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9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s/slide79.xml" ContentType="application/vnd.openxmlformats-officedocument.presentationml.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98.xml" ContentType="application/vnd.openxmlformats-officedocument.presentationml.slide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Override2.xml" ContentType="application/vnd.openxmlformats-officedocument.themeOverrid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89.xml" ContentType="application/vnd.openxmlformats-officedocument.presentationml.slide+xml"/>
  <Override PartName="/ppt/slideLayouts/slideLayout99.xml" ContentType="application/vnd.openxmlformats-officedocument.presentationml.slideLayout+xml"/>
  <Override PartName="/ppt/slides/slide78.xml" ContentType="application/vnd.openxmlformats-officedocument.presentationml.slid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792" r:id="rId3"/>
    <p:sldMasterId id="2147483804" r:id="rId4"/>
    <p:sldMasterId id="2147483816" r:id="rId5"/>
    <p:sldMasterId id="2147483828" r:id="rId6"/>
    <p:sldMasterId id="2147483840" r:id="rId7"/>
    <p:sldMasterId id="2147483852" r:id="rId8"/>
    <p:sldMasterId id="2147483864" r:id="rId9"/>
    <p:sldMasterId id="2147483876" r:id="rId10"/>
    <p:sldMasterId id="2147483888" r:id="rId11"/>
    <p:sldMasterId id="2147483900" r:id="rId12"/>
    <p:sldMasterId id="2147483912" r:id="rId13"/>
    <p:sldMasterId id="2147483948" r:id="rId14"/>
    <p:sldMasterId id="2147483972" r:id="rId15"/>
    <p:sldMasterId id="2147483984" r:id="rId16"/>
  </p:sldMasterIdLst>
  <p:notesMasterIdLst>
    <p:notesMasterId r:id="rId120"/>
  </p:notesMasterIdLst>
  <p:sldIdLst>
    <p:sldId id="256" r:id="rId17"/>
    <p:sldId id="370" r:id="rId18"/>
    <p:sldId id="371" r:id="rId19"/>
    <p:sldId id="257" r:id="rId20"/>
    <p:sldId id="258" r:id="rId21"/>
    <p:sldId id="259" r:id="rId22"/>
    <p:sldId id="380" r:id="rId23"/>
    <p:sldId id="381" r:id="rId24"/>
    <p:sldId id="382" r:id="rId25"/>
    <p:sldId id="383" r:id="rId26"/>
    <p:sldId id="260" r:id="rId27"/>
    <p:sldId id="261" r:id="rId28"/>
    <p:sldId id="262" r:id="rId29"/>
    <p:sldId id="263" r:id="rId30"/>
    <p:sldId id="264" r:id="rId31"/>
    <p:sldId id="351" r:id="rId32"/>
    <p:sldId id="350" r:id="rId33"/>
    <p:sldId id="267" r:id="rId34"/>
    <p:sldId id="342" r:id="rId35"/>
    <p:sldId id="341" r:id="rId36"/>
    <p:sldId id="265" r:id="rId37"/>
    <p:sldId id="346" r:id="rId38"/>
    <p:sldId id="347" r:id="rId39"/>
    <p:sldId id="348" r:id="rId40"/>
    <p:sldId id="349" r:id="rId41"/>
    <p:sldId id="269" r:id="rId42"/>
    <p:sldId id="270" r:id="rId43"/>
    <p:sldId id="271" r:id="rId44"/>
    <p:sldId id="272" r:id="rId45"/>
    <p:sldId id="273" r:id="rId46"/>
    <p:sldId id="345" r:id="rId47"/>
    <p:sldId id="275" r:id="rId48"/>
    <p:sldId id="276" r:id="rId49"/>
    <p:sldId id="282" r:id="rId50"/>
    <p:sldId id="283" r:id="rId51"/>
    <p:sldId id="284" r:id="rId52"/>
    <p:sldId id="293" r:id="rId53"/>
    <p:sldId id="285" r:id="rId54"/>
    <p:sldId id="286" r:id="rId55"/>
    <p:sldId id="289" r:id="rId56"/>
    <p:sldId id="288" r:id="rId57"/>
    <p:sldId id="290" r:id="rId58"/>
    <p:sldId id="291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  <p:sldId id="302" r:id="rId68"/>
    <p:sldId id="303" r:id="rId69"/>
    <p:sldId id="304" r:id="rId70"/>
    <p:sldId id="305" r:id="rId71"/>
    <p:sldId id="369" r:id="rId72"/>
    <p:sldId id="306" r:id="rId73"/>
    <p:sldId id="307" r:id="rId74"/>
    <p:sldId id="308" r:id="rId75"/>
    <p:sldId id="309" r:id="rId76"/>
    <p:sldId id="310" r:id="rId77"/>
    <p:sldId id="352" r:id="rId78"/>
    <p:sldId id="312" r:id="rId79"/>
    <p:sldId id="313" r:id="rId80"/>
    <p:sldId id="315" r:id="rId81"/>
    <p:sldId id="316" r:id="rId82"/>
    <p:sldId id="317" r:id="rId83"/>
    <p:sldId id="318" r:id="rId84"/>
    <p:sldId id="319" r:id="rId85"/>
    <p:sldId id="320" r:id="rId86"/>
    <p:sldId id="330" r:id="rId87"/>
    <p:sldId id="321" r:id="rId88"/>
    <p:sldId id="322" r:id="rId89"/>
    <p:sldId id="323" r:id="rId90"/>
    <p:sldId id="326" r:id="rId91"/>
    <p:sldId id="327" r:id="rId92"/>
    <p:sldId id="328" r:id="rId93"/>
    <p:sldId id="329" r:id="rId94"/>
    <p:sldId id="331" r:id="rId95"/>
    <p:sldId id="332" r:id="rId96"/>
    <p:sldId id="333" r:id="rId97"/>
    <p:sldId id="334" r:id="rId98"/>
    <p:sldId id="335" r:id="rId99"/>
    <p:sldId id="336" r:id="rId100"/>
    <p:sldId id="324" r:id="rId101"/>
    <p:sldId id="325" r:id="rId102"/>
    <p:sldId id="337" r:id="rId103"/>
    <p:sldId id="338" r:id="rId104"/>
    <p:sldId id="339" r:id="rId105"/>
    <p:sldId id="340" r:id="rId106"/>
    <p:sldId id="353" r:id="rId107"/>
    <p:sldId id="354" r:id="rId108"/>
    <p:sldId id="355" r:id="rId109"/>
    <p:sldId id="359" r:id="rId110"/>
    <p:sldId id="357" r:id="rId111"/>
    <p:sldId id="358" r:id="rId112"/>
    <p:sldId id="360" r:id="rId113"/>
    <p:sldId id="361" r:id="rId114"/>
    <p:sldId id="379" r:id="rId115"/>
    <p:sldId id="362" r:id="rId116"/>
    <p:sldId id="363" r:id="rId117"/>
    <p:sldId id="367" r:id="rId118"/>
    <p:sldId id="368" r:id="rId1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 varScale="1">
        <p:scale>
          <a:sx n="109" d="100"/>
          <a:sy n="109" d="100"/>
        </p:scale>
        <p:origin x="-16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117" Type="http://schemas.openxmlformats.org/officeDocument/2006/relationships/slide" Target="slides/slide101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slide" Target="slides/slide52.xml"/><Relationship Id="rId84" Type="http://schemas.openxmlformats.org/officeDocument/2006/relationships/slide" Target="slides/slide68.xml"/><Relationship Id="rId89" Type="http://schemas.openxmlformats.org/officeDocument/2006/relationships/slide" Target="slides/slide73.xml"/><Relationship Id="rId112" Type="http://schemas.openxmlformats.org/officeDocument/2006/relationships/slide" Target="slides/slide96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91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74" Type="http://schemas.openxmlformats.org/officeDocument/2006/relationships/slide" Target="slides/slide58.xml"/><Relationship Id="rId79" Type="http://schemas.openxmlformats.org/officeDocument/2006/relationships/slide" Target="slides/slide63.xml"/><Relationship Id="rId102" Type="http://schemas.openxmlformats.org/officeDocument/2006/relationships/slide" Target="slides/slide86.xml"/><Relationship Id="rId12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5.xml"/><Relationship Id="rId82" Type="http://schemas.openxmlformats.org/officeDocument/2006/relationships/slide" Target="slides/slide66.xml"/><Relationship Id="rId90" Type="http://schemas.openxmlformats.org/officeDocument/2006/relationships/slide" Target="slides/slide74.xml"/><Relationship Id="rId95" Type="http://schemas.openxmlformats.org/officeDocument/2006/relationships/slide" Target="slides/slide79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slide" Target="slides/slide53.xml"/><Relationship Id="rId77" Type="http://schemas.openxmlformats.org/officeDocument/2006/relationships/slide" Target="slides/slide61.xml"/><Relationship Id="rId100" Type="http://schemas.openxmlformats.org/officeDocument/2006/relationships/slide" Target="slides/slide84.xml"/><Relationship Id="rId105" Type="http://schemas.openxmlformats.org/officeDocument/2006/relationships/slide" Target="slides/slide89.xml"/><Relationship Id="rId113" Type="http://schemas.openxmlformats.org/officeDocument/2006/relationships/slide" Target="slides/slide97.xml"/><Relationship Id="rId118" Type="http://schemas.openxmlformats.org/officeDocument/2006/relationships/slide" Target="slides/slide10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72" Type="http://schemas.openxmlformats.org/officeDocument/2006/relationships/slide" Target="slides/slide56.xml"/><Relationship Id="rId80" Type="http://schemas.openxmlformats.org/officeDocument/2006/relationships/slide" Target="slides/slide64.xml"/><Relationship Id="rId85" Type="http://schemas.openxmlformats.org/officeDocument/2006/relationships/slide" Target="slides/slide69.xml"/><Relationship Id="rId93" Type="http://schemas.openxmlformats.org/officeDocument/2006/relationships/slide" Target="slides/slide77.xml"/><Relationship Id="rId98" Type="http://schemas.openxmlformats.org/officeDocument/2006/relationships/slide" Target="slides/slide82.xml"/><Relationship Id="rId12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slide" Target="slides/slide51.xml"/><Relationship Id="rId103" Type="http://schemas.openxmlformats.org/officeDocument/2006/relationships/slide" Target="slides/slide87.xml"/><Relationship Id="rId108" Type="http://schemas.openxmlformats.org/officeDocument/2006/relationships/slide" Target="slides/slide92.xml"/><Relationship Id="rId116" Type="http://schemas.openxmlformats.org/officeDocument/2006/relationships/slide" Target="slides/slide100.xml"/><Relationship Id="rId124" Type="http://schemas.openxmlformats.org/officeDocument/2006/relationships/tableStyles" Target="tableStyles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slide" Target="slides/slide54.xml"/><Relationship Id="rId75" Type="http://schemas.openxmlformats.org/officeDocument/2006/relationships/slide" Target="slides/slide59.xml"/><Relationship Id="rId83" Type="http://schemas.openxmlformats.org/officeDocument/2006/relationships/slide" Target="slides/slide67.xml"/><Relationship Id="rId88" Type="http://schemas.openxmlformats.org/officeDocument/2006/relationships/slide" Target="slides/slide72.xml"/><Relationship Id="rId91" Type="http://schemas.openxmlformats.org/officeDocument/2006/relationships/slide" Target="slides/slide75.xml"/><Relationship Id="rId96" Type="http://schemas.openxmlformats.org/officeDocument/2006/relationships/slide" Target="slides/slide80.xml"/><Relationship Id="rId111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6" Type="http://schemas.openxmlformats.org/officeDocument/2006/relationships/slide" Target="slides/slide90.xml"/><Relationship Id="rId114" Type="http://schemas.openxmlformats.org/officeDocument/2006/relationships/slide" Target="slides/slide98.xml"/><Relationship Id="rId119" Type="http://schemas.openxmlformats.org/officeDocument/2006/relationships/slide" Target="slides/slide10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slide" Target="slides/slide57.xml"/><Relationship Id="rId78" Type="http://schemas.openxmlformats.org/officeDocument/2006/relationships/slide" Target="slides/slide62.xml"/><Relationship Id="rId81" Type="http://schemas.openxmlformats.org/officeDocument/2006/relationships/slide" Target="slides/slide65.xml"/><Relationship Id="rId86" Type="http://schemas.openxmlformats.org/officeDocument/2006/relationships/slide" Target="slides/slide70.xml"/><Relationship Id="rId94" Type="http://schemas.openxmlformats.org/officeDocument/2006/relationships/slide" Target="slides/slide78.xml"/><Relationship Id="rId99" Type="http://schemas.openxmlformats.org/officeDocument/2006/relationships/slide" Target="slides/slide83.xml"/><Relationship Id="rId101" Type="http://schemas.openxmlformats.org/officeDocument/2006/relationships/slide" Target="slides/slide85.xml"/><Relationship Id="rId12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109" Type="http://schemas.openxmlformats.org/officeDocument/2006/relationships/slide" Target="slides/slide93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6" Type="http://schemas.openxmlformats.org/officeDocument/2006/relationships/slide" Target="slides/slide60.xml"/><Relationship Id="rId97" Type="http://schemas.openxmlformats.org/officeDocument/2006/relationships/slide" Target="slides/slide81.xml"/><Relationship Id="rId104" Type="http://schemas.openxmlformats.org/officeDocument/2006/relationships/slide" Target="slides/slide88.xml"/><Relationship Id="rId12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5.xml"/><Relationship Id="rId92" Type="http://schemas.openxmlformats.org/officeDocument/2006/relationships/slide" Target="slides/slide7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3.xml"/><Relationship Id="rId24" Type="http://schemas.openxmlformats.org/officeDocument/2006/relationships/slide" Target="slides/slide8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66" Type="http://schemas.openxmlformats.org/officeDocument/2006/relationships/slide" Target="slides/slide50.xml"/><Relationship Id="rId87" Type="http://schemas.openxmlformats.org/officeDocument/2006/relationships/slide" Target="slides/slide71.xml"/><Relationship Id="rId110" Type="http://schemas.openxmlformats.org/officeDocument/2006/relationships/slide" Target="slides/slide94.xml"/><Relationship Id="rId115" Type="http://schemas.openxmlformats.org/officeDocument/2006/relationships/slide" Target="slides/slide9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D8164-16A8-4B02-8601-4DC7482D49FF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4C1B6-4643-4E4A-B2FC-51F3BA5A15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8667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4C1B6-4643-4E4A-B2FC-51F3BA5A1585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91895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061582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640816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144825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389030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3802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90981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9405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1455069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799246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6350745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420511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44ABF-7F39-44A2-A2DD-3FD7A64ADBB3}" type="slidenum">
              <a:rPr lang="en-US" altLang="zh-TW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66791A-9C07-400C-B414-D22B3E3B871C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8F55C3-919D-4CF2-87A9-EF92A8F4E25C}" type="slidenum">
              <a:rPr lang="en-US" altLang="zh-TW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22B32-A7A9-47C2-9531-9979532552EE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91F515-E4EB-4FEE-80B3-C1E4EF7A2969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0554BB-A624-44C3-AC77-BE1253A9D5B6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629004-D103-4F6B-87FC-E361568D6F97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6D276-F347-4F0F-B886-5AAA7F403CA6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A6D4B3-FD34-4C1F-A44E-8B60A252C811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9A098-EC04-4DC7-8F6D-F7785267477C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286E99-FBCA-4632-9881-216B13E5A1BF}" type="slidenum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44ABF-7F39-44A2-A2DD-3FD7A64ADBB3}" type="slidenum">
              <a:rPr lang="en-US" altLang="zh-TW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678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6791A-9C07-400C-B414-D22B3E3B871C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78211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F55C3-919D-4CF2-87A9-EF92A8F4E25C}" type="slidenum">
              <a:rPr lang="en-US" altLang="zh-TW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394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22B32-A7A9-47C2-9531-9979532552EE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929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1F515-E4EB-4FEE-80B3-C1E4EF7A2969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8075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554BB-A624-44C3-AC77-BE1253A9D5B6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723746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29004-D103-4F6B-87FC-E361568D6F97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3403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6D276-F347-4F0F-B886-5AAA7F403CA6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803817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6D4B3-FD34-4C1F-A44E-8B60A252C811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76630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9A098-EC04-4DC7-8F6D-F7785267477C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506474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86E99-FBCA-4632-9881-216B13E5A1BF}" type="slidenum">
              <a:rPr lang="en-US" altLang="zh-TW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348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1684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969756-DA23-43D5-91F7-7347DBD02D28}" type="slidenum">
              <a:rPr lang="en-US" altLang="zh-TW">
                <a:solidFill>
                  <a:srgbClr val="04617B">
                    <a:shade val="90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0222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hyperlink" Target="&#29305;&#21029;&#20043;&#32654;&#31532;&#20845;&#21934;&#20803;ppt.ppt" TargetMode="External"/><Relationship Id="rId1" Type="http://schemas.openxmlformats.org/officeDocument/2006/relationships/slideLayout" Target="../slideLayouts/slideLayout14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hyperlink" Target="&#31532;&#20116;&#21934;&#20803;&#21934;&#27085;.ppt" TargetMode="External"/><Relationship Id="rId1" Type="http://schemas.openxmlformats.org/officeDocument/2006/relationships/slideLayout" Target="../slideLayouts/slideLayout14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hyperlink" Target="&#28858;&#29983;&#21629;&#21152;&#20998;&#24773;&#32210;&#33836;&#33457;&#31570;.pptx" TargetMode="External"/><Relationship Id="rId1" Type="http://schemas.openxmlformats.org/officeDocument/2006/relationships/slideLayout" Target="../slideLayouts/slideLayout14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hyperlink" Target="&#28858;&#29983;&#21629;&#21152;&#20998;&#22235;&#24180;&#32026;&#20154;&#33287;&#23431;&#23449;&#31532;&#22235;&#21934;&#20803;ppt.ppt" TargetMode="External"/><Relationship Id="rId1" Type="http://schemas.openxmlformats.org/officeDocument/2006/relationships/slideLayout" Target="../slideLayouts/slideLayout1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4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4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4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4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4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4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4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4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4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4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4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4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4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hyperlink" Target="&#24425;&#34425;2010&#32080;&#26989;&#24335;(&#23567;&#23567;&#30340;&#20320;).wmv%20(1).mp4" TargetMode="External"/><Relationship Id="rId1" Type="http://schemas.openxmlformats.org/officeDocument/2006/relationships/slideLayout" Target="../slideLayouts/slideLayout1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8280920" cy="5832648"/>
          </a:xfrm>
        </p:spPr>
        <p:txBody>
          <a:bodyPr>
            <a:normAutofit/>
          </a:bodyPr>
          <a:lstStyle/>
          <a:p>
            <a:endParaRPr lang="en-US" altLang="zh-TW" sz="4800" b="1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+mj-cs"/>
            </a:endParaRPr>
          </a:p>
          <a:p>
            <a:endParaRPr lang="en-US" altLang="zh-TW" sz="4800" b="1" dirty="0" smtClean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+mj-cs"/>
            </a:endParaRPr>
          </a:p>
          <a:p>
            <a:pPr lvl="0" algn="ctr">
              <a:buClr>
                <a:srgbClr val="F14124">
                  <a:lumMod val="75000"/>
                </a:srgbClr>
              </a:buClr>
            </a:pPr>
            <a:r>
              <a:rPr lang="zh-TW" altLang="en-US" sz="54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生命教育教材校園推廣的</a:t>
            </a:r>
            <a:r>
              <a:rPr lang="en-US" altLang="zh-TW" sz="54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54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54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54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策略</a:t>
            </a:r>
            <a:r>
              <a:rPr lang="zh-TW" altLang="en-US" sz="54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與實務</a:t>
            </a:r>
            <a:endParaRPr lang="en-US" altLang="zh-TW" sz="54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5356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496944" cy="6048672"/>
          </a:xfrm>
        </p:spPr>
        <p:txBody>
          <a:bodyPr>
            <a:normAutofit/>
          </a:bodyPr>
          <a:lstStyle/>
          <a:p>
            <a:pPr marL="0" indent="0">
              <a:lnSpc>
                <a:spcPts val="5900"/>
              </a:lnSpc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生命教育課程後的跟進工作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lnSpc>
                <a:spcPts val="5900"/>
              </a:lnSpc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一、介紹教會給孩子們認識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ts val="5900"/>
              </a:lnSpc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二、</a:t>
            </a:r>
            <a:r>
              <a:rPr lang="zh-TW" altLang="en-US" sz="36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給孩子一個可以聯絡的開放管道</a:t>
            </a:r>
            <a:endParaRPr lang="en-US" altLang="zh-TW" sz="36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ts val="5900"/>
              </a:lnSpc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三、邀請學生與老師參與教會節期活動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ts val="5900"/>
              </a:lnSpc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四、教會資源、同工、環境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若足夠可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ts val="5900"/>
              </a:lnSpc>
              <a:buNone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  開辦課輔班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ts val="5900"/>
              </a:lnSpc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zh-TW" altLang="en-US" sz="3600" b="1" dirty="0" smtClean="0">
                <a:latin typeface="新細明體"/>
                <a:ea typeface="新細明體"/>
              </a:rPr>
              <a:t>、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定期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不定期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舉辦兒童營會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zh-TW" altLang="en-US" sz="6000" b="1" dirty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生命教育教材</a:t>
            </a:r>
            <a:r>
              <a:rPr lang="zh-TW" altLang="en-US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示範</a:t>
            </a:r>
            <a:endParaRPr lang="en-US" altLang="zh-TW" sz="6000" b="1" dirty="0" smtClean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r>
              <a:rPr lang="zh-TW" altLang="en-US" sz="6000" b="1" dirty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發現命之</a:t>
            </a:r>
            <a:r>
              <a:rPr lang="zh-TW" altLang="en-US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美</a:t>
            </a:r>
            <a:r>
              <a:rPr lang="en-US" altLang="zh-TW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〜</a:t>
            </a:r>
            <a:r>
              <a:rPr lang="zh-TW" altLang="en-US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特別之美</a:t>
            </a:r>
            <a:endParaRPr lang="en-US" altLang="zh-TW" sz="6000" b="1" dirty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r>
              <a:rPr lang="zh-TW" altLang="en-US" sz="6000" b="1" dirty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特別的</a:t>
            </a:r>
            <a:r>
              <a:rPr lang="zh-TW" altLang="en-US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行動</a:t>
            </a:r>
            <a:r>
              <a:rPr lang="zh-TW" altLang="en-US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特別之美第六單元</a:t>
            </a:r>
            <a:r>
              <a:rPr lang="en-US" altLang="zh-TW" sz="60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ppt.ppt</a:t>
            </a:r>
            <a:endParaRPr lang="en-US" altLang="zh-TW" sz="6000" b="1" dirty="0" smtClean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07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altLang="zh-TW" sz="4800" dirty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endParaRPr lang="en-US" altLang="zh-TW" sz="4800" dirty="0" smtClean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zh-TW" altLang="en-US" sz="5400" dirty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發現生命之美</a:t>
            </a:r>
            <a:r>
              <a:rPr lang="en-US" altLang="zh-TW" sz="5400" dirty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〜</a:t>
            </a:r>
            <a:r>
              <a:rPr lang="zh-TW" altLang="en-US" sz="5400" dirty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習慣之美</a:t>
            </a:r>
            <a:endParaRPr lang="en-US" altLang="zh-TW" sz="5400" dirty="0">
              <a:solidFill>
                <a:prstClr val="black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endParaRPr lang="en-US" altLang="zh-TW" sz="4800" dirty="0" smtClean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r>
              <a:rPr lang="zh-TW" altLang="en-US" sz="4800" dirty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好話與</a:t>
            </a:r>
            <a:r>
              <a:rPr lang="zh-TW" altLang="en-US" sz="48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壞話</a:t>
            </a:r>
            <a:r>
              <a:rPr lang="zh-TW" altLang="en-US" sz="48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第五單元單槍</a:t>
            </a:r>
            <a:r>
              <a:rPr lang="en-US" altLang="zh-TW" sz="48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.</a:t>
            </a:r>
            <a:r>
              <a:rPr lang="en-US" altLang="zh-TW" sz="4800" dirty="0" err="1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ppt</a:t>
            </a:r>
            <a:endParaRPr lang="zh-TW" altLang="en-US" sz="4800" dirty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264696"/>
          </a:xfrm>
        </p:spPr>
        <p:txBody>
          <a:bodyPr/>
          <a:lstStyle/>
          <a:p>
            <a:pPr marL="45720" indent="0">
              <a:buNone/>
            </a:pPr>
            <a:endParaRPr lang="en-US" altLang="zh-TW" dirty="0" smtClean="0"/>
          </a:p>
          <a:p>
            <a:pPr marL="45720" indent="0">
              <a:buNone/>
            </a:pPr>
            <a:endParaRPr lang="en-US" altLang="zh-TW" dirty="0"/>
          </a:p>
          <a:p>
            <a:pPr marL="45720" indent="0">
              <a:buNone/>
            </a:pPr>
            <a:endParaRPr lang="en-US" altLang="zh-TW" dirty="0" smtClean="0"/>
          </a:p>
          <a:p>
            <a:pPr marL="45720" indent="0">
              <a:buNone/>
            </a:pPr>
            <a:endParaRPr lang="en-US" altLang="zh-TW" dirty="0"/>
          </a:p>
          <a:p>
            <a:pPr marL="45720" indent="0">
              <a:buNone/>
            </a:pPr>
            <a:endParaRPr lang="en-US" altLang="zh-TW" dirty="0"/>
          </a:p>
          <a:p>
            <a:pPr marL="45720" indent="0">
              <a:buNone/>
            </a:pPr>
            <a:r>
              <a:rPr lang="zh-TW" altLang="en-US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為生命加分</a:t>
            </a:r>
            <a:r>
              <a:rPr lang="en-US" altLang="zh-TW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〜</a:t>
            </a:r>
            <a:r>
              <a:rPr lang="zh-TW" altLang="en-US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四年級</a:t>
            </a:r>
            <a:r>
              <a:rPr lang="en-US" altLang="zh-TW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(</a:t>
            </a:r>
            <a:r>
              <a:rPr lang="zh-TW" altLang="en-US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人與己</a:t>
            </a:r>
            <a:r>
              <a:rPr lang="en-US" altLang="zh-TW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)</a:t>
            </a:r>
          </a:p>
          <a:p>
            <a:pPr marL="45720" indent="0">
              <a:buNone/>
            </a:pPr>
            <a:r>
              <a:rPr lang="zh-TW" altLang="en-US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為生命加分情緒萬花筒</a:t>
            </a:r>
            <a:r>
              <a:rPr lang="en-US" altLang="zh-TW" sz="4800" b="1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.</a:t>
            </a:r>
            <a:r>
              <a:rPr lang="en-US" altLang="zh-TW" sz="4800" b="1" dirty="0" err="1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pptx</a:t>
            </a:r>
            <a:endParaRPr lang="zh-TW" altLang="en-US" sz="4800" b="1" dirty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264696"/>
          </a:xfrm>
        </p:spPr>
        <p:txBody>
          <a:bodyPr/>
          <a:lstStyle/>
          <a:p>
            <a:pPr marL="45720" indent="0">
              <a:buNone/>
            </a:pPr>
            <a:endParaRPr lang="en-US" altLang="zh-TW" dirty="0"/>
          </a:p>
          <a:p>
            <a:pPr marL="45720" indent="0">
              <a:buNone/>
            </a:pPr>
            <a:endParaRPr lang="en-US" altLang="zh-TW" dirty="0"/>
          </a:p>
          <a:p>
            <a:pPr marL="45720" indent="0">
              <a:buNone/>
            </a:pPr>
            <a:r>
              <a:rPr lang="zh-TW" altLang="en-US" sz="54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為生命加分</a:t>
            </a:r>
            <a:r>
              <a:rPr lang="en-US" altLang="zh-TW" sz="54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〜</a:t>
            </a:r>
            <a:r>
              <a:rPr lang="zh-TW" altLang="en-US" sz="54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四年級</a:t>
            </a:r>
            <a:endParaRPr lang="en-US" altLang="zh-TW" sz="5400" dirty="0" smtClean="0">
              <a:solidFill>
                <a:schemeClr val="tx1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r>
              <a:rPr lang="zh-TW" altLang="en-US" sz="5400" dirty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 </a:t>
            </a:r>
            <a:r>
              <a:rPr lang="en-US" altLang="zh-TW" sz="54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(</a:t>
            </a:r>
            <a:r>
              <a:rPr lang="zh-TW" altLang="en-US" sz="54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第四單元人與宇宙</a:t>
            </a:r>
            <a:r>
              <a:rPr lang="en-US" altLang="zh-TW" sz="5400" dirty="0" smtClean="0">
                <a:solidFill>
                  <a:schemeClr val="tx1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)</a:t>
            </a:r>
          </a:p>
          <a:p>
            <a:pPr marL="45720" indent="0">
              <a:buNone/>
            </a:pPr>
            <a:r>
              <a:rPr lang="zh-TW" altLang="en-US" sz="5400" dirty="0" smtClean="0"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為生命加分四年級人與宇宙第四單元</a:t>
            </a:r>
            <a:r>
              <a:rPr lang="en-US" altLang="zh-TW" sz="5400" dirty="0" smtClean="0">
                <a:latin typeface="華康楷書體W7" panose="03000709000000000000" pitchFamily="65" charset="-120"/>
                <a:ea typeface="華康楷書體W7" panose="03000709000000000000" pitchFamily="65" charset="-120"/>
                <a:hlinkClick r:id="rId2" action="ppaction://hlinkpres?slideindex=1&amp;slidetitle="/>
              </a:rPr>
              <a:t>ppt.ppt</a:t>
            </a:r>
            <a:endParaRPr lang="zh-TW" altLang="en-US" sz="5400" dirty="0"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一、師資培訓：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（一）認識生命教育教材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、發現命之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美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、為生命加分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為要進入校園參與生命教育的事工，教會要開始舉辦師資培訓及課程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研討會。</a:t>
            </a:r>
          </a:p>
          <a:p>
            <a:pPr marL="4953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、總會生命教育課程培訓：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為使志工老師熟悉總會所編「發現生命之美」、「為生命加分」生命教育教材，更讓所有參與的生命教育服事的同工對生命教育有更進一步的認識。</a:t>
            </a:r>
          </a:p>
          <a:p>
            <a:pPr marL="4953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、參加總會舉辦之「生命教育種子講師培訓營」</a:t>
            </a:r>
            <a:r>
              <a:rPr lang="zh-TW" altLang="zh-TW" b="1" kern="100" dirty="0">
                <a:cs typeface="Times New Roman"/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59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二、成立生命教育志工隊： </a:t>
            </a:r>
          </a:p>
          <a:p>
            <a:pPr marL="0"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　</a:t>
            </a: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、志工來源</a:t>
            </a:r>
          </a:p>
          <a:p>
            <a:pPr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 志工的來源招募（製作傳單）</a:t>
            </a:r>
          </a:p>
          <a:p>
            <a:pPr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3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、志工團隊組織如下</a:t>
            </a:r>
          </a:p>
          <a:p>
            <a:pPr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①生命教育志工團隊隸屬於傳道部，傳道部長一位，由長老擔任之。</a:t>
            </a:r>
          </a:p>
          <a:p>
            <a:pPr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②傳道部下設生命教育志工團隊召集人及志工。</a:t>
            </a:r>
          </a:p>
          <a:p>
            <a:pPr indent="0">
              <a:lnSpc>
                <a:spcPts val="4900"/>
              </a:lnSpc>
              <a:spcAft>
                <a:spcPts val="0"/>
              </a:spcAft>
              <a:buNone/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③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召集人負責志工之組織、督導、訓練與學校接洽或聯絡。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6643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○○教會生命教育志工團隊章程</a:t>
            </a:r>
            <a:r>
              <a:rPr lang="en-US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總 則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第一條 ：本生命教育團隊名稱為「○○教會生命教育志工團隊」。（以下簡稱本隊）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第二條：本隊以「關心兒童、青少年之生命教育推廣，淨化心靈」為宗旨。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第三條：本隊隸屬於○○教會小會管理。會址設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於</a:t>
            </a:r>
            <a:r>
              <a:rPr lang="en-US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O</a:t>
            </a:r>
            <a:r>
              <a:rPr lang="zh-TW" altLang="en-US" sz="2900" b="1" kern="100" dirty="0" smtClean="0">
                <a:latin typeface="新細明體"/>
                <a:ea typeface="新細明體"/>
                <a:cs typeface="Times New Roman"/>
              </a:rPr>
              <a:t>Ｏ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教會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第四條：本隊任務如下：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2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依據教育部推動生命教育的理念，強調「生命的價值」，希望透過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生命教育課程規劃，幫助學生、成人認知生命的意義，看重生命價值， 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從而認識接納自己和他人的生命價值。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2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配合教育部國民教育九年一貫課程舉辦校園、社區「生命教育講座」、或相關「親職講座」活動系列。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2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在校園與社區推動「生命教育講座」、或相關「親職講座」。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2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辦理生命教育研習、研討及訓練活動。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2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其他符合本會宗旨之相關事項。</a:t>
            </a:r>
            <a:endParaRPr lang="zh-TW" altLang="zh-TW" sz="29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30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260648"/>
            <a:ext cx="8568952" cy="6336704"/>
          </a:xfrm>
        </p:spPr>
        <p:txBody>
          <a:bodyPr>
            <a:noAutofit/>
          </a:bodyPr>
          <a:lstStyle/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第二章 組織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第五條：凡屬教會之會員或慕道友，年滿二十歲，贊同本隊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宗</a:t>
            </a:r>
            <a:r>
              <a:rPr lang="zh-TW" altLang="en-US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endParaRPr lang="en-US" altLang="zh-TW" sz="24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en-US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旨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者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，得加入</a:t>
            </a:r>
            <a:r>
              <a:rPr lang="en-US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為生命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教育志工團隊會員。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第六條：會員得享受本團隊及總會、中會，各種生命教育事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工</a:t>
            </a:r>
            <a:endParaRPr lang="en-US" altLang="zh-TW" sz="24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en-US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所賦予之一切權利，並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應盡所規定的義務。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第七條：本隊置團長（召集人）一人，從曾任主日學教員的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陪</a:t>
            </a:r>
            <a:endParaRPr lang="en-US" altLang="zh-TW" sz="24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en-US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餐會員中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經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小會</a:t>
            </a:r>
            <a:r>
              <a:rPr lang="en-US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任，任期二年，連聘得連任。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第八條：為推行生命教育事工視實際需要得設教務、書記、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會</a:t>
            </a:r>
            <a:endParaRPr lang="en-US" altLang="zh-TW" sz="24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en-US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總務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各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一人</a:t>
            </a: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600"/>
              </a:lnSpc>
              <a:spcAft>
                <a:spcPts val="0"/>
              </a:spcAft>
              <a:buNone/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第九條：團長（召集人）的職責如下；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6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儲備並培訓志工。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6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召開志工會議。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6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負責擬訂生命教育事工及預算，經小會通過後執行。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6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負責接洽各級學校、安排輔導志工等。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6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24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對外代表本團隊</a:t>
            </a:r>
            <a:r>
              <a:rPr lang="zh-TW" altLang="zh-TW" sz="24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24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7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904656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第十條：小會得派小會員為顧問、指導、關懷。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第三章 會 議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第十一條：每年召開定期會議兩次，期初及期末</a:t>
            </a:r>
            <a:r>
              <a:rPr lang="zh-TW" altLang="zh-TW" sz="2800" b="1" kern="100" dirty="0" smtClean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檢</a:t>
            </a:r>
            <a:endParaRPr lang="en-US" altLang="zh-TW" sz="2800" b="1" kern="100" dirty="0" smtClean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2800" b="1" kern="100" dirty="0" smtClean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</a:t>
            </a:r>
            <a:r>
              <a:rPr lang="zh-TW" altLang="zh-TW" sz="2800" b="1" kern="100" dirty="0" smtClean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討</a:t>
            </a: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會</a:t>
            </a:r>
            <a:r>
              <a:rPr lang="zh-TW" altLang="zh-TW" sz="2800" b="1" kern="100" dirty="0" smtClean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，必要</a:t>
            </a: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時得召開臨時會。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第四章 經 費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第十二條；本團隊每年得向小會申請經費補助。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第五章 附 則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8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第十三條：本章程經小會核定後實施，變更時亦同。</a:t>
            </a:r>
            <a:endParaRPr lang="zh-TW" altLang="zh-TW" sz="28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15661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404664"/>
            <a:ext cx="8147248" cy="597666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志工團隊組織如下：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本會生命教育志工團隊隸屬於傳道部，傳到部長一位，由長老擔任之。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傳道部下設生命教育志工團隊召集人及志工。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召集人負責志工之組織、督導、訓練與學校接洽或聯絡。</a:t>
            </a: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</a:t>
            </a:r>
            <a:endParaRPr lang="zh-TW" altLang="zh-TW" sz="36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54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548680"/>
            <a:ext cx="8147248" cy="54711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、志工來源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教會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的弟兄姊妹、跨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教會</a:t>
            </a:r>
            <a:endParaRPr lang="en-US" altLang="zh-TW" sz="36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en-US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弟兄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姊</a:t>
            </a: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妹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讀書會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、小組查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經</a:t>
            </a:r>
            <a:endParaRPr lang="en-US" altLang="zh-TW" sz="36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en-US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退休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老師、學校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志工及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學生家長</a:t>
            </a:r>
            <a:endParaRPr lang="en-US" altLang="zh-TW" sz="36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 志工的來源招募</a:t>
            </a:r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09413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640960" cy="64807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緣 起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3048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○○基督長老教會（以下簡稱本會）推動生命教育工作多年，自○○○○起本會在各學校推動「生命教育」，透過輔導課程和相關活動培養學建立人與人、</a:t>
            </a:r>
            <a:r>
              <a:rPr lang="zh-TW" altLang="zh-TW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</a:t>
            </a:r>
            <a:r>
              <a:rPr lang="zh-TW" altLang="en-US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</a:t>
            </a:r>
            <a:r>
              <a:rPr lang="zh-TW" altLang="zh-TW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自己</a:t>
            </a: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人與環境、人與宇宙的關係和提升品格的能力，迄今已○年。自○○○○年起，本會同時進入各國小實施晨光說故事及生命教育，迄今已經進入第○年，希望透過生命教育的推動，幫助兒童認識生命的意義與存在的價值，建構孩子健全的生命品格、進而欣賞生命、珍愛生命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3048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本會本著「教養孩童，使他走當行的道，就是到老他也不偏離。」（箴言二十二：６）這樣的理念，開辦以來超過○人次學童受益，也從學校、學生、家長，獲得支持與肯定。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0648"/>
            <a:ext cx="33147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87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計畫目標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500"/>
              </a:lnSpc>
              <a:spcAft>
                <a:spcPts val="0"/>
              </a:spcAft>
              <a:buNone/>
            </a:pPr>
            <a:r>
              <a:rPr lang="en-US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透過小朋友能理解的故事方式，幫助兒童認識生命的價值與意義</a:t>
            </a:r>
            <a:r>
              <a:rPr lang="zh-TW" altLang="zh-TW" sz="2900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endParaRPr lang="en-US" altLang="zh-TW" sz="2900" b="1" kern="100" dirty="0" smtClean="0">
              <a:solidFill>
                <a:srgbClr val="000000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2500"/>
              </a:lnSpc>
              <a:spcAft>
                <a:spcPts val="0"/>
              </a:spcAft>
              <a:buNone/>
            </a:pPr>
            <a:r>
              <a:rPr lang="zh-TW" altLang="en-US" sz="2900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</a:t>
            </a:r>
            <a:r>
              <a:rPr lang="zh-TW" altLang="zh-TW" sz="2900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建</a:t>
            </a: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構</a:t>
            </a:r>
            <a:r>
              <a:rPr lang="zh-TW" altLang="zh-TW" sz="2900" b="1" kern="100" dirty="0" smtClean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孩子健全</a:t>
            </a: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的生命品格。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招募對象：有愛心、</a:t>
            </a:r>
            <a:r>
              <a:rPr lang="zh-TW" altLang="zh-TW" sz="2900" b="1" kern="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新細明體"/>
              </a:rPr>
              <a:t>耐心、對兒童有服務的熱忱。（歡迎青少年加入）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報名方式：即日起請將報名表繳交主辦單位。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訓練時間：自○○○○年○月○日起，每週○○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訓練地點：○○基督長老教會（地址）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活動費用：免 費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服務時間： ○○學年度第○學期自○○年○月至○○年○月（每週○次）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服務對象：本計畫以○○鎮各國小學童為主。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服務內容：晨光說故事及活動帶動志工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主辦單位：○○基督長老教會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ts val="25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2900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聯絡電話：</a:t>
            </a:r>
            <a:endParaRPr lang="zh-TW" altLang="zh-TW" sz="29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600" b="1" kern="100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zh-TW" altLang="zh-TW" sz="2600" b="1" kern="100" dirty="0"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5359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052736"/>
            <a:ext cx="9144000" cy="5616353"/>
          </a:xfrm>
        </p:spPr>
        <p:txBody>
          <a:bodyPr/>
          <a:lstStyle/>
          <a:p>
            <a:pPr lvl="0">
              <a:buClr>
                <a:srgbClr val="F14124">
                  <a:lumMod val="75000"/>
                </a:srgbClr>
              </a:buClr>
            </a:pP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授課老師：謝温淑傳道</a:t>
            </a:r>
            <a:r>
              <a:rPr lang="zh-TW" altLang="en-US" sz="32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已婚</a:t>
            </a:r>
            <a:r>
              <a:rPr lang="zh-TW" altLang="en-US" sz="32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/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家住台南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市北區海安路三段</a:t>
            </a:r>
            <a:endParaRPr lang="zh-TW" altLang="en-US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/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永樂</a:t>
            </a: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基督長老教會</a:t>
            </a:r>
          </a:p>
          <a:p>
            <a:pPr marR="0" algn="l"/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先生是牧師</a:t>
            </a:r>
          </a:p>
          <a:p>
            <a:pPr marR="0" algn="l"/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年齡：</a:t>
            </a:r>
            <a:r>
              <a:rPr lang="en-US" altLang="zh-TW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52</a:t>
            </a: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en-US" altLang="zh-TW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/>
            <a:endParaRPr lang="en-US" altLang="zh-TW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/>
            <a:endParaRPr lang="zh-TW" altLang="en-US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/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學歷：</a:t>
            </a:r>
            <a:r>
              <a:rPr lang="zh-TW" altLang="en-US" sz="27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台灣神學院基督教教育系</a:t>
            </a:r>
            <a:r>
              <a:rPr lang="zh-TW" altLang="en-US" sz="27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畢業</a:t>
            </a:r>
            <a:endParaRPr lang="zh-TW" altLang="en-US" sz="27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/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台南神學院道學碩士畢業</a:t>
            </a:r>
          </a:p>
          <a:p>
            <a:pPr marR="0"/>
            <a:endParaRPr lang="zh-TW" altLang="en-US" sz="26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/>
            <a:endParaRPr lang="zh-TW" altLang="en-US" dirty="0" smtClean="0"/>
          </a:p>
          <a:p>
            <a:pPr marR="0"/>
            <a:endParaRPr lang="zh-TW" altLang="en-US" dirty="0" smtClean="0"/>
          </a:p>
          <a:p>
            <a:pPr marR="0"/>
            <a:endParaRPr lang="zh-TW" altLang="en-US" dirty="0" smtClean="0"/>
          </a:p>
          <a:p>
            <a:pPr marR="0"/>
            <a:endParaRPr lang="en-US" altLang="zh-TW" dirty="0" smtClean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0"/>
            <a:ext cx="7772400" cy="981075"/>
          </a:xfrm>
          <a:extLst/>
        </p:spPr>
        <p:txBody>
          <a:bodyPr/>
          <a:lstStyle/>
          <a:p>
            <a:pPr marL="182880" indent="0" algn="ctr" fontAlgn="auto">
              <a:spcAft>
                <a:spcPts val="0"/>
              </a:spcAft>
              <a:buNone/>
              <a:defRPr/>
            </a:pPr>
            <a:r>
              <a:rPr lang="zh-TW" altLang="en-US" sz="7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</a:p>
        </p:txBody>
      </p:sp>
      <p:pic>
        <p:nvPicPr>
          <p:cNvPr id="5" name="Picture 2" descr="F:\14947716575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75072"/>
            <a:ext cx="3419872" cy="38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609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832648"/>
          </a:xfrm>
        </p:spPr>
        <p:txBody>
          <a:bodyPr/>
          <a:lstStyle/>
          <a:p>
            <a:pPr marL="0" indent="0">
              <a:lnSpc>
                <a:spcPts val="3000"/>
              </a:lnSpc>
              <a:buNone/>
            </a:pPr>
            <a:r>
              <a:rPr lang="en-US" altLang="zh-TW" b="1" dirty="0" smtClean="0">
                <a:solidFill>
                  <a:srgbClr val="000000"/>
                </a:solidFill>
                <a:ea typeface="標楷體"/>
                <a:cs typeface="Times New Roman"/>
              </a:rPr>
              <a:t>          </a:t>
            </a:r>
            <a:r>
              <a:rPr lang="zh-TW" altLang="zh-TW" b="1" dirty="0" smtClean="0">
                <a:solidFill>
                  <a:srgbClr val="000000"/>
                </a:solidFill>
                <a:ea typeface="標楷體"/>
                <a:cs typeface="Times New Roman"/>
              </a:rPr>
              <a:t>○○教會晨光</a:t>
            </a:r>
            <a:r>
              <a:rPr lang="zh-TW" altLang="zh-TW" b="1" dirty="0">
                <a:solidFill>
                  <a:srgbClr val="000000"/>
                </a:solidFill>
                <a:ea typeface="標楷體"/>
                <a:cs typeface="Times New Roman"/>
              </a:rPr>
              <a:t>講故事</a:t>
            </a:r>
            <a:r>
              <a:rPr lang="zh-TW" altLang="zh-TW" b="1" dirty="0" smtClean="0">
                <a:solidFill>
                  <a:srgbClr val="000000"/>
                </a:solidFill>
                <a:ea typeface="標楷體"/>
                <a:cs typeface="Times New Roman"/>
              </a:rPr>
              <a:t>報名表</a:t>
            </a:r>
            <a:endParaRPr lang="en-US" altLang="zh-TW" b="1" dirty="0" smtClean="0">
              <a:solidFill>
                <a:srgbClr val="000000"/>
              </a:solidFill>
              <a:ea typeface="標楷體"/>
              <a:cs typeface="Times New Roman"/>
            </a:endParaRPr>
          </a:p>
          <a:p>
            <a:pPr marL="0" indent="0">
              <a:lnSpc>
                <a:spcPts val="3000"/>
              </a:lnSpc>
              <a:buNone/>
            </a:pPr>
            <a:endParaRPr lang="en-US" altLang="zh-TW" b="1" dirty="0">
              <a:solidFill>
                <a:srgbClr val="000000"/>
              </a:solidFill>
              <a:ea typeface="標楷體"/>
              <a:cs typeface="Times New Roman"/>
            </a:endParaRPr>
          </a:p>
          <a:p>
            <a:pPr marL="0" indent="0">
              <a:lnSpc>
                <a:spcPts val="3000"/>
              </a:lnSpc>
              <a:buNone/>
            </a:pP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3719140"/>
              </p:ext>
            </p:extLst>
          </p:nvPr>
        </p:nvGraphicFramePr>
        <p:xfrm>
          <a:off x="1331640" y="1772816"/>
          <a:ext cx="6048668" cy="3150959"/>
        </p:xfrm>
        <a:graphic>
          <a:graphicData uri="http://schemas.openxmlformats.org/drawingml/2006/table">
            <a:tbl>
              <a:tblPr/>
              <a:tblGrid>
                <a:gridCol w="621866"/>
                <a:gridCol w="1475829"/>
                <a:gridCol w="907572"/>
                <a:gridCol w="1022358"/>
                <a:gridCol w="903157"/>
                <a:gridCol w="43180"/>
                <a:gridCol w="1074706"/>
              </a:tblGrid>
              <a:tr h="1315671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姓名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性別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□男□女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出生日期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655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電話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手機 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專長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978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住址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志工手冊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□有□無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4655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備註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1550541" y="5189666"/>
            <a:ext cx="1826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711835" algn="just"/>
            <a:r>
              <a:rPr lang="zh-TW" altLang="zh-TW" b="1" kern="100" dirty="0">
                <a:solidFill>
                  <a:srgbClr val="000000"/>
                </a:solidFill>
                <a:ea typeface="標楷體"/>
                <a:cs typeface="Times New Roman"/>
              </a:rPr>
              <a:t>經手人：</a:t>
            </a:r>
            <a:endParaRPr lang="zh-TW" altLang="zh-TW" sz="1600" kern="1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9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640"/>
            <a:ext cx="8435280" cy="6408712"/>
          </a:xfrm>
        </p:spPr>
        <p:txBody>
          <a:bodyPr>
            <a:noAutofit/>
          </a:bodyPr>
          <a:lstStyle/>
          <a:p>
            <a:pPr marL="0"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四、執行方式：</a:t>
            </a:r>
          </a:p>
          <a:p>
            <a:pPr marL="0"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1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、拜會學校：檢送「生命教育教學活動計畫書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」</a:t>
            </a:r>
            <a:endParaRPr lang="en-US" altLang="zh-TW" sz="29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900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拜會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校長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、輔導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室主任。 </a:t>
            </a:r>
          </a:p>
          <a:p>
            <a:pPr marL="0"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2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、編寫教案：利用寒暑假期間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規劃一學期教材</a:t>
            </a:r>
            <a:endParaRPr lang="en-US" altLang="zh-TW" sz="29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zh-TW" altLang="en-US" sz="2900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2900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r>
              <a:rPr lang="zh-TW" altLang="en-US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並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寫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編寫每一單元教案。</a:t>
            </a:r>
          </a:p>
          <a:p>
            <a:pPr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3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、定期辦理師資訓練。</a:t>
            </a:r>
          </a:p>
          <a:p>
            <a:pPr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4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、定期召開同工會議。每學期召開三次同工會議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endParaRPr lang="en-US" altLang="zh-TW" sz="29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900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分別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開學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前、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期中及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期末檢討會。</a:t>
            </a:r>
          </a:p>
          <a:p>
            <a:pPr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en-US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5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、同工會議：每週或每兩週辦理同工會一次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r>
              <a:rPr lang="zh-TW" altLang="en-US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endParaRPr lang="en-US" altLang="zh-TW" sz="29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ts val="4000"/>
              </a:lnSpc>
              <a:spcAft>
                <a:spcPts val="0"/>
              </a:spcAft>
              <a:buNone/>
            </a:pPr>
            <a:r>
              <a:rPr lang="zh-TW" altLang="en-US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藉由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彼此的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聚集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討論</a:t>
            </a:r>
            <a:r>
              <a:rPr lang="zh-TW" altLang="zh-TW" sz="29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分享相互</a:t>
            </a:r>
            <a:r>
              <a:rPr lang="zh-TW" altLang="zh-TW" sz="29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鼓勵。</a:t>
            </a:r>
          </a:p>
          <a:p>
            <a:pPr marL="0" indent="0">
              <a:lnSpc>
                <a:spcPts val="4000"/>
              </a:lnSpc>
              <a:buNone/>
            </a:pPr>
            <a:endParaRPr lang="zh-TW" altLang="en-US" sz="2900" dirty="0"/>
          </a:p>
        </p:txBody>
      </p:sp>
    </p:spTree>
    <p:extLst>
      <p:ext uri="{BB962C8B-B14F-4D97-AF65-F5344CB8AC3E}">
        <p14:creationId xmlns:p14="http://schemas.microsoft.com/office/powerpoint/2010/main" xmlns="" val="156502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 fontScale="85000" lnSpcReduction="10000"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6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、配合節期活動：復活節、母親節、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聖誕節</a:t>
            </a:r>
            <a:endParaRPr lang="en-US" altLang="zh-TW" sz="33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en-US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en-US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安排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戲劇演出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en-US" altLang="zh-TW" sz="33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）、舉辦「聖誕嘉年華」活動，邀請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各合</a:t>
            </a:r>
            <a:endParaRPr lang="en-US" altLang="zh-TW" sz="33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作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學校，聯合舉辦溫馨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聖誕節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）、期末問卷調查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：課程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接近尾聲時，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製</a:t>
            </a:r>
            <a:endParaRPr lang="en-US" altLang="zh-TW" sz="33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作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老師、學生問卷調查表，透過問卷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可</a:t>
            </a:r>
            <a:endParaRPr lang="zh-TW" altLang="zh-TW" sz="33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以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瞭解教師及學生對生命教育課程的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看</a:t>
            </a:r>
            <a:endParaRPr lang="en-US" altLang="zh-TW" sz="33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</a:t>
            </a:r>
            <a:r>
              <a:rPr lang="zh-TW" altLang="zh-TW" sz="33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法</a:t>
            </a:r>
            <a:r>
              <a:rPr lang="zh-TW" altLang="zh-TW" sz="33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與意見。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939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7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、代禱：校園事工是一場爭戰，多禱告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多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有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力量，每日為學生提名禱告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、兒童心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靈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成長學習、與學校老師的互動代禱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每位志工的身體健康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、課程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準備及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靈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命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成長代禱。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4975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6632"/>
            <a:ext cx="8820472" cy="6741368"/>
          </a:xfrm>
        </p:spPr>
        <p:txBody>
          <a:bodyPr>
            <a:normAutofit/>
          </a:bodyPr>
          <a:lstStyle/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8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、期末結業式活動：</a:t>
            </a: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舉辦聯合結業式，邀請校長、輔導室主任頒獎與致詞，並安排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分享或表演。其目的：</a:t>
            </a: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藉由成果發表，呈現課程完整的結束，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讓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師生互相祝福。</a:t>
            </a: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藉由正式的結業式表揚來鼓勵學生。</a:t>
            </a: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3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藉由學生的分享或成果展示讓校方看到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果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4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藉由結業式宣揚福音，認識教會、邀請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ts val="42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生星期日到教會。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7077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kern="100" dirty="0" smtClean="0">
                <a:cs typeface="Times New Roman"/>
              </a:rPr>
              <a:t>        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學校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育是知識的傳遞，生命教育是分享生命的體驗，把經驗分享傳遞出去。透過陪伴、鼓勵，遊戲互動等的方式，教導孩子欣賞、尊重生命，讓孩童在愛中經歷改變，孩子的改變自然就會提昇學校對生命教育的認知，有利於落實學校生命教育之教學成效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529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88640"/>
            <a:ext cx="8892480" cy="6336704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TW" altLang="en-US" sz="61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計畫書</a:t>
            </a:r>
            <a:endParaRPr lang="en-US" altLang="zh-TW" sz="61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zh-TW" altLang="zh-TW" sz="61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國小生命教育教學活動計劃</a:t>
            </a:r>
            <a:endParaRPr lang="zh-TW" altLang="zh-TW" sz="6100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7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61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畫宗旨：有鑒於近年來自殺案件、家庭悲劇及各樣社會事件頻傳，令社會大眾感到憂心與無力，依據教育部在各級學校推動「生命教育」的理念，從培養學童對生命的尊重開始做起，共同致力推展國小生命教育，深深期盼能從教育體制紮根、在學校落實足夠的自我生命價值與品格道德的教導。</a:t>
            </a:r>
            <a:endParaRPr lang="zh-TW" altLang="zh-TW" sz="6100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en-US" altLang="zh-TW" sz="61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 </a:t>
            </a:r>
            <a:endParaRPr lang="zh-TW" altLang="zh-TW" sz="6100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en-US" altLang="zh-TW" sz="4800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sz="4800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57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6408712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en-US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計畫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目標：以融入課程的教學及多元方式進行，包括繪本、遊戲、詩歌教唱、體驗活動、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影片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欣賞、角色扮演等方式，以不說教的方式，幫助兒童認識生命的意義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與存在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的價值，建構孩子健全的生命品格、進而欣賞生命、珍愛生命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3</a:t>
            </a:r>
            <a:r>
              <a:rPr lang="zh-TW" altLang="en-US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適用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對象：本計畫以國小級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學童為主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 </a:t>
            </a:r>
            <a:endParaRPr lang="zh-TW" altLang="zh-TW" sz="40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66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  <a:tabLst>
                <a:tab pos="304800" algn="l"/>
                <a:tab pos="457200" algn="l"/>
              </a:tabLst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4</a:t>
            </a:r>
            <a:r>
              <a:rPr lang="zh-TW" altLang="en-US" sz="4000" b="1" kern="100" dirty="0" smtClean="0">
                <a:latin typeface="新細明體"/>
                <a:ea typeface="新細明體"/>
                <a:cs typeface="Times New Roman"/>
              </a:rPr>
              <a:t>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上課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時段：</a:t>
            </a:r>
          </a:p>
          <a:p>
            <a:pPr marL="274320" lvl="1" indent="0">
              <a:buNone/>
              <a:tabLst>
                <a:tab pos="533400" algn="l"/>
                <a:tab pos="914400" algn="l"/>
              </a:tabLst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a</a:t>
            </a:r>
            <a:r>
              <a:rPr lang="zh-TW" altLang="en-US" sz="4000" b="1" kern="100" dirty="0" smtClean="0">
                <a:latin typeface="新細明體"/>
                <a:ea typeface="新細明體"/>
                <a:cs typeface="Times New Roman"/>
              </a:rPr>
              <a:t>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綜合活動學習領域。</a:t>
            </a:r>
          </a:p>
          <a:p>
            <a:pPr marL="274320" lvl="1" indent="0">
              <a:buNone/>
              <a:tabLst>
                <a:tab pos="533400" algn="l"/>
                <a:tab pos="914400" algn="l"/>
              </a:tabLst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b</a:t>
            </a:r>
            <a:r>
              <a:rPr lang="zh-TW" altLang="en-US" sz="4000" b="1" kern="100" dirty="0" smtClean="0">
                <a:latin typeface="新細明體"/>
                <a:ea typeface="新細明體"/>
                <a:cs typeface="Times New Roman"/>
              </a:rPr>
              <a:t>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國民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小學晨光時間、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導師</a:t>
            </a:r>
            <a:endParaRPr lang="en-US" altLang="zh-TW" sz="40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274320" lvl="1" indent="0">
              <a:buNone/>
              <a:tabLst>
                <a:tab pos="533400" algn="l"/>
                <a:tab pos="914400" algn="l"/>
              </a:tabLst>
            </a:pPr>
            <a:r>
              <a:rPr lang="en-US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時間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、彈性課程時間、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融</a:t>
            </a:r>
            <a:endParaRPr lang="en-US" altLang="zh-TW" sz="40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274320" lvl="1" indent="0">
              <a:buNone/>
              <a:tabLst>
                <a:tab pos="533400" algn="l"/>
                <a:tab pos="914400" algn="l"/>
              </a:tabLst>
            </a:pPr>
            <a:r>
              <a:rPr lang="en-US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入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各學習領域教學時間。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5</a:t>
            </a:r>
            <a:r>
              <a:rPr lang="zh-TW" altLang="en-US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. 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自開學第二週以後開始上課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每週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上課一次，共計十二次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40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buNone/>
              <a:tabLst>
                <a:tab pos="304800" algn="l"/>
                <a:tab pos="457200" algn="l"/>
              </a:tabLst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6</a:t>
            </a:r>
            <a:r>
              <a:rPr lang="zh-TW" altLang="en-US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活動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時間：本計畫以一個學期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</a:t>
            </a:r>
            <a:endParaRPr lang="en-US" altLang="zh-TW" sz="40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buNone/>
              <a:tabLst>
                <a:tab pos="304800" algn="l"/>
                <a:tab pos="457200" algn="l"/>
              </a:tabLst>
            </a:pPr>
            <a:r>
              <a:rPr lang="en-US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原則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</a:p>
          <a:p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52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6048672"/>
          </a:xfrm>
        </p:spPr>
        <p:txBody>
          <a:bodyPr>
            <a:normAutofit/>
          </a:bodyPr>
          <a:lstStyle/>
          <a:p>
            <a:pPr marL="0" lvl="0" indent="0">
              <a:buNone/>
              <a:tabLst>
                <a:tab pos="304800" algn="l"/>
                <a:tab pos="457200" algn="l"/>
              </a:tabLst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7</a:t>
            </a:r>
            <a:r>
              <a:rPr lang="zh-TW" altLang="en-US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舉辦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地點：各合作學校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r>
              <a:rPr lang="en-US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 </a:t>
            </a:r>
            <a:endParaRPr lang="zh-TW" altLang="zh-TW" sz="40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buNone/>
              <a:tabLst>
                <a:tab pos="304800" algn="l"/>
                <a:tab pos="457200" algn="l"/>
              </a:tabLst>
            </a:pPr>
            <a:r>
              <a:rPr lang="en-US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8</a:t>
            </a:r>
            <a:r>
              <a:rPr lang="zh-TW" altLang="en-US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課程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介紹：生命教育教材共有</a:t>
            </a:r>
            <a:r>
              <a:rPr lang="en-US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套</a:t>
            </a:r>
            <a:endParaRPr lang="zh-TW" altLang="zh-TW" sz="40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第一套教材：發現生命之</a:t>
            </a: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美</a:t>
            </a:r>
            <a:endParaRPr lang="en-US" altLang="zh-TW" sz="40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40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</a:t>
            </a: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套教材：為生命加分</a:t>
            </a:r>
            <a:endParaRPr lang="zh-TW" altLang="zh-TW" sz="40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第一套課程：發現生命之美</a:t>
            </a:r>
            <a:endParaRPr lang="zh-TW" altLang="zh-TW" sz="40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40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目 標：引導孩子發現生命之美，進而欣賞生命、珍愛生命。</a:t>
            </a:r>
            <a:endParaRPr lang="zh-TW" altLang="zh-TW" sz="40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3381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8964613" cy="619283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sz="4000" b="1" dirty="0" smtClean="0">
                <a:ea typeface="標楷體" pitchFamily="65" charset="-120"/>
              </a:rPr>
              <a:t>經歷：台揚科技助理工程師、國小生命教育志工、國中得勝者志工、國中日光少年社團老師、教會主日學老師</a:t>
            </a:r>
            <a:endParaRPr lang="en-US" altLang="zh-TW" sz="4000" b="1" dirty="0" smtClean="0">
              <a:ea typeface="標楷體" pitchFamily="65" charset="-12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4000" b="1" dirty="0">
                <a:ea typeface="標楷體" pitchFamily="65" charset="-120"/>
              </a:rPr>
              <a:t> </a:t>
            </a:r>
            <a:r>
              <a:rPr lang="zh-TW" altLang="en-US" sz="4000" b="1" dirty="0" smtClean="0">
                <a:ea typeface="標楷體" pitchFamily="65" charset="-120"/>
              </a:rPr>
              <a:t> 、詩班指揮、長榮中學人生哲學老師</a:t>
            </a:r>
          </a:p>
          <a:p>
            <a:pPr>
              <a:lnSpc>
                <a:spcPct val="110000"/>
              </a:lnSpc>
            </a:pPr>
            <a:r>
              <a:rPr lang="zh-TW" altLang="en-US" sz="4000" b="1" dirty="0" smtClean="0">
                <a:ea typeface="標楷體" pitchFamily="65" charset="-120"/>
              </a:rPr>
              <a:t>專長：主日學師資培訓、煮飯做菜、</a:t>
            </a:r>
            <a:endParaRPr lang="en-US" altLang="zh-TW" sz="4000" b="1" dirty="0" smtClean="0">
              <a:ea typeface="標楷體" pitchFamily="65" charset="-12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4000" b="1" dirty="0">
                <a:ea typeface="標楷體" pitchFamily="65" charset="-120"/>
              </a:rPr>
              <a:t> </a:t>
            </a:r>
            <a:r>
              <a:rPr lang="zh-TW" altLang="en-US" sz="4000" b="1" dirty="0" smtClean="0">
                <a:ea typeface="標楷體" pitchFamily="65" charset="-120"/>
              </a:rPr>
              <a:t>             青少年輔導</a:t>
            </a:r>
          </a:p>
          <a:p>
            <a:pPr>
              <a:lnSpc>
                <a:spcPct val="110000"/>
              </a:lnSpc>
            </a:pPr>
            <a:r>
              <a:rPr lang="zh-TW" altLang="en-US" sz="4000" b="1" dirty="0" smtClean="0">
                <a:ea typeface="標楷體" pitchFamily="65" charset="-120"/>
              </a:rPr>
              <a:t>興趣：閱讀、聽音樂、分享生命、</a:t>
            </a:r>
            <a:endParaRPr lang="en-US" altLang="zh-TW" sz="4000" b="1" dirty="0" smtClean="0">
              <a:ea typeface="標楷體" pitchFamily="65" charset="-12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4000" b="1" dirty="0" smtClean="0">
                <a:ea typeface="標楷體" pitchFamily="65" charset="-120"/>
              </a:rPr>
              <a:t>              做家事</a:t>
            </a:r>
            <a:r>
              <a:rPr lang="en-US" altLang="zh-TW" sz="4000" b="1" dirty="0" smtClean="0">
                <a:ea typeface="標楷體" pitchFamily="65" charset="-120"/>
              </a:rPr>
              <a:t>…</a:t>
            </a:r>
            <a:r>
              <a:rPr lang="zh-TW" altLang="en-US" sz="4000" b="1" dirty="0" smtClean="0">
                <a:ea typeface="標楷體" pitchFamily="65" charset="-120"/>
              </a:rPr>
              <a:t>等</a:t>
            </a:r>
          </a:p>
          <a:p>
            <a:endParaRPr lang="en-US" altLang="zh-TW" sz="4000" b="1" dirty="0" smtClean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16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第二套課程：為生命加分</a:t>
            </a:r>
          </a:p>
          <a:p>
            <a:pPr marL="0" indent="0"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目標：「紮根愈深，樹愈茁壯」讓我們看見再深耕的結果，生命在加分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buNone/>
              <a:tabLst>
                <a:tab pos="304800" algn="l"/>
                <a:tab pos="457200" algn="l"/>
              </a:tabLst>
            </a:pP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8</a:t>
            </a:r>
            <a:r>
              <a:rPr lang="zh-TW" altLang="en-US" sz="3200" b="1" kern="100" dirty="0" smtClean="0">
                <a:latin typeface="新細明體"/>
                <a:ea typeface="新細明體"/>
                <a:cs typeface="Times New Roman"/>
              </a:rPr>
              <a:t>、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執行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方式：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辦理服務說明會與拜會學校，促進瞭解和參與。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辦理志工招募訓練，提升輔導知能及專業倫理。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期末評估實施成效，調查分析和回饋改進。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辦理成果發表會。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23216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92500"/>
          </a:bodyPr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9</a:t>
            </a:r>
            <a:r>
              <a:rPr lang="zh-TW" altLang="en-US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人力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運用：本會設有生命教育志工團隊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督導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人員，負責進行志工之組織、訓練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與學校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接洽、聯絡。生命教育志工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團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隊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除本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會主日學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校教師外，並由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社區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工組成，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的審核挑選，必須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接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受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志工基礎訓練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、課程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教學訓練、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輔導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知能訓練。生命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教育志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工團隊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集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人負責志工督導，透過志工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團隊固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定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會議與備課，進行督導和支援的工作。</a:t>
            </a:r>
            <a:endParaRPr lang="zh-TW" altLang="zh-TW" sz="28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endParaRPr lang="zh-TW" altLang="en-US" sz="2800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47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10.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經費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預算：本輔導計畫為志願服務，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實施經費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由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主辦單位自行籌措，不向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學生及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申請學校收取任何費用。</a:t>
            </a:r>
            <a:endParaRPr lang="zh-TW" altLang="zh-TW" sz="2800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11.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預期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成效：透過輔導課程教學和相關活動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，培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養學童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有健全的品格，讓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他們在愛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的關懷和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正確的引導裡，活潑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健康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快樂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的成長。</a:t>
            </a:r>
            <a:endParaRPr lang="zh-TW" altLang="zh-TW" sz="28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140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5793507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12.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單位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指 導 單 位：台灣○○○○協會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主 辦 單 位：○○基督長老教會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承 辦 單 位：○○教會生命教育志工團隊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協 辦 單 位：各合作學校</a:t>
            </a:r>
            <a:endParaRPr lang="zh-TW" altLang="zh-TW" sz="3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408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     大甲</a:t>
            </a:r>
            <a:r>
              <a:rPr lang="zh-TW" altLang="en-US" sz="2800" b="1" dirty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教會在</a:t>
            </a:r>
            <a:r>
              <a:rPr lang="zh-TW" altLang="en-US" sz="28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文昌</a:t>
            </a:r>
            <a:r>
              <a:rPr lang="zh-TW" altLang="en-US" sz="2800" b="1" dirty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國小與順天</a:t>
            </a:r>
            <a:r>
              <a:rPr lang="zh-TW" altLang="en-US" sz="28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國小的生命教育</a:t>
            </a:r>
            <a:endParaRPr lang="en-US" altLang="zh-TW" sz="28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sz="2800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1026" name="Picture 2" descr="D:\2015總會生命教育\相片\IMG_085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592392" cy="513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348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76064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詩歌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2050" name="Picture 2" descr="D:\2015總會生命教育\相片\IMG_09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6644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88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體驗遊戲</a:t>
            </a:r>
            <a:endParaRPr lang="en-US" altLang="zh-TW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3074" name="Picture 2" descr="D:\2015總會生命教育\相片\IMG_08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24744"/>
            <a:ext cx="8128000" cy="53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71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3568" y="548680"/>
            <a:ext cx="7776864" cy="597666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1266" name="Picture 2" descr="D:\2015總會生命教育\相片\P10909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84887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5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體驗遊戲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4099" name="Picture 3" descr="D:\2015總會生命教育\相片\特別之美 0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03596"/>
            <a:ext cx="7848872" cy="494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673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體驗遊戲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5122" name="Picture 2" descr="D:\2015總會生命教育\相片\特別之美 06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57995"/>
            <a:ext cx="7956376" cy="51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096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8229600" cy="5976664"/>
          </a:xfrm>
        </p:spPr>
        <p:txBody>
          <a:bodyPr>
            <a:noAutofit/>
          </a:bodyPr>
          <a:lstStyle/>
          <a:p>
            <a:pPr marL="0" indent="0">
              <a:lnSpc>
                <a:spcPts val="6000"/>
              </a:lnSpc>
              <a:spcAft>
                <a:spcPts val="0"/>
              </a:spcAft>
              <a:buNone/>
            </a:pPr>
            <a:r>
              <a:rPr lang="zh-TW" altLang="zh-TW" sz="40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一、「生命教育」與「基督教教育」</a:t>
            </a:r>
          </a:p>
          <a:p>
            <a:pPr marL="0" indent="0">
              <a:lnSpc>
                <a:spcPts val="6000"/>
              </a:lnSpc>
              <a:buNone/>
            </a:pPr>
            <a:r>
              <a:rPr lang="en-US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    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「基督教教育」就是一種關乎生命的教育，藉著耶穌基督裡的能力去改變人的生命。透過基督教教育可以幫助學生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共同探索有關生命的問題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、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追尋人生意義和價值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、並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活得更豐盛的生命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。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8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課程結業給學生的禮物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7170" name="Picture 2" descr="D:\2015總會生命教育\相片\特別之美 1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41682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99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9766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結業式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8194" name="Picture 2" descr="D:\2015總會生命教育\相片\P10701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2088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48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2015總會生命教育\相片\P107017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11561" y="332656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287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2015總會生命教育\相片\P105069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11560" y="332656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0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2015總會生命教育\相片\P107018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3" y="620688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97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2015總會生命教育\相片\P107017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7" y="476672"/>
            <a:ext cx="82089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35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2015總會生命教育\相片\P107017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476672"/>
            <a:ext cx="806489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17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2015總會生命教育\相片\100_083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55576" y="548680"/>
            <a:ext cx="770485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983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2015總會生命教育\相片\P107017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731838"/>
            <a:ext cx="8064896" cy="55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78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2015總會生命教育\相片\P10701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107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「生命教育」是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關懷生命的由來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及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生命成長的問題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。人生的意義和價值必須是經過對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生命的思考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和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反省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而來的。基督教教育是要幫助人透過對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生命的思考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、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反省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，尋找出</a:t>
            </a:r>
            <a:r>
              <a:rPr lang="zh-TW" altLang="zh-TW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現代人生的意義和價值</a:t>
            </a:r>
            <a:r>
              <a:rPr lang="zh-TW" altLang="zh-TW" sz="4000" b="1" dirty="0">
                <a:latin typeface="標楷體" pitchFamily="65" charset="-120"/>
                <a:ea typeface="標楷體" pitchFamily="65" charset="-120"/>
                <a:cs typeface="Times New Roman"/>
              </a:rPr>
              <a:t>。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6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2015總會生命教育\相片\IMG_037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40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2015總會生命教育\相片\IMG_038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3" y="476672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19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2015總會生命教育\相片\P10100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529" y="404664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08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2015總會生命教育\相片\特別之美 11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812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2015總會生命教育\相片\特別之美 1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7" y="404664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71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2015總會生命教育\相片\特別之美 1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3" y="404664"/>
            <a:ext cx="820891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31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4606" y="297991"/>
            <a:ext cx="8496944" cy="6408712"/>
          </a:xfrm>
        </p:spPr>
        <p:txBody>
          <a:bodyPr/>
          <a:lstStyle/>
          <a:p>
            <a:pPr marL="45720" indent="0">
              <a:buNone/>
            </a:pPr>
            <a:r>
              <a:rPr lang="zh-TW" altLang="en-US" sz="4400" dirty="0" smtClean="0">
                <a:latin typeface="華康海報體W9" panose="040B0909000000000000" pitchFamily="81" charset="-120"/>
                <a:ea typeface="華康海報體W9" panose="040B0909000000000000" pitchFamily="81" charset="-120"/>
              </a:rPr>
              <a:t>通霄圳頭國小</a:t>
            </a:r>
            <a:endParaRPr lang="en-US" altLang="zh-TW" sz="4400" dirty="0" smtClean="0">
              <a:latin typeface="華康海報體W9" panose="040B0909000000000000" pitchFamily="81" charset="-120"/>
              <a:ea typeface="華康海報體W9" panose="040B0909000000000000" pitchFamily="81" charset="-120"/>
            </a:endParaRPr>
          </a:p>
          <a:p>
            <a:pPr marL="45720" indent="0">
              <a:buNone/>
            </a:pP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053736"/>
            <a:ext cx="8212252" cy="547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713" y="1208782"/>
            <a:ext cx="8212137" cy="54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212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200" dirty="0" smtClean="0"/>
              <a:t>   </a:t>
            </a:r>
            <a:r>
              <a:rPr lang="zh-TW" altLang="en-US" sz="32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公英教會在大同學小與崇明國小生命教育</a:t>
            </a:r>
            <a:endParaRPr lang="en-US" altLang="zh-TW" sz="32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6626" name="Picture 2" descr="D:\2015總會生命教育\相片\100_94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771" y="908720"/>
            <a:ext cx="6950075" cy="52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56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2015總會生命教育\相片\100_91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211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2015總會生命教育\相片\100_91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11561" y="476672"/>
            <a:ext cx="806489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1846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640960" cy="6408712"/>
          </a:xfrm>
        </p:spPr>
        <p:txBody>
          <a:bodyPr>
            <a:normAutofit/>
          </a:bodyPr>
          <a:lstStyle/>
          <a:p>
            <a:pPr marL="0" indent="0">
              <a:lnSpc>
                <a:spcPts val="47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基督教教育是要幫助人透過對生命的思考、反省，尋找出現代人生的意義和價值。在基督教教育的內涵是可以協助落實生命教育課程的設計；在開闊課程的領域上，如：「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生命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」、「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人生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」、「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生死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」、「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倫理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」等課題的探究，及生命成長中所需的「時間」、「空間」、「素質」上的超越，及對如何面對多元社會所發生的問題。幫助學生學習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尊重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、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珍惜自己的生命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及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接納別人的生命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，塑造一個</a:t>
            </a:r>
            <a:r>
              <a:rPr lang="zh-TW" altLang="zh-TW" sz="3600" b="1" kern="1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祥和、寬容的社會</a:t>
            </a:r>
            <a:r>
              <a:rPr lang="zh-TW" altLang="zh-TW" sz="3600" b="1" kern="100" dirty="0">
                <a:latin typeface="標楷體" pitchFamily="65" charset="-120"/>
                <a:ea typeface="標楷體" pitchFamily="65" charset="-120"/>
                <a:cs typeface="Times New Roman"/>
              </a:rPr>
              <a:t>。</a:t>
            </a:r>
          </a:p>
          <a:p>
            <a:pPr marL="0" indent="0">
              <a:lnSpc>
                <a:spcPts val="4700"/>
              </a:lnSpc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097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2015總會生命教育\相片\100_096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332656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414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2015總會生命教育\相片\100_096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332656"/>
            <a:ext cx="820891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092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6480720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公英教會在大同國小生命</a:t>
            </a:r>
            <a:r>
              <a:rPr lang="zh-TW" altLang="en-US" sz="36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教育</a:t>
            </a:r>
            <a:endParaRPr lang="en-US" altLang="zh-TW" sz="36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endParaRPr lang="zh-TW" altLang="en-US" sz="3600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338" y="1268760"/>
            <a:ext cx="8059737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257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2015總會生命教育\相片\P60433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7" y="332656"/>
            <a:ext cx="835292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38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2015總會生命教育\相片\P604339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820891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41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078056"/>
          </a:xfrm>
        </p:spPr>
        <p:txBody>
          <a:bodyPr/>
          <a:lstStyle/>
          <a:p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大甲教會聖誕嘉年華</a:t>
            </a: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34818" name="Picture 2" descr="D:\2015總會生命教育\相片\DSC000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528" y="1196752"/>
            <a:ext cx="842493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56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2015總會生命教育\相片\100_131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849694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75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2015總會生命教育\相片\100_135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528" y="404664"/>
            <a:ext cx="856895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996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2015總會生命教育\相片\100_13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404664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19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2015總會生命教育\相片\100_135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49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8352928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生命教育策略的評估</a:t>
            </a:r>
            <a:r>
              <a:rPr lang="en-US" altLang="zh-TW" sz="48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lvl="0" indent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zh-TW" altLang="en-US" sz="4000" b="1" dirty="0" smtClean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  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</a:rPr>
              <a:t>˙</a:t>
            </a: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對教會週邊環境的認識及分析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zh-TW" altLang="en-US" sz="4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4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內在與外在環境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  <a:ea typeface="新細明體"/>
              </a:rPr>
              <a:t>、</a:t>
            </a:r>
            <a:r>
              <a:rPr lang="zh-TW" altLang="en-US" sz="4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認識學校特色</a:t>
            </a:r>
            <a:r>
              <a:rPr lang="en-US" altLang="zh-TW" sz="4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40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zh-TW" altLang="en-US" sz="4000" b="1" dirty="0" smtClean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  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</a:rPr>
              <a:t>˙</a:t>
            </a:r>
            <a:r>
              <a:rPr lang="zh-TW" altLang="en-US" sz="4000" b="1" dirty="0">
                <a:solidFill>
                  <a:srgbClr val="C00000"/>
                </a:solidFill>
                <a:latin typeface="新細明體"/>
                <a:ea typeface="華康楷書體W7" panose="03000709000000000000" pitchFamily="65" charset="-120"/>
              </a:rPr>
              <a:t>有多少同</a:t>
            </a:r>
            <a:r>
              <a:rPr lang="zh-TW" altLang="en-US" sz="4000" b="1" dirty="0" smtClean="0">
                <a:solidFill>
                  <a:srgbClr val="C00000"/>
                </a:solidFill>
                <a:latin typeface="新細明體"/>
                <a:ea typeface="華康楷書體W7" panose="03000709000000000000" pitchFamily="65" charset="-120"/>
              </a:rPr>
              <a:t>工的認同、配搭</a:t>
            </a:r>
            <a:r>
              <a:rPr lang="zh-TW" altLang="en-US" sz="4000" b="1" dirty="0">
                <a:solidFill>
                  <a:srgbClr val="C00000"/>
                </a:solidFill>
                <a:latin typeface="新細明體"/>
                <a:ea typeface="華康楷書體W7" panose="03000709000000000000" pitchFamily="65" charset="-120"/>
              </a:rPr>
              <a:t>與委</a:t>
            </a:r>
            <a:r>
              <a:rPr lang="zh-TW" altLang="en-US" sz="4000" b="1" dirty="0" smtClean="0">
                <a:solidFill>
                  <a:srgbClr val="C00000"/>
                </a:solidFill>
                <a:latin typeface="新細明體"/>
                <a:ea typeface="華康楷書體W7" panose="03000709000000000000" pitchFamily="65" charset="-120"/>
              </a:rPr>
              <a:t>身</a:t>
            </a:r>
            <a:endParaRPr lang="en-US" altLang="zh-TW" sz="4000" b="1" dirty="0" smtClean="0">
              <a:solidFill>
                <a:srgbClr val="C00000"/>
              </a:solidFill>
              <a:latin typeface="新細明體"/>
              <a:ea typeface="華康楷書體W7" panose="03000709000000000000" pitchFamily="65" charset="-120"/>
            </a:endParaRPr>
          </a:p>
          <a:p>
            <a:pPr marL="0" lvl="0" indent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zh-TW" altLang="en-US" sz="4000" b="1" dirty="0">
                <a:solidFill>
                  <a:prstClr val="black"/>
                </a:solidFill>
                <a:latin typeface="新細明體"/>
                <a:ea typeface="華康楷書體W7" panose="03000709000000000000" pitchFamily="65" charset="-120"/>
              </a:rPr>
              <a:t> 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  <a:ea typeface="華康楷書體W7" panose="03000709000000000000" pitchFamily="65" charset="-120"/>
              </a:rPr>
              <a:t>       </a:t>
            </a:r>
            <a:r>
              <a:rPr lang="en-US" altLang="zh-TW" sz="4000" b="1" dirty="0" smtClean="0">
                <a:solidFill>
                  <a:prstClr val="black"/>
                </a:solidFill>
                <a:latin typeface="新細明體"/>
                <a:ea typeface="華康楷書體W7" panose="03000709000000000000" pitchFamily="65" charset="-120"/>
              </a:rPr>
              <a:t>(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  <a:ea typeface="華康楷書體W7" panose="03000709000000000000" pitchFamily="65" charset="-120"/>
              </a:rPr>
              <a:t>長期的生命陪伴</a:t>
            </a:r>
            <a:r>
              <a:rPr lang="en-US" altLang="zh-TW" sz="4000" b="1" dirty="0" smtClean="0">
                <a:solidFill>
                  <a:prstClr val="black"/>
                </a:solidFill>
                <a:latin typeface="新細明體"/>
                <a:ea typeface="華康楷書體W7" panose="03000709000000000000" pitchFamily="65" charset="-120"/>
              </a:rPr>
              <a:t>)</a:t>
            </a:r>
            <a:endParaRPr lang="en-US" altLang="zh-TW" sz="4000" b="1" dirty="0">
              <a:solidFill>
                <a:prstClr val="black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0" lvl="0" indent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zh-TW" altLang="en-US" sz="4000" b="1" dirty="0" smtClean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  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</a:rPr>
              <a:t>˙</a:t>
            </a: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選擇生命教育教材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zh-TW" altLang="en-US" sz="4000" b="1" dirty="0" smtClean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    </a:t>
            </a:r>
            <a:r>
              <a:rPr lang="en-US" altLang="zh-TW" sz="4000" b="1" dirty="0" smtClean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(</a:t>
            </a:r>
            <a:r>
              <a:rPr lang="zh-TW" altLang="en-US" sz="4000" b="1" dirty="0" smtClean="0">
                <a:solidFill>
                  <a:prstClr val="black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為生命加分</a:t>
            </a:r>
            <a:r>
              <a:rPr lang="zh-TW" altLang="en-US" sz="4000" b="1" dirty="0" smtClean="0">
                <a:solidFill>
                  <a:prstClr val="black"/>
                </a:solidFill>
                <a:latin typeface="新細明體"/>
                <a:ea typeface="新細明體"/>
              </a:rPr>
              <a:t>、</a:t>
            </a:r>
            <a:r>
              <a:rPr lang="zh-TW" altLang="en-US" sz="4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發現生命之美</a:t>
            </a:r>
            <a:r>
              <a:rPr lang="en-US" altLang="zh-TW" sz="4000" b="1" dirty="0" smtClean="0">
                <a:solidFill>
                  <a:prstClr val="black"/>
                </a:solidFill>
                <a:latin typeface="新細明體"/>
                <a:ea typeface="新細明體"/>
              </a:rPr>
              <a:t>)</a:t>
            </a:r>
            <a:endParaRPr lang="en-US" altLang="zh-TW" sz="4000" b="1" dirty="0">
              <a:solidFill>
                <a:prstClr val="black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0" lvl="0" indent="0">
              <a:lnSpc>
                <a:spcPts val="31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endParaRPr lang="en-US" altLang="zh-TW" sz="4000" dirty="0" smtClean="0">
              <a:solidFill>
                <a:prstClr val="black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0" lvl="0" indent="0">
              <a:lnSpc>
                <a:spcPts val="31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endParaRPr lang="en-US" altLang="zh-TW" sz="4000" dirty="0">
              <a:solidFill>
                <a:prstClr val="black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93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64639" cy="1143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大同學校生命教育體驗營</a:t>
            </a: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40962" name="Picture 2" descr="D:\2015總會生命教育\相片\DSCF427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980728"/>
            <a:ext cx="828092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157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D:\2015總會生命教育\相片\DSCF459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7" y="476672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792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2015總會生命教育\相片\DSCF425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548680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92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2015總會生命教育\相片\DSCF426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835292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9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2015總會生命教育\相片\DSCF445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476672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658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:\2015總會生命教育\相片\DSCF43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045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2015總會生命教育\相片\DSCF445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476672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01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2015總會生命教育\相片\DSCF448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476672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856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2015總會生命教育\相片\DSCF452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11561" y="548680"/>
            <a:ext cx="806489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38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2015總會生命教育\相片\DSCF486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548680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94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8352928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生命教育實施前的準備事工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一、招募志工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同工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400" b="1" dirty="0" smtClean="0">
                <a:latin typeface="新細明體"/>
                <a:ea typeface="新細明體"/>
              </a:rPr>
              <a:t>、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代禱同工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4400" b="1" dirty="0" smtClean="0">
                <a:latin typeface="新細明體"/>
                <a:ea typeface="新細明體"/>
              </a:rPr>
              <a:t>、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師資培訓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4400" b="1" dirty="0" smtClean="0">
                <a:latin typeface="新細明體"/>
                <a:ea typeface="新細明體"/>
              </a:rPr>
              <a:t>、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拜訪學校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送計畫書及教材學生本</a:t>
            </a: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zh-TW" altLang="en-US" sz="4400" b="1" dirty="0" smtClean="0">
                <a:latin typeface="新細明體"/>
                <a:ea typeface="新細明體"/>
              </a:rPr>
              <a:t>、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選擇適用的教材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zh-TW" altLang="en-US" sz="4400" b="1" dirty="0" smtClean="0">
                <a:latin typeface="新細明體"/>
                <a:ea typeface="新細明體"/>
              </a:rPr>
              <a:t>、</a:t>
            </a:r>
            <a:r>
              <a:rPr lang="zh-TW" altLang="en-US" sz="4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確定共同備課及課後分享會</a:t>
            </a:r>
            <a:endParaRPr lang="en-US" altLang="zh-TW" sz="44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 時間</a:t>
            </a:r>
            <a:endParaRPr lang="en-US" altLang="zh-TW" sz="44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六</a:t>
            </a:r>
            <a:r>
              <a:rPr lang="zh-TW" altLang="en-US" sz="4400" b="1" dirty="0" smtClean="0">
                <a:latin typeface="新細明體"/>
                <a:ea typeface="新細明體"/>
              </a:rPr>
              <a:t>、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進班同工分配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65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:\2015總會生命教育\相片\DSCF474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7" y="476672"/>
            <a:ext cx="813690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231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:\2015總會生命教育\相片\DSCF43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476672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046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:\2015總會生命教育\相片\DSCF430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5" y="476672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456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:\2015總會生命教育\相片\DSCF489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404664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482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2015總會生命教育\相片\DSCF48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3" y="404664"/>
            <a:ext cx="813690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297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2015總會生命教育\相片\DSCF428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332656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387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2015總會生命教育\相片\DSCF428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133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:\2015總會生命教育\相片\DSCF464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528" y="404664"/>
            <a:ext cx="8496943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429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:\2015總會生命教育\相片\DSCF45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260648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791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976664"/>
          </a:xfrm>
        </p:spPr>
        <p:txBody>
          <a:bodyPr/>
          <a:lstStyle/>
          <a:p>
            <a:pPr marL="0" lvl="0" indent="0">
              <a:buNone/>
            </a:pPr>
            <a:endParaRPr lang="zh-TW" alt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1442" name="Picture 2" descr="D:\2015總會生命教育\相片\DSCF47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6790"/>
            <a:ext cx="8712968" cy="643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47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424936" cy="612068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生命教育事工進行中的注意事項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認識進班的老師與學生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了解孩子</a:t>
            </a:r>
            <a:r>
              <a:rPr lang="zh-TW" altLang="en-US" sz="4000" b="1" dirty="0" smtClean="0">
                <a:latin typeface="新細明體"/>
                <a:ea typeface="新細明體"/>
              </a:rPr>
              <a:t>、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認識教學環境</a:t>
            </a:r>
            <a:r>
              <a:rPr lang="zh-TW" altLang="en-US" sz="4000" b="1" dirty="0" smtClean="0">
                <a:latin typeface="新細明體"/>
                <a:ea typeface="新細明體"/>
              </a:rPr>
              <a:t>、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善</a:t>
            </a:r>
            <a:endParaRPr lang="en-US" altLang="zh-TW" sz="40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     用教學環境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4000" b="1" dirty="0" smtClean="0">
                <a:latin typeface="新細明體"/>
                <a:ea typeface="新細明體"/>
              </a:rPr>
              <a:t>、</a:t>
            </a: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成為孩子的生命陪伴者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常常為孩子禱告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4000" b="1" dirty="0" smtClean="0">
                <a:latin typeface="新細明體"/>
                <a:ea typeface="新細明體"/>
              </a:rPr>
              <a:t>、</a:t>
            </a: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遇到任何問題都要回到教會提出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 分享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964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:\2015總會生命教育\相片\DSCF478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7" y="404664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050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63367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altLang="zh-TW" sz="4000" b="1" dirty="0" smtClean="0">
                <a:latin typeface="華康楷書體W7" panose="03000709000000000000" pitchFamily="65" charset="-120"/>
                <a:ea typeface="華康楷書體W7" panose="03000709000000000000" pitchFamily="65" charset="-120"/>
              </a:rPr>
              <a:t>2016</a:t>
            </a:r>
            <a:r>
              <a:rPr lang="zh-TW" altLang="en-US" sz="4000" b="1" smtClean="0">
                <a:latin typeface="華康楷書體W7" panose="03000709000000000000" pitchFamily="65" charset="-120"/>
                <a:ea typeface="華康楷書體W7" panose="03000709000000000000" pitchFamily="65" charset="-120"/>
              </a:rPr>
              <a:t>永樂教會在立人國小生命教育</a:t>
            </a:r>
            <a:endParaRPr lang="en-US" altLang="zh-TW" sz="4000" b="1" dirty="0" smtClean="0"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pPr marL="45720" indent="0">
              <a:buNone/>
            </a:pPr>
            <a:endParaRPr lang="zh-TW" altLang="en-US" sz="4000" b="1" dirty="0"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</p:txBody>
      </p:sp>
      <p:pic>
        <p:nvPicPr>
          <p:cNvPr id="1026" name="Picture 2" descr="D:\生命教育影片\2016立人國小相片\14634796948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3999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17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生命教育影片\2016立人國小相片\146347970743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7"/>
            <a:ext cx="914400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51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生命教育影片\2016立人國小相片\146347971197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871296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532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生命教育影片\2016立人國小相片\14634797232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9"/>
            <a:ext cx="903649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290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生命教育影片\2016立人國小相片\14634797478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5"/>
            <a:ext cx="896448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667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生命教育影片\2016立人國小相片\146347975599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2419"/>
            <a:ext cx="8964488" cy="611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667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生命教育影片\2016立人國小相片\146347977413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7"/>
            <a:ext cx="903649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967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生命教育影片\2016立人國小相片\14634797615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7"/>
            <a:ext cx="91440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967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5" y="692696"/>
            <a:ext cx="7838256" cy="5328592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結業式</a:t>
            </a:r>
            <a:r>
              <a:rPr lang="zh-TW" altLang="en-US" dirty="0" smtClean="0">
                <a:hlinkClick r:id="rId2" action="ppaction://hlinkfile"/>
              </a:rPr>
              <a:t>彩虹</a:t>
            </a:r>
            <a:r>
              <a:rPr lang="en-US" altLang="zh-TW" dirty="0" smtClean="0">
                <a:hlinkClick r:id="rId2" action="ppaction://hlinkfile"/>
              </a:rPr>
              <a:t>2010</a:t>
            </a:r>
            <a:r>
              <a:rPr lang="zh-TW" altLang="en-US" dirty="0" smtClean="0">
                <a:hlinkClick r:id="rId2" action="ppaction://hlinkfile"/>
              </a:rPr>
              <a:t>結業式</a:t>
            </a:r>
            <a:r>
              <a:rPr lang="en-US" altLang="zh-TW" dirty="0" smtClean="0">
                <a:hlinkClick r:id="rId2" action="ppaction://hlinkfile"/>
              </a:rPr>
              <a:t>(</a:t>
            </a:r>
            <a:r>
              <a:rPr lang="zh-TW" altLang="en-US" dirty="0" smtClean="0">
                <a:hlinkClick r:id="rId2" action="ppaction://hlinkfile"/>
              </a:rPr>
              <a:t>小小的你</a:t>
            </a:r>
            <a:r>
              <a:rPr lang="en-US" altLang="zh-TW" dirty="0" smtClean="0">
                <a:hlinkClick r:id="rId2" action="ppaction://hlinkfile"/>
              </a:rPr>
              <a:t>).</a:t>
            </a:r>
            <a:r>
              <a:rPr lang="en-US" altLang="zh-TW" dirty="0" err="1" smtClean="0">
                <a:hlinkClick r:id="rId2" action="ppaction://hlinkfile"/>
              </a:rPr>
              <a:t>wmv</a:t>
            </a:r>
            <a:r>
              <a:rPr lang="en-US" altLang="zh-TW" dirty="0" smtClean="0">
                <a:hlinkClick r:id="rId2" action="ppaction://hlinkfile"/>
              </a:rPr>
              <a:t> (1).mp4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9568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_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基本">
  <a:themeElements>
    <a:clrScheme name="基本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基本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</TotalTime>
  <Words>2800</Words>
  <Application>Microsoft Office PowerPoint</Application>
  <PresentationFormat>如螢幕大小 (4:3)</PresentationFormat>
  <Paragraphs>279</Paragraphs>
  <Slides>103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16</vt:i4>
      </vt:variant>
      <vt:variant>
        <vt:lpstr>投影片標題</vt:lpstr>
      </vt:variant>
      <vt:variant>
        <vt:i4>103</vt:i4>
      </vt:variant>
    </vt:vector>
  </HeadingPairs>
  <TitlesOfParts>
    <vt:vector size="119" baseType="lpstr">
      <vt:lpstr>公正</vt:lpstr>
      <vt:lpstr>1_公正</vt:lpstr>
      <vt:lpstr>2_公正</vt:lpstr>
      <vt:lpstr>3_公正</vt:lpstr>
      <vt:lpstr>4_公正</vt:lpstr>
      <vt:lpstr>壁窗</vt:lpstr>
      <vt:lpstr>5_公正</vt:lpstr>
      <vt:lpstr>6_公正</vt:lpstr>
      <vt:lpstr>基本</vt:lpstr>
      <vt:lpstr>清晰度</vt:lpstr>
      <vt:lpstr>原創</vt:lpstr>
      <vt:lpstr>7_公正</vt:lpstr>
      <vt:lpstr>Office 佈景主題</vt:lpstr>
      <vt:lpstr>氣流</vt:lpstr>
      <vt:lpstr>1_氣流</vt:lpstr>
      <vt:lpstr>1_流線</vt:lpstr>
      <vt:lpstr>投影片 1</vt:lpstr>
      <vt:lpstr>生命教育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  <vt:lpstr>投影片 60</vt:lpstr>
      <vt:lpstr>投影片 61</vt:lpstr>
      <vt:lpstr>投影片 62</vt:lpstr>
      <vt:lpstr>投影片 63</vt:lpstr>
      <vt:lpstr>投影片 64</vt:lpstr>
      <vt:lpstr>大甲教會聖誕嘉年華</vt:lpstr>
      <vt:lpstr>投影片 66</vt:lpstr>
      <vt:lpstr>投影片 67</vt:lpstr>
      <vt:lpstr>投影片 68</vt:lpstr>
      <vt:lpstr>投影片 69</vt:lpstr>
      <vt:lpstr>大同學校生命教育體驗營</vt:lpstr>
      <vt:lpstr>投影片 71</vt:lpstr>
      <vt:lpstr>投影片 72</vt:lpstr>
      <vt:lpstr>投影片 73</vt:lpstr>
      <vt:lpstr>投影片 74</vt:lpstr>
      <vt:lpstr>投影片 75</vt:lpstr>
      <vt:lpstr>投影片 76</vt:lpstr>
      <vt:lpstr>投影片 77</vt:lpstr>
      <vt:lpstr>投影片 78</vt:lpstr>
      <vt:lpstr>投影片 79</vt:lpstr>
      <vt:lpstr>投影片 80</vt:lpstr>
      <vt:lpstr>投影片 81</vt:lpstr>
      <vt:lpstr>投影片 82</vt:lpstr>
      <vt:lpstr>投影片 83</vt:lpstr>
      <vt:lpstr>投影片 84</vt:lpstr>
      <vt:lpstr>投影片 85</vt:lpstr>
      <vt:lpstr>投影片 86</vt:lpstr>
      <vt:lpstr>投影片 87</vt:lpstr>
      <vt:lpstr>投影片 88</vt:lpstr>
      <vt:lpstr>投影片 89</vt:lpstr>
      <vt:lpstr>投影片 90</vt:lpstr>
      <vt:lpstr>投影片 91</vt:lpstr>
      <vt:lpstr>投影片 92</vt:lpstr>
      <vt:lpstr>投影片 93</vt:lpstr>
      <vt:lpstr>投影片 94</vt:lpstr>
      <vt:lpstr>投影片 95</vt:lpstr>
      <vt:lpstr>投影片 96</vt:lpstr>
      <vt:lpstr>投影片 97</vt:lpstr>
      <vt:lpstr>投影片 98</vt:lpstr>
      <vt:lpstr>   結業式彩虹2010結業式(小小的你).wmv (1).mp4  </vt:lpstr>
      <vt:lpstr>投影片 100</vt:lpstr>
      <vt:lpstr>投影片 101</vt:lpstr>
      <vt:lpstr>投影片 102</vt:lpstr>
      <vt:lpstr>投影片 103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shuchun</cp:lastModifiedBy>
  <cp:revision>101</cp:revision>
  <dcterms:created xsi:type="dcterms:W3CDTF">2015-07-20T03:22:03Z</dcterms:created>
  <dcterms:modified xsi:type="dcterms:W3CDTF">2017-08-11T06:58:17Z</dcterms:modified>
</cp:coreProperties>
</file>