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57" r:id="rId13"/>
    <p:sldId id="258" r:id="rId14"/>
    <p:sldId id="264" r:id="rId15"/>
    <p:sldId id="265" r:id="rId16"/>
    <p:sldId id="266" r:id="rId17"/>
    <p:sldId id="267" r:id="rId18"/>
    <p:sldId id="263" r:id="rId19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C0C"/>
    <a:srgbClr val="663300"/>
    <a:srgbClr val="00CC00"/>
    <a:srgbClr val="3399FF"/>
    <a:srgbClr val="336600"/>
    <a:srgbClr val="FF3333"/>
    <a:srgbClr val="FF9999"/>
    <a:srgbClr val="FF090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-70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300AC034-64C5-48D2-9DEC-58BCC0F86954}" type="datetimeFigureOut">
              <a:rPr lang="zh-TW" altLang="en-US"/>
              <a:pPr>
                <a:defRPr/>
              </a:pPr>
              <a:t>2014/9/29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A9BE8C70-38A6-4DF0-BE90-54119EEDF25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ABFC7-D398-4D6A-B513-766123ED399A}" type="datetimeFigureOut">
              <a:rPr lang="zh-TW" altLang="en-US"/>
              <a:pPr>
                <a:defRPr/>
              </a:pPr>
              <a:t>2014/9/29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A2306-1A0A-4F20-BEBE-716A73452D3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4D6CE-5E61-42C9-A384-07FD9777CB9F}" type="datetimeFigureOut">
              <a:rPr lang="zh-TW" altLang="en-US"/>
              <a:pPr>
                <a:defRPr/>
              </a:pPr>
              <a:t>2014/9/29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70D24-92FB-4B70-BE80-FC63E62B831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B4D39-C345-4BF6-A35E-F2D13D651A35}" type="datetimeFigureOut">
              <a:rPr lang="zh-TW" altLang="en-US"/>
              <a:pPr>
                <a:defRPr/>
              </a:pPr>
              <a:t>2014/9/29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5A719-05B8-4119-9F32-0BCE442885E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848DE-00C1-452A-BEC2-14DFDC5A3669}" type="datetimeFigureOut">
              <a:rPr lang="zh-TW" altLang="en-US"/>
              <a:pPr>
                <a:defRPr/>
              </a:pPr>
              <a:t>2014/9/29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CB7383-E1EE-4E18-98E9-DB91170B1B9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17B4D-97EA-4154-A33D-F3954CB864FE}" type="datetimeFigureOut">
              <a:rPr lang="zh-TW" altLang="en-US"/>
              <a:pPr>
                <a:defRPr/>
              </a:pPr>
              <a:t>2014/9/29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4AC395-13B6-4844-A064-49EABE8CF19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98F10-F4D2-4CE4-A6FB-671F15BD1F24}" type="datetimeFigureOut">
              <a:rPr lang="zh-TW" altLang="en-US"/>
              <a:pPr>
                <a:defRPr/>
              </a:pPr>
              <a:t>2014/9/29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E1AEF-678C-4980-9001-A63681946B7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629CC-CFB5-4DA6-9A20-FA6902E57B8C}" type="datetimeFigureOut">
              <a:rPr lang="zh-TW" altLang="en-US"/>
              <a:pPr>
                <a:defRPr/>
              </a:pPr>
              <a:t>2014/9/29</a:t>
            </a:fld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AF2235-B963-4A14-B8CE-B442BED7F03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E6E0B3-D3BA-419E-B140-07FA5E2A7CED}" type="datetimeFigureOut">
              <a:rPr lang="zh-TW" altLang="en-US"/>
              <a:pPr>
                <a:defRPr/>
              </a:pPr>
              <a:t>2014/9/29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DDC4A2-4C45-4FDB-B095-36F558B3E73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63791-3994-4F27-8198-A61D0FB9C2F7}" type="datetimeFigureOut">
              <a:rPr lang="zh-TW" altLang="en-US"/>
              <a:pPr>
                <a:defRPr/>
              </a:pPr>
              <a:t>2014/9/29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6E759-B1BF-4299-BD28-5DCB05216DD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17D49-2DCE-4729-87EC-04B9F6B6CD35}" type="datetimeFigureOut">
              <a:rPr lang="zh-TW" altLang="en-US"/>
              <a:pPr>
                <a:defRPr/>
              </a:pPr>
              <a:t>2014/9/29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AC9ED-921F-4088-99B6-385A6FFF890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FD29A-BD8B-44F7-BCC1-234948BB7468}" type="datetimeFigureOut">
              <a:rPr lang="zh-TW" altLang="en-US"/>
              <a:pPr>
                <a:defRPr/>
              </a:pPr>
              <a:t>2014/9/29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E8C22-8280-478F-860F-1EDEB8C3135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9E4D41A-D4B7-40EB-8F1F-151EC63C17D8}" type="datetimeFigureOut">
              <a:rPr lang="zh-TW" altLang="en-US"/>
              <a:pPr>
                <a:defRPr/>
              </a:pPr>
              <a:t>2014/9/29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77510A5-F0AF-42CE-8B7A-43037409463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WordArt 6"/>
          <p:cNvSpPr>
            <a:spLocks noChangeArrowheads="1" noChangeShapeType="1" noTextEdit="1"/>
          </p:cNvSpPr>
          <p:nvPr/>
        </p:nvSpPr>
        <p:spPr bwMode="auto">
          <a:xfrm>
            <a:off x="250825" y="1412875"/>
            <a:ext cx="3168650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TW" altLang="en-US" sz="4000" b="1" kern="10" normalizeH="1">
                <a:ln w="9525">
                  <a:noFill/>
                  <a:round/>
                  <a:headEnd/>
                  <a:tailEnd/>
                </a:ln>
                <a:solidFill>
                  <a:srgbClr val="9933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ea typeface="文鼎海報體"/>
              </a:rPr>
              <a:t>排灣中會玉泉教會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4535488" y="6308725"/>
            <a:ext cx="4608512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ts val="3000"/>
              </a:lnSpc>
            </a:pPr>
            <a:r>
              <a:rPr lang="zh-TW" altLang="en-US" sz="2000" b="1">
                <a:solidFill>
                  <a:srgbClr val="663300"/>
                </a:solidFill>
                <a:latin typeface="標楷體" pitchFamily="65" charset="-120"/>
                <a:ea typeface="標楷體" pitchFamily="65" charset="-120"/>
              </a:rPr>
              <a:t>分享者：</a:t>
            </a:r>
            <a:r>
              <a:rPr lang="en-US" altLang="zh-TW" sz="2000" b="1">
                <a:solidFill>
                  <a:srgbClr val="663300"/>
                </a:solidFill>
                <a:latin typeface="標楷體" pitchFamily="65" charset="-120"/>
                <a:ea typeface="標楷體" pitchFamily="65" charset="-120"/>
              </a:rPr>
              <a:t>Vuluk</a:t>
            </a:r>
            <a:r>
              <a:rPr lang="zh-TW" altLang="en-US" sz="2000" b="1">
                <a:solidFill>
                  <a:srgbClr val="663300"/>
                </a:solidFill>
                <a:latin typeface="標楷體" pitchFamily="65" charset="-120"/>
                <a:ea typeface="標楷體" pitchFamily="65" charset="-120"/>
              </a:rPr>
              <a:t>扶路客（賴朝財）牧師</a:t>
            </a:r>
            <a:endParaRPr lang="zh-TW" altLang="en-US" sz="2000" b="1">
              <a:solidFill>
                <a:srgbClr val="663300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15368" name="WordArt 8"/>
          <p:cNvSpPr>
            <a:spLocks noChangeArrowheads="1" noChangeShapeType="1" noTextEdit="1"/>
          </p:cNvSpPr>
          <p:nvPr/>
        </p:nvSpPr>
        <p:spPr bwMode="auto">
          <a:xfrm>
            <a:off x="323850" y="2060575"/>
            <a:ext cx="3097213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TW" altLang="en-US" sz="3600" kern="10">
                <a:ln w="9525">
                  <a:noFill/>
                  <a:round/>
                  <a:headEnd/>
                  <a:tailEnd/>
                </a:ln>
                <a:solidFill>
                  <a:srgbClr val="FF66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新細明體"/>
                <a:ea typeface="新細明體"/>
              </a:rPr>
              <a:t>牧養系統與門徒培育分享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zh-TW"/>
          </a:p>
        </p:txBody>
      </p:sp>
      <p:pic>
        <p:nvPicPr>
          <p:cNvPr id="15366" name="Picture 6" descr="8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65225" y="1600200"/>
            <a:ext cx="6811963" cy="452596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zh-TW"/>
          </a:p>
        </p:txBody>
      </p:sp>
      <p:pic>
        <p:nvPicPr>
          <p:cNvPr id="16390" name="Picture 6" descr="9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65225" y="1600200"/>
            <a:ext cx="6811963" cy="452596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468313" y="2932113"/>
            <a:ext cx="8353425" cy="352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lnSpc>
                <a:spcPts val="3000"/>
              </a:lnSpc>
              <a:tabLst>
                <a:tab pos="5257800" algn="l"/>
              </a:tabLst>
            </a:pPr>
            <a:r>
              <a:rPr lang="zh-TW" altLang="en-US" sz="2400" b="1">
                <a:solidFill>
                  <a:srgbClr val="00CC00"/>
                </a:solidFill>
                <a:latin typeface="標楷體" pitchFamily="65" charset="-120"/>
                <a:ea typeface="標楷體" pitchFamily="65" charset="-120"/>
              </a:rPr>
              <a:t>「</a:t>
            </a:r>
            <a:r>
              <a:rPr lang="en-US" altLang="zh-TW" sz="2400" b="1" i="1">
                <a:solidFill>
                  <a:srgbClr val="00CC00"/>
                </a:solidFill>
                <a:latin typeface="標楷體" pitchFamily="65" charset="-120"/>
                <a:ea typeface="標楷體" pitchFamily="65" charset="-120"/>
              </a:rPr>
              <a:t>15</a:t>
            </a:r>
            <a:r>
              <a:rPr lang="en-US" altLang="zh-TW" sz="2400" b="1">
                <a:solidFill>
                  <a:srgbClr val="00CC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400" b="1">
                <a:solidFill>
                  <a:srgbClr val="00CC00"/>
                </a:solidFill>
                <a:latin typeface="標楷體" pitchFamily="65" charset="-120"/>
                <a:ea typeface="標楷體" pitchFamily="65" charset="-120"/>
              </a:rPr>
              <a:t>他們吃完了早飯，耶穌對西門</a:t>
            </a:r>
            <a:r>
              <a:rPr lang="en-US" altLang="zh-TW" sz="2400" b="1">
                <a:solidFill>
                  <a:srgbClr val="00CC00"/>
                </a:solidFill>
                <a:latin typeface="標楷體" pitchFamily="65" charset="-120"/>
                <a:ea typeface="標楷體" pitchFamily="65" charset="-120"/>
              </a:rPr>
              <a:t>•</a:t>
            </a:r>
            <a:r>
              <a:rPr lang="zh-TW" altLang="en-US" sz="2400" b="1">
                <a:solidFill>
                  <a:srgbClr val="00CC00"/>
                </a:solidFill>
                <a:latin typeface="標楷體" pitchFamily="65" charset="-120"/>
                <a:ea typeface="標楷體" pitchFamily="65" charset="-120"/>
              </a:rPr>
              <a:t>彼得說：「約翰的兒子西門，你愛我比這些更深 嗎？」彼得說：「主啊，是的，你知道我愛你。」耶穌對他說：「你餵養我的小羊。」 </a:t>
            </a:r>
            <a:r>
              <a:rPr lang="en-US" altLang="zh-TW" sz="2400" b="1" i="1">
                <a:solidFill>
                  <a:srgbClr val="00CC00"/>
                </a:solidFill>
                <a:latin typeface="標楷體" pitchFamily="65" charset="-120"/>
                <a:ea typeface="標楷體" pitchFamily="65" charset="-120"/>
              </a:rPr>
              <a:t>16</a:t>
            </a:r>
            <a:r>
              <a:rPr lang="en-US" altLang="zh-TW" sz="2400" b="1">
                <a:solidFill>
                  <a:srgbClr val="00CC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400" b="1">
                <a:solidFill>
                  <a:srgbClr val="00CC00"/>
                </a:solidFill>
                <a:latin typeface="標楷體" pitchFamily="65" charset="-120"/>
                <a:ea typeface="標楷體" pitchFamily="65" charset="-120"/>
              </a:rPr>
              <a:t>耶穌第二次又對他說：「約翰的兒子西門，你愛我嗎？」彼得說：「主啊，是的，你知道我愛你。」耶穌說：「你牧養我的羊。」 </a:t>
            </a:r>
            <a:r>
              <a:rPr lang="en-US" altLang="zh-TW" sz="2400" b="1" i="1">
                <a:solidFill>
                  <a:srgbClr val="00CC00"/>
                </a:solidFill>
                <a:latin typeface="標楷體" pitchFamily="65" charset="-120"/>
                <a:ea typeface="標楷體" pitchFamily="65" charset="-120"/>
              </a:rPr>
              <a:t>17</a:t>
            </a:r>
            <a:r>
              <a:rPr lang="en-US" altLang="zh-TW" sz="2400" b="1">
                <a:solidFill>
                  <a:srgbClr val="00CC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400" b="1">
                <a:solidFill>
                  <a:srgbClr val="00CC00"/>
                </a:solidFill>
                <a:latin typeface="標楷體" pitchFamily="65" charset="-120"/>
                <a:ea typeface="標楷體" pitchFamily="65" charset="-120"/>
              </a:rPr>
              <a:t>第三次對他說：「約翰的兒子西門，你愛我嗎？」彼得因為耶穌第三次對他說「你愛我嗎」，就憂愁，對耶穌說：「主啊，你是無所不知的；你知道我愛你。」耶穌說：「你餵養我的羊。」</a:t>
            </a:r>
            <a:r>
              <a:rPr lang="en-US" altLang="zh-TW" sz="2400" b="1">
                <a:solidFill>
                  <a:srgbClr val="00CC00"/>
                </a:solidFill>
                <a:latin typeface="標楷體" pitchFamily="65" charset="-120"/>
                <a:ea typeface="標楷體" pitchFamily="65" charset="-120"/>
              </a:rPr>
              <a:t>       (</a:t>
            </a:r>
            <a:r>
              <a:rPr lang="zh-TW" altLang="en-US" sz="2400" b="1">
                <a:solidFill>
                  <a:srgbClr val="00CC00"/>
                </a:solidFill>
                <a:latin typeface="標楷體" pitchFamily="65" charset="-120"/>
                <a:ea typeface="標楷體" pitchFamily="65" charset="-120"/>
              </a:rPr>
              <a:t>約翰福音</a:t>
            </a:r>
            <a:r>
              <a:rPr lang="en-US" altLang="zh-TW" sz="2400" b="1">
                <a:solidFill>
                  <a:srgbClr val="00CC00"/>
                </a:solidFill>
                <a:latin typeface="標楷體" pitchFamily="65" charset="-120"/>
                <a:ea typeface="標楷體" pitchFamily="65" charset="-120"/>
              </a:rPr>
              <a:t>21:15~17)</a:t>
            </a:r>
          </a:p>
        </p:txBody>
      </p:sp>
      <p:sp>
        <p:nvSpPr>
          <p:cNvPr id="16389" name="WordArt 5"/>
          <p:cNvSpPr>
            <a:spLocks noChangeArrowheads="1" noChangeShapeType="1" noTextEdit="1"/>
          </p:cNvSpPr>
          <p:nvPr/>
        </p:nvSpPr>
        <p:spPr bwMode="auto">
          <a:xfrm>
            <a:off x="323850" y="1844675"/>
            <a:ext cx="3429000" cy="561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TW" altLang="en-US" sz="4400" kern="10">
                <a:ln w="9525">
                  <a:noFill/>
                  <a:round/>
                  <a:headEnd/>
                  <a:tailEnd/>
                </a:ln>
                <a:solidFill>
                  <a:srgbClr val="FF66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ea typeface="文鼎新藝體"/>
              </a:rPr>
              <a:t>壹、使命受託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WordArt 4"/>
          <p:cNvSpPr>
            <a:spLocks noChangeArrowheads="1" noChangeShapeType="1" noTextEdit="1"/>
          </p:cNvSpPr>
          <p:nvPr/>
        </p:nvSpPr>
        <p:spPr bwMode="auto">
          <a:xfrm>
            <a:off x="323850" y="1857375"/>
            <a:ext cx="3429000" cy="635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TW" altLang="en-US" sz="4400" kern="10">
                <a:ln w="9525">
                  <a:noFill/>
                  <a:round/>
                  <a:headEnd/>
                  <a:tailEnd/>
                </a:ln>
                <a:solidFill>
                  <a:srgbClr val="00FFFF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ea typeface="文鼎新藝體"/>
              </a:rPr>
              <a:t>貳、尋求異象</a:t>
            </a: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2124075" y="2997200"/>
            <a:ext cx="424815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133350" algn="ctr">
              <a:lnSpc>
                <a:spcPct val="115000"/>
              </a:lnSpc>
            </a:pPr>
            <a:r>
              <a:rPr lang="zh-TW" altLang="en-US" sz="4000">
                <a:solidFill>
                  <a:srgbClr val="FF9999"/>
                </a:solidFill>
                <a:latin typeface="文鼎海報體" pitchFamily="49" charset="-120"/>
                <a:ea typeface="文鼎海報體" pitchFamily="49" charset="-120"/>
              </a:rPr>
              <a:t>一、敬拜中心</a:t>
            </a:r>
          </a:p>
          <a:p>
            <a:pPr indent="133350" algn="ctr">
              <a:lnSpc>
                <a:spcPct val="115000"/>
              </a:lnSpc>
            </a:pPr>
            <a:r>
              <a:rPr lang="zh-TW" altLang="en-US" sz="4000">
                <a:solidFill>
                  <a:srgbClr val="FF9999"/>
                </a:solidFill>
                <a:latin typeface="文鼎海報體" pitchFamily="49" charset="-120"/>
                <a:ea typeface="文鼎海報體" pitchFamily="49" charset="-120"/>
              </a:rPr>
              <a:t>二、宣教中心</a:t>
            </a:r>
          </a:p>
          <a:p>
            <a:pPr indent="133350" algn="ctr">
              <a:lnSpc>
                <a:spcPct val="115000"/>
              </a:lnSpc>
            </a:pPr>
            <a:r>
              <a:rPr lang="zh-TW" altLang="en-US" sz="4000">
                <a:solidFill>
                  <a:srgbClr val="FF9999"/>
                </a:solidFill>
                <a:latin typeface="文鼎海報體" pitchFamily="49" charset="-120"/>
                <a:ea typeface="文鼎海報體" pitchFamily="49" charset="-120"/>
              </a:rPr>
              <a:t>三、教育中心</a:t>
            </a:r>
          </a:p>
          <a:p>
            <a:pPr indent="133350" algn="ctr">
              <a:lnSpc>
                <a:spcPct val="115000"/>
              </a:lnSpc>
            </a:pPr>
            <a:r>
              <a:rPr lang="zh-TW" altLang="en-US" sz="4000">
                <a:solidFill>
                  <a:srgbClr val="FF9999"/>
                </a:solidFill>
                <a:latin typeface="文鼎海報體" pitchFamily="49" charset="-120"/>
                <a:ea typeface="文鼎海報體" pitchFamily="49" charset="-120"/>
              </a:rPr>
              <a:t>四、營會中心</a:t>
            </a:r>
          </a:p>
          <a:p>
            <a:pPr indent="133350" algn="ctr">
              <a:lnSpc>
                <a:spcPct val="115000"/>
              </a:lnSpc>
            </a:pPr>
            <a:r>
              <a:rPr lang="zh-TW" altLang="en-US" sz="4000">
                <a:solidFill>
                  <a:srgbClr val="FF9999"/>
                </a:solidFill>
                <a:latin typeface="文鼎海報體" pitchFamily="49" charset="-120"/>
                <a:ea typeface="文鼎海報體" pitchFamily="49" charset="-120"/>
              </a:rPr>
              <a:t>五、交流中心 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WordArt 2"/>
          <p:cNvSpPr>
            <a:spLocks noChangeArrowheads="1" noChangeShapeType="1" noTextEdit="1"/>
          </p:cNvSpPr>
          <p:nvPr/>
        </p:nvSpPr>
        <p:spPr bwMode="auto">
          <a:xfrm>
            <a:off x="250825" y="1858963"/>
            <a:ext cx="3429000" cy="6334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TW" altLang="en-US" sz="4400" kern="10">
                <a:ln w="9525">
                  <a:noFill/>
                  <a:round/>
                  <a:headEnd/>
                  <a:tailEnd/>
                </a:ln>
                <a:solidFill>
                  <a:srgbClr val="00FFFF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ea typeface="文鼎新藝體"/>
              </a:rPr>
              <a:t>參、尋求平衡</a:t>
            </a: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1692275" y="2781300"/>
            <a:ext cx="5688013" cy="375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133350">
              <a:lnSpc>
                <a:spcPct val="120000"/>
              </a:lnSpc>
            </a:pPr>
            <a:r>
              <a:rPr lang="zh-TW" altLang="en-US" sz="4000">
                <a:solidFill>
                  <a:srgbClr val="FF9999"/>
                </a:solidFill>
                <a:latin typeface="文鼎海報體" pitchFamily="49" charset="-120"/>
                <a:ea typeface="文鼎海報體" pitchFamily="49" charset="-120"/>
              </a:rPr>
              <a:t>一、服事、家庭、工作</a:t>
            </a:r>
          </a:p>
          <a:p>
            <a:pPr indent="133350">
              <a:lnSpc>
                <a:spcPct val="120000"/>
              </a:lnSpc>
            </a:pPr>
            <a:r>
              <a:rPr lang="zh-TW" altLang="en-US" sz="4000">
                <a:solidFill>
                  <a:srgbClr val="FF9999"/>
                </a:solidFill>
                <a:latin typeface="文鼎海報體" pitchFamily="49" charset="-120"/>
                <a:ea typeface="文鼎海報體" pitchFamily="49" charset="-120"/>
              </a:rPr>
              <a:t>二、年齡、職業、教育</a:t>
            </a:r>
          </a:p>
          <a:p>
            <a:pPr indent="133350">
              <a:lnSpc>
                <a:spcPct val="120000"/>
              </a:lnSpc>
            </a:pPr>
            <a:r>
              <a:rPr lang="zh-TW" altLang="en-US" sz="4000">
                <a:solidFill>
                  <a:srgbClr val="FF9999"/>
                </a:solidFill>
                <a:latin typeface="文鼎海報體" pitchFamily="49" charset="-120"/>
                <a:ea typeface="文鼎海報體" pitchFamily="49" charset="-120"/>
              </a:rPr>
              <a:t>三、性別、原鄉、才能</a:t>
            </a:r>
          </a:p>
          <a:p>
            <a:pPr indent="133350">
              <a:lnSpc>
                <a:spcPct val="120000"/>
              </a:lnSpc>
            </a:pPr>
            <a:r>
              <a:rPr lang="zh-TW" altLang="en-US" sz="4000">
                <a:solidFill>
                  <a:srgbClr val="FF9999"/>
                </a:solidFill>
                <a:latin typeface="文鼎海報體" pitchFamily="49" charset="-120"/>
                <a:ea typeface="文鼎海報體" pitchFamily="49" charset="-120"/>
              </a:rPr>
              <a:t>四、委身、裝備、靜思</a:t>
            </a:r>
          </a:p>
          <a:p>
            <a:pPr indent="133350">
              <a:lnSpc>
                <a:spcPct val="120000"/>
              </a:lnSpc>
            </a:pPr>
            <a:r>
              <a:rPr lang="zh-TW" altLang="en-US" sz="4000">
                <a:solidFill>
                  <a:srgbClr val="FF9999"/>
                </a:solidFill>
                <a:latin typeface="文鼎海報體" pitchFamily="49" charset="-120"/>
                <a:ea typeface="文鼎海報體" pitchFamily="49" charset="-120"/>
              </a:rPr>
              <a:t>五、工作、休閒、交流 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WordArt 2"/>
          <p:cNvSpPr>
            <a:spLocks noChangeArrowheads="1" noChangeShapeType="1" noTextEdit="1"/>
          </p:cNvSpPr>
          <p:nvPr/>
        </p:nvSpPr>
        <p:spPr bwMode="auto">
          <a:xfrm>
            <a:off x="279400" y="1844675"/>
            <a:ext cx="3429000" cy="635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TW" altLang="en-US" sz="4400" kern="10">
                <a:ln w="9525">
                  <a:noFill/>
                  <a:round/>
                  <a:headEnd/>
                  <a:tailEnd/>
                </a:ln>
                <a:solidFill>
                  <a:srgbClr val="00FFFF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ea typeface="文鼎新藝體"/>
              </a:rPr>
              <a:t>肆、尋求整全</a:t>
            </a: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1692275" y="2817813"/>
            <a:ext cx="5256213" cy="375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133350">
              <a:lnSpc>
                <a:spcPct val="120000"/>
              </a:lnSpc>
            </a:pPr>
            <a:r>
              <a:rPr lang="zh-TW" altLang="en-US" sz="4000">
                <a:solidFill>
                  <a:srgbClr val="FF9999"/>
                </a:solidFill>
                <a:latin typeface="文鼎海報體" pitchFamily="49" charset="-120"/>
                <a:ea typeface="文鼎海報體" pitchFamily="49" charset="-120"/>
              </a:rPr>
              <a:t>一、完整的禮拜服事</a:t>
            </a:r>
          </a:p>
          <a:p>
            <a:pPr indent="133350">
              <a:lnSpc>
                <a:spcPct val="120000"/>
              </a:lnSpc>
            </a:pPr>
            <a:r>
              <a:rPr lang="zh-TW" altLang="en-US" sz="4000">
                <a:solidFill>
                  <a:srgbClr val="FF9999"/>
                </a:solidFill>
                <a:latin typeface="文鼎海報體" pitchFamily="49" charset="-120"/>
                <a:ea typeface="文鼎海報體" pitchFamily="49" charset="-120"/>
              </a:rPr>
              <a:t>二、完備的講道服事</a:t>
            </a:r>
          </a:p>
          <a:p>
            <a:pPr indent="133350">
              <a:lnSpc>
                <a:spcPct val="120000"/>
              </a:lnSpc>
            </a:pPr>
            <a:r>
              <a:rPr lang="zh-TW" altLang="en-US" sz="4000">
                <a:solidFill>
                  <a:srgbClr val="FF9999"/>
                </a:solidFill>
                <a:latin typeface="文鼎海報體" pitchFamily="49" charset="-120"/>
                <a:ea typeface="文鼎海報體" pitchFamily="49" charset="-120"/>
              </a:rPr>
              <a:t>三、完全的司會服事</a:t>
            </a:r>
          </a:p>
          <a:p>
            <a:pPr indent="133350">
              <a:lnSpc>
                <a:spcPct val="120000"/>
              </a:lnSpc>
            </a:pPr>
            <a:r>
              <a:rPr lang="zh-TW" altLang="en-US" sz="4000">
                <a:solidFill>
                  <a:srgbClr val="FF9999"/>
                </a:solidFill>
                <a:latin typeface="文鼎海報體" pitchFamily="49" charset="-120"/>
                <a:ea typeface="文鼎海報體" pitchFamily="49" charset="-120"/>
              </a:rPr>
              <a:t>四、完美的詩班服事</a:t>
            </a:r>
          </a:p>
          <a:p>
            <a:pPr indent="133350">
              <a:lnSpc>
                <a:spcPct val="120000"/>
              </a:lnSpc>
            </a:pPr>
            <a:r>
              <a:rPr lang="zh-TW" altLang="en-US" sz="4000">
                <a:solidFill>
                  <a:srgbClr val="FF9999"/>
                </a:solidFill>
                <a:latin typeface="文鼎海報體" pitchFamily="49" charset="-120"/>
                <a:ea typeface="文鼎海報體" pitchFamily="49" charset="-120"/>
              </a:rPr>
              <a:t>五、完好的社區服事 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WordArt 2"/>
          <p:cNvSpPr>
            <a:spLocks noChangeArrowheads="1" noChangeShapeType="1" noTextEdit="1"/>
          </p:cNvSpPr>
          <p:nvPr/>
        </p:nvSpPr>
        <p:spPr bwMode="auto">
          <a:xfrm>
            <a:off x="279400" y="1844675"/>
            <a:ext cx="3429000" cy="6334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TW" altLang="en-US" sz="4400" kern="10">
                <a:ln w="9525">
                  <a:noFill/>
                  <a:round/>
                  <a:headEnd/>
                  <a:tailEnd/>
                </a:ln>
                <a:solidFill>
                  <a:srgbClr val="00FFFF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ea typeface="文鼎新藝體"/>
              </a:rPr>
              <a:t>伍、尋求精進</a:t>
            </a: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1258888" y="2816225"/>
            <a:ext cx="6192837" cy="375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133350" algn="ctr">
              <a:lnSpc>
                <a:spcPct val="120000"/>
              </a:lnSpc>
            </a:pPr>
            <a:r>
              <a:rPr lang="zh-TW" altLang="en-US" sz="4000">
                <a:solidFill>
                  <a:srgbClr val="FF9999"/>
                </a:solidFill>
                <a:latin typeface="文鼎海報體" pitchFamily="49" charset="-120"/>
                <a:ea typeface="文鼎海報體" pitchFamily="49" charset="-120"/>
              </a:rPr>
              <a:t>一、常態性的聖經研習</a:t>
            </a:r>
          </a:p>
          <a:p>
            <a:pPr indent="133350" algn="ctr">
              <a:lnSpc>
                <a:spcPct val="120000"/>
              </a:lnSpc>
            </a:pPr>
            <a:r>
              <a:rPr lang="zh-TW" altLang="en-US" sz="4000">
                <a:solidFill>
                  <a:srgbClr val="FF9999"/>
                </a:solidFill>
                <a:latin typeface="文鼎海報體" pitchFamily="49" charset="-120"/>
                <a:ea typeface="文鼎海報體" pitchFamily="49" charset="-120"/>
              </a:rPr>
              <a:t>二、即時性的信仰回應</a:t>
            </a:r>
          </a:p>
          <a:p>
            <a:pPr indent="133350" algn="ctr">
              <a:lnSpc>
                <a:spcPct val="120000"/>
              </a:lnSpc>
            </a:pPr>
            <a:r>
              <a:rPr lang="zh-TW" altLang="en-US" sz="4000">
                <a:solidFill>
                  <a:srgbClr val="FF9999"/>
                </a:solidFill>
                <a:latin typeface="文鼎海報體" pitchFamily="49" charset="-120"/>
                <a:ea typeface="文鼎海報體" pitchFamily="49" charset="-120"/>
              </a:rPr>
              <a:t>三、必須性的認識本宗</a:t>
            </a:r>
          </a:p>
          <a:p>
            <a:pPr indent="133350" algn="ctr">
              <a:lnSpc>
                <a:spcPct val="120000"/>
              </a:lnSpc>
            </a:pPr>
            <a:r>
              <a:rPr lang="zh-TW" altLang="en-US" sz="4000">
                <a:solidFill>
                  <a:srgbClr val="FF9999"/>
                </a:solidFill>
                <a:latin typeface="文鼎海報體" pitchFamily="49" charset="-120"/>
                <a:ea typeface="文鼎海報體" pitchFamily="49" charset="-120"/>
              </a:rPr>
              <a:t>四、規劃性的分享見證</a:t>
            </a:r>
          </a:p>
          <a:p>
            <a:pPr indent="133350" algn="ctr">
              <a:lnSpc>
                <a:spcPct val="120000"/>
              </a:lnSpc>
            </a:pPr>
            <a:r>
              <a:rPr lang="zh-TW" altLang="en-US" sz="4000">
                <a:solidFill>
                  <a:srgbClr val="FF9999"/>
                </a:solidFill>
                <a:latin typeface="文鼎海報體" pitchFamily="49" charset="-120"/>
                <a:ea typeface="文鼎海報體" pitchFamily="49" charset="-120"/>
              </a:rPr>
              <a:t>五、突破性的外展倍加 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116013" y="3201988"/>
            <a:ext cx="7272337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tabLst>
                <a:tab pos="5257800" algn="l"/>
              </a:tabLst>
            </a:pPr>
            <a:r>
              <a:rPr lang="zh-TW" altLang="en-US" sz="3200" b="1">
                <a:solidFill>
                  <a:srgbClr val="00CC00"/>
                </a:solidFill>
                <a:latin typeface="標楷體" pitchFamily="65" charset="-120"/>
                <a:ea typeface="標楷體" pitchFamily="65" charset="-120"/>
              </a:rPr>
              <a:t>「</a:t>
            </a:r>
            <a:r>
              <a:rPr lang="en-US" altLang="zh-TW" sz="3200" b="1" i="1">
                <a:solidFill>
                  <a:srgbClr val="00CC00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en-US" altLang="zh-TW" sz="3200" b="1">
                <a:solidFill>
                  <a:srgbClr val="00CC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200" b="1">
                <a:solidFill>
                  <a:srgbClr val="00CC00"/>
                </a:solidFill>
                <a:latin typeface="標楷體" pitchFamily="65" charset="-120"/>
                <a:ea typeface="標楷體" pitchFamily="65" charset="-120"/>
              </a:rPr>
              <a:t>要擴張你帳幕之地，張大你居所的幔子，不要限止；要放長你的繩子，堅固你的橛子。 </a:t>
            </a:r>
            <a:r>
              <a:rPr lang="en-US" altLang="zh-TW" sz="3200" b="1" i="1">
                <a:solidFill>
                  <a:srgbClr val="00CC00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lang="en-US" altLang="zh-TW" sz="3200" b="1">
                <a:solidFill>
                  <a:srgbClr val="00CC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200" b="1">
                <a:solidFill>
                  <a:srgbClr val="00CC00"/>
                </a:solidFill>
                <a:latin typeface="標楷體" pitchFamily="65" charset="-120"/>
                <a:ea typeface="標楷體" pitchFamily="65" charset="-120"/>
              </a:rPr>
              <a:t>因為你要向左向右開展；你的後裔必得多國為業，又使荒涼的城邑有人居住。」</a:t>
            </a:r>
          </a:p>
          <a:p>
            <a:pPr>
              <a:tabLst>
                <a:tab pos="5257800" algn="l"/>
              </a:tabLst>
            </a:pPr>
            <a:r>
              <a:rPr lang="zh-TW" altLang="en-US" sz="3200" b="1">
                <a:solidFill>
                  <a:srgbClr val="00CC00"/>
                </a:solidFill>
                <a:latin typeface="標楷體" pitchFamily="65" charset="-120"/>
                <a:ea typeface="標楷體" pitchFamily="65" charset="-120"/>
              </a:rPr>
              <a:t>                 </a:t>
            </a:r>
            <a:r>
              <a:rPr lang="en-US" altLang="zh-TW" sz="3200" b="1">
                <a:solidFill>
                  <a:srgbClr val="00CC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200" b="1">
                <a:solidFill>
                  <a:srgbClr val="00CC00"/>
                </a:solidFill>
                <a:latin typeface="標楷體" pitchFamily="65" charset="-120"/>
                <a:ea typeface="標楷體" pitchFamily="65" charset="-120"/>
              </a:rPr>
              <a:t>以賽亞書</a:t>
            </a:r>
            <a:r>
              <a:rPr lang="en-US" altLang="zh-TW" sz="3200" b="1">
                <a:solidFill>
                  <a:srgbClr val="00CC00"/>
                </a:solidFill>
                <a:latin typeface="標楷體" pitchFamily="65" charset="-120"/>
                <a:ea typeface="標楷體" pitchFamily="65" charset="-120"/>
              </a:rPr>
              <a:t>54:2~3)</a:t>
            </a:r>
          </a:p>
        </p:txBody>
      </p:sp>
      <p:sp>
        <p:nvSpPr>
          <p:cNvPr id="26627" name="WordArt 3"/>
          <p:cNvSpPr>
            <a:spLocks noChangeArrowheads="1" noChangeShapeType="1" noTextEdit="1"/>
          </p:cNvSpPr>
          <p:nvPr/>
        </p:nvSpPr>
        <p:spPr bwMode="auto">
          <a:xfrm>
            <a:off x="250825" y="1858963"/>
            <a:ext cx="3457575" cy="561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TW" altLang="en-US" sz="4400" kern="10">
                <a:ln w="9525">
                  <a:noFill/>
                  <a:round/>
                  <a:headEnd/>
                  <a:tailEnd/>
                </a:ln>
                <a:solidFill>
                  <a:srgbClr val="FF66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ea typeface="文鼎新藝體"/>
              </a:rPr>
              <a:t>陸、開展國度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pic>
        <p:nvPicPr>
          <p:cNvPr id="22530" name="內容版面配置區 8" descr="平和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-892175"/>
            <a:ext cx="10763250" cy="8072438"/>
          </a:xfrm>
        </p:spPr>
      </p:pic>
      <p:sp>
        <p:nvSpPr>
          <p:cNvPr id="22531" name="文字方塊 11"/>
          <p:cNvSpPr txBox="1">
            <a:spLocks noChangeArrowheads="1"/>
          </p:cNvSpPr>
          <p:nvPr/>
        </p:nvSpPr>
        <p:spPr bwMode="auto">
          <a:xfrm>
            <a:off x="323850" y="692150"/>
            <a:ext cx="10382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r>
              <a:rPr kumimoji="0" lang="zh-TW" altLang="en-US" sz="2800" b="1">
                <a:solidFill>
                  <a:srgbClr val="FF3333"/>
                </a:solidFill>
                <a:latin typeface="文鼎粗隸" pitchFamily="49" charset="-120"/>
                <a:ea typeface="文鼎粗隸" pitchFamily="49" charset="-120"/>
                <a:cs typeface="華康隸書體W7(P)"/>
              </a:rPr>
              <a:t>祝福大家</a:t>
            </a:r>
            <a:endParaRPr kumimoji="0" lang="en-US" altLang="zh-TW" sz="2800" b="1">
              <a:solidFill>
                <a:srgbClr val="FF3333"/>
              </a:solidFill>
              <a:latin typeface="文鼎粗隸" pitchFamily="49" charset="-120"/>
              <a:ea typeface="文鼎粗隸" pitchFamily="49" charset="-120"/>
              <a:cs typeface="華康隸書體W7(P)"/>
            </a:endParaRPr>
          </a:p>
          <a:p>
            <a:r>
              <a:rPr kumimoji="0" lang="zh-TW" altLang="en-US" sz="2800" b="1">
                <a:solidFill>
                  <a:srgbClr val="FF3333"/>
                </a:solidFill>
                <a:latin typeface="文鼎粗隸" pitchFamily="49" charset="-120"/>
                <a:ea typeface="文鼎粗隸" pitchFamily="49" charset="-120"/>
                <a:cs typeface="華康隸書體W7(P)"/>
              </a:rPr>
              <a:t>平安喜樂</a:t>
            </a:r>
            <a:endParaRPr kumimoji="0" lang="en-US" altLang="zh-TW" sz="2800" b="1">
              <a:solidFill>
                <a:srgbClr val="FF3333"/>
              </a:solidFill>
              <a:latin typeface="文鼎粗隸" pitchFamily="49" charset="-120"/>
              <a:ea typeface="文鼎粗隸" pitchFamily="49" charset="-120"/>
              <a:cs typeface="華康隸書體W7(P)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zh-TW"/>
          </a:p>
        </p:txBody>
      </p:sp>
      <p:pic>
        <p:nvPicPr>
          <p:cNvPr id="3079" name="Picture 7" descr="教堂5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47813" y="1628775"/>
            <a:ext cx="6034087" cy="452596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zh-TW"/>
          </a:p>
        </p:txBody>
      </p:sp>
      <p:pic>
        <p:nvPicPr>
          <p:cNvPr id="6164" name="Picture 20" descr="1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54163" y="1600200"/>
            <a:ext cx="6034087" cy="452596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zh-TW"/>
          </a:p>
        </p:txBody>
      </p:sp>
      <p:pic>
        <p:nvPicPr>
          <p:cNvPr id="8198" name="Picture 6" descr="2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47813" y="1628775"/>
            <a:ext cx="6034087" cy="452596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zh-TW"/>
          </a:p>
        </p:txBody>
      </p:sp>
      <p:pic>
        <p:nvPicPr>
          <p:cNvPr id="10246" name="Picture 6" descr="3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33475" y="1600200"/>
            <a:ext cx="6875463" cy="452596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zh-TW"/>
          </a:p>
        </p:txBody>
      </p:sp>
      <p:pic>
        <p:nvPicPr>
          <p:cNvPr id="11270" name="Picture 6" descr="4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76425" y="1600200"/>
            <a:ext cx="5391150" cy="4525963"/>
          </a:xfrm>
          <a:noFill/>
          <a:ln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zh-TW"/>
          </a:p>
        </p:txBody>
      </p:sp>
      <p:pic>
        <p:nvPicPr>
          <p:cNvPr id="12294" name="Picture 6" descr="5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54163" y="1600200"/>
            <a:ext cx="6034087" cy="4525963"/>
          </a:xfrm>
          <a:noFill/>
          <a:ln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zh-TW"/>
          </a:p>
        </p:txBody>
      </p:sp>
      <p:pic>
        <p:nvPicPr>
          <p:cNvPr id="13318" name="Picture 6" descr="6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65225" y="1600200"/>
            <a:ext cx="6811963" cy="4525963"/>
          </a:xfrm>
          <a:noFill/>
          <a:ln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zh-TW"/>
          </a:p>
        </p:txBody>
      </p:sp>
      <p:pic>
        <p:nvPicPr>
          <p:cNvPr id="14342" name="Picture 6" descr="7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66813" y="1600200"/>
            <a:ext cx="6810375" cy="4525963"/>
          </a:xfrm>
          <a:noFill/>
          <a:ln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924</TotalTime>
  <Words>432</Words>
  <Application>Microsoft Office PowerPoint</Application>
  <PresentationFormat>如螢幕大小 (4:3)</PresentationFormat>
  <Paragraphs>34</Paragraphs>
  <Slides>18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19" baseType="lpstr">
      <vt:lpstr>Office 佈景主題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  <vt:lpstr>投影片 17</vt:lpstr>
      <vt:lpstr>投影片 18</vt:lpstr>
    </vt:vector>
  </TitlesOfParts>
  <Company>Your Company Name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時間：2014年6月8日(日)下午2：00 地點：金崙長老教會 講師：扶路客Vuluk (賴朝財)牧師</dc:title>
  <dc:creator>Your User Name</dc:creator>
  <cp:lastModifiedBy>khuchenggi</cp:lastModifiedBy>
  <cp:revision>30</cp:revision>
  <dcterms:created xsi:type="dcterms:W3CDTF">2014-06-06T14:02:48Z</dcterms:created>
  <dcterms:modified xsi:type="dcterms:W3CDTF">2014-09-29T10:34:52Z</dcterms:modified>
</cp:coreProperties>
</file>