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407" r:id="rId3"/>
    <p:sldId id="459" r:id="rId4"/>
    <p:sldId id="451" r:id="rId5"/>
    <p:sldId id="460" r:id="rId6"/>
    <p:sldId id="431" r:id="rId7"/>
    <p:sldId id="399" r:id="rId8"/>
    <p:sldId id="462" r:id="rId9"/>
    <p:sldId id="259" r:id="rId10"/>
    <p:sldId id="332" r:id="rId11"/>
    <p:sldId id="444" r:id="rId12"/>
    <p:sldId id="443" r:id="rId13"/>
    <p:sldId id="412" r:id="rId14"/>
    <p:sldId id="288" r:id="rId15"/>
    <p:sldId id="434" r:id="rId16"/>
    <p:sldId id="440" r:id="rId17"/>
    <p:sldId id="441" r:id="rId18"/>
    <p:sldId id="445" r:id="rId19"/>
    <p:sldId id="461" r:id="rId20"/>
    <p:sldId id="314" r:id="rId21"/>
    <p:sldId id="446" r:id="rId22"/>
    <p:sldId id="450" r:id="rId23"/>
    <p:sldId id="442" r:id="rId24"/>
    <p:sldId id="419" r:id="rId25"/>
    <p:sldId id="430" r:id="rId26"/>
    <p:sldId id="437" r:id="rId27"/>
    <p:sldId id="424" r:id="rId28"/>
    <p:sldId id="439" r:id="rId2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008000"/>
    <a:srgbClr val="0000FF"/>
    <a:srgbClr val="CC0099"/>
    <a:srgbClr val="9900CC"/>
    <a:srgbClr val="FF0000"/>
    <a:srgbClr val="00FFFF"/>
    <a:srgbClr val="FF00FF"/>
    <a:srgbClr val="99FF9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8" autoAdjust="0"/>
    <p:restoredTop sz="95624" autoAdjust="0"/>
  </p:normalViewPr>
  <p:slideViewPr>
    <p:cSldViewPr>
      <p:cViewPr>
        <p:scale>
          <a:sx n="50" d="100"/>
          <a:sy n="50" d="100"/>
        </p:scale>
        <p:origin x="-1740" y="-5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47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D485E5-30CD-4462-A547-DAE88F69AB64}" type="datetimeFigureOut">
              <a:rPr lang="zh-TW" altLang="en-US" smtClean="0"/>
              <a:t>2015/6/16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CF4F7B-6DBD-4B9A-BEC4-D41E8824E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8561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6"/>
          <p:cNvGrpSpPr/>
          <p:nvPr/>
        </p:nvGrpSpPr>
        <p:grpSpPr>
          <a:xfrm>
            <a:off x="0" y="3268345"/>
            <a:ext cx="9144000" cy="146304"/>
            <a:chOff x="0" y="3268345"/>
            <a:chExt cx="9144000" cy="14630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752600"/>
            <a:ext cx="7924800" cy="1470025"/>
          </a:xfrm>
          <a:prstGeom prst="rect">
            <a:avLst/>
          </a:prstGeom>
        </p:spPr>
        <p:txBody>
          <a:bodyPr anchor="b"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05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2015/6/16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2015/6/16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grpSp>
        <p:nvGrpSpPr>
          <p:cNvPr id="2" name="Group 7"/>
          <p:cNvGrpSpPr/>
          <p:nvPr/>
        </p:nvGrpSpPr>
        <p:grpSpPr>
          <a:xfrm flipH="1">
            <a:off x="0" y="1371600"/>
            <a:ext cx="9144000" cy="73152"/>
            <a:chOff x="0" y="3268345"/>
            <a:chExt cx="9144000" cy="146304"/>
          </a:xfrm>
        </p:grpSpPr>
        <p:sp>
          <p:nvSpPr>
            <p:cNvPr id="9" name="Rectangle 8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8"/>
            <a:ext cx="18288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722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39712" y="6356350"/>
            <a:ext cx="1868424" cy="365125"/>
          </a:xfrm>
        </p:spPr>
        <p:txBody>
          <a:bodyPr/>
          <a:lstStyle/>
          <a:p>
            <a:fld id="{0B249ECB-1F89-4F1C-87C4-FB6EDBD7430F}" type="datetimeFigureOut">
              <a:rPr lang="zh-TW" altLang="en-US" smtClean="0"/>
              <a:t>2015/6/16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7" name="Group 6"/>
          <p:cNvGrpSpPr/>
          <p:nvPr/>
        </p:nvGrpSpPr>
        <p:grpSpPr>
          <a:xfrm rot="5400000" flipH="1">
            <a:off x="3332988" y="3384804"/>
            <a:ext cx="6867144" cy="73152"/>
            <a:chOff x="0" y="3268345"/>
            <a:chExt cx="9144000" cy="146304"/>
          </a:xfrm>
        </p:grpSpPr>
        <p:sp>
          <p:nvSpPr>
            <p:cNvPr id="8" name="Rectangle 7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9616"/>
            <a:ext cx="8229600" cy="462654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2015/6/16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2" name="Group 13"/>
          <p:cNvGrpSpPr/>
          <p:nvPr/>
        </p:nvGrpSpPr>
        <p:grpSpPr>
          <a:xfrm>
            <a:off x="0" y="1371600"/>
            <a:ext cx="9144000" cy="73152"/>
            <a:chOff x="0" y="3268345"/>
            <a:chExt cx="9144000" cy="146304"/>
          </a:xfrm>
        </p:grpSpPr>
        <p:sp>
          <p:nvSpPr>
            <p:cNvPr id="15" name="Rectangle 14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itl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512" y="4406900"/>
            <a:ext cx="78272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2667000"/>
            <a:ext cx="78272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2015/6/16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7" name="Group 12"/>
          <p:cNvGrpSpPr/>
          <p:nvPr/>
        </p:nvGrpSpPr>
        <p:grpSpPr>
          <a:xfrm flipH="1">
            <a:off x="0" y="4228465"/>
            <a:ext cx="9144000" cy="146304"/>
            <a:chOff x="0" y="3268345"/>
            <a:chExt cx="9144000" cy="146304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2015/6/16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grpSp>
        <p:nvGrpSpPr>
          <p:cNvPr id="2" name="Group 14"/>
          <p:cNvGrpSpPr/>
          <p:nvPr/>
        </p:nvGrpSpPr>
        <p:grpSpPr>
          <a:xfrm>
            <a:off x="0" y="1371600"/>
            <a:ext cx="9144000" cy="73152"/>
            <a:chOff x="0" y="3268345"/>
            <a:chExt cx="9144000" cy="146304"/>
          </a:xfrm>
        </p:grpSpPr>
        <p:sp>
          <p:nvSpPr>
            <p:cNvPr id="16" name="Rectangle 15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971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002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2971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2015/6/16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grpSp>
        <p:nvGrpSpPr>
          <p:cNvPr id="2" name="Group 16"/>
          <p:cNvGrpSpPr/>
          <p:nvPr/>
        </p:nvGrpSpPr>
        <p:grpSpPr>
          <a:xfrm>
            <a:off x="0" y="1371600"/>
            <a:ext cx="9144000" cy="73152"/>
            <a:chOff x="0" y="3268345"/>
            <a:chExt cx="9144000" cy="146304"/>
          </a:xfrm>
        </p:grpSpPr>
        <p:sp>
          <p:nvSpPr>
            <p:cNvPr id="18" name="Rectangle 17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2015/6/16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grpSp>
        <p:nvGrpSpPr>
          <p:cNvPr id="2" name="Group 12"/>
          <p:cNvGrpSpPr/>
          <p:nvPr/>
        </p:nvGrpSpPr>
        <p:grpSpPr>
          <a:xfrm flipH="1">
            <a:off x="0" y="1371600"/>
            <a:ext cx="9144000" cy="73152"/>
            <a:chOff x="0" y="3268345"/>
            <a:chExt cx="9144000" cy="146304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2015/6/16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5" name="Group 10"/>
          <p:cNvGrpSpPr/>
          <p:nvPr/>
        </p:nvGrpSpPr>
        <p:grpSpPr>
          <a:xfrm>
            <a:off x="-9144" y="-18288"/>
            <a:ext cx="9144000" cy="146304"/>
            <a:chOff x="0" y="3268345"/>
            <a:chExt cx="9144000" cy="146304"/>
          </a:xfrm>
        </p:grpSpPr>
        <p:sp>
          <p:nvSpPr>
            <p:cNvPr id="12" name="Rectangle 11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5495544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6592824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7690104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7937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 b="1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371600"/>
            <a:ext cx="5111750" cy="4754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371600"/>
            <a:ext cx="3008313" cy="47545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2015/6/16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8" name="Group 13"/>
          <p:cNvGrpSpPr/>
          <p:nvPr/>
        </p:nvGrpSpPr>
        <p:grpSpPr>
          <a:xfrm flipH="1">
            <a:off x="0" y="1143000"/>
            <a:ext cx="9144000" cy="73152"/>
            <a:chOff x="0" y="3268345"/>
            <a:chExt cx="9144000" cy="146304"/>
          </a:xfrm>
        </p:grpSpPr>
        <p:sp>
          <p:nvSpPr>
            <p:cNvPr id="15" name="Rectangle 14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1801368" y="685800"/>
            <a:ext cx="5495544" cy="3886200"/>
          </a:xfrm>
          <a:solidFill>
            <a:schemeClr val="accent1"/>
          </a:solidFill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contrasting" dir="t"/>
          </a:scene3d>
          <a:sp3d contourW="12700" prstMaterial="softEdge">
            <a:bevelT prst="cross"/>
            <a:contourClr>
              <a:srgbClr val="FFFFFF"/>
            </a:contourClr>
          </a:sp3d>
        </p:spPr>
        <p:txBody>
          <a:bodyPr/>
          <a:lstStyle/>
          <a:p>
            <a:r>
              <a:rPr lang="zh-TW" altLang="en-US" smtClean="0"/>
              <a:t>按一下圖示以新增圖片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2015/6/16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3" name="Group 15"/>
          <p:cNvGrpSpPr/>
          <p:nvPr/>
        </p:nvGrpSpPr>
        <p:grpSpPr>
          <a:xfrm>
            <a:off x="-9144" y="-18288"/>
            <a:ext cx="9144000" cy="146304"/>
            <a:chOff x="0" y="3268345"/>
            <a:chExt cx="9144000" cy="146304"/>
          </a:xfrm>
        </p:grpSpPr>
        <p:sp>
          <p:nvSpPr>
            <p:cNvPr id="17" name="Rectangle 16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5495544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6592824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7690104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8000">
              <a:schemeClr val="accent3">
                <a:lumMod val="20000"/>
                <a:lumOff val="80000"/>
              </a:schemeClr>
            </a:gs>
            <a:gs pos="59000">
              <a:srgbClr val="FFFF99"/>
            </a:gs>
            <a:gs pos="83000">
              <a:schemeClr val="bg2">
                <a:lumMod val="40000"/>
                <a:lumOff val="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26" y="0"/>
            <a:ext cx="9144000" cy="6286520"/>
          </a:xfrm>
          <a:prstGeom prst="rect">
            <a:avLst/>
          </a:prstGeom>
          <a:gradFill flip="none" rotWithShape="1">
            <a:gsLst>
              <a:gs pos="1000">
                <a:schemeClr val="bg2">
                  <a:alpha val="0"/>
                </a:schemeClr>
              </a:gs>
              <a:gs pos="100000">
                <a:schemeClr val="bg1">
                  <a:alpha val="92000"/>
                </a:schemeClr>
              </a:gs>
            </a:gsLst>
            <a:lin ang="16200000" scaled="1"/>
            <a:tileRect/>
          </a:gradFill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7453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ysClr val="windowText" lastClr="000000"/>
                </a:solidFill>
              </a:defRPr>
            </a:lvl1pPr>
          </a:lstStyle>
          <a:p>
            <a:fld id="{0B249ECB-1F89-4F1C-87C4-FB6EDBD7430F}" type="datetimeFigureOut">
              <a:rPr lang="zh-TW" altLang="en-US" smtClean="0"/>
              <a:t>2015/6/16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ysClr val="windowText" lastClr="000000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0248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ysClr val="windowText" lastClr="000000"/>
                </a:solidFill>
              </a:defRPr>
            </a:lvl1pPr>
          </a:lstStyle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400" kern="1200">
          <a:ln>
            <a:noFill/>
          </a:ln>
          <a:solidFill>
            <a:srgbClr val="FFFFFF"/>
          </a:solidFill>
          <a:effectLst>
            <a:glow rad="101600">
              <a:schemeClr val="tx2"/>
            </a:glo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tx2"/>
        </a:buClr>
        <a:buSzPct val="70000"/>
        <a:buFont typeface="Wingdings 2" pitchFamily="18" charset="2"/>
        <a:buChar char="¥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4"/>
        </a:buClr>
        <a:buSzPct val="60000"/>
        <a:buFont typeface="Wingdings 2" pitchFamily="18" charset="2"/>
        <a:buChar char="¥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5"/>
        </a:buClr>
        <a:buSzPct val="57000"/>
        <a:buFont typeface="Wingdings 2" pitchFamily="18" charset="2"/>
        <a:buChar char="¥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6"/>
        </a:buClr>
        <a:buSzPct val="55000"/>
        <a:buFont typeface="Wingdings 2" pitchFamily="18" charset="2"/>
        <a:buChar char="¥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2"/>
        </a:buClr>
        <a:buSzPct val="50000"/>
        <a:buFont typeface="Wingdings 2" pitchFamily="18" charset="2"/>
        <a:buChar char="¥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7504" y="2492896"/>
            <a:ext cx="8784976" cy="1470025"/>
          </a:xfrm>
        </p:spPr>
        <p:txBody>
          <a:bodyPr>
            <a:noAutofit/>
          </a:bodyPr>
          <a:lstStyle/>
          <a:p>
            <a:r>
              <a:rPr lang="en-US" altLang="zh-TW" sz="7200" dirty="0" smtClean="0">
                <a:solidFill>
                  <a:srgbClr val="FFFF00"/>
                </a:solidFill>
              </a:rPr>
              <a:t>2015</a:t>
            </a:r>
            <a:r>
              <a:rPr lang="zh-TW" altLang="en-US" sz="7200" dirty="0" smtClean="0">
                <a:solidFill>
                  <a:srgbClr val="FFFF00"/>
                </a:solidFill>
              </a:rPr>
              <a:t>年</a:t>
            </a:r>
            <a:r>
              <a:rPr lang="en-US" altLang="zh-TW" sz="7200" dirty="0" smtClean="0">
                <a:solidFill>
                  <a:srgbClr val="00FFFF"/>
                </a:solidFill>
              </a:rPr>
              <a:t/>
            </a:r>
            <a:br>
              <a:rPr lang="en-US" altLang="zh-TW" sz="7200" dirty="0" smtClean="0">
                <a:solidFill>
                  <a:srgbClr val="00FFFF"/>
                </a:solidFill>
              </a:rPr>
            </a:br>
            <a:r>
              <a:rPr lang="zh-TW" altLang="en-US" sz="7200" dirty="0">
                <a:solidFill>
                  <a:srgbClr val="00FFFF"/>
                </a:solidFill>
              </a:rPr>
              <a:t>生命教育種子講師</a:t>
            </a:r>
            <a:r>
              <a:rPr lang="en-US" altLang="zh-TW" sz="13800" dirty="0" smtClean="0">
                <a:solidFill>
                  <a:srgbClr val="66FF33"/>
                </a:solidFill>
              </a:rPr>
              <a:t/>
            </a:r>
            <a:br>
              <a:rPr lang="en-US" altLang="zh-TW" sz="13800" dirty="0" smtClean="0">
                <a:solidFill>
                  <a:srgbClr val="66FF33"/>
                </a:solidFill>
              </a:rPr>
            </a:br>
            <a:endParaRPr lang="zh-TW" altLang="en-US" sz="8800" dirty="0">
              <a:solidFill>
                <a:srgbClr val="00FFFF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-900608" y="3798590"/>
            <a:ext cx="6984776" cy="288032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7200" spc="600" dirty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21001">
                      <a:srgbClr val="F8B049"/>
                    </a:gs>
                    <a:gs pos="99000">
                      <a:srgbClr val="FEE7F2"/>
                    </a:gs>
                    <a:gs pos="90000">
                      <a:srgbClr val="F952A0"/>
                    </a:gs>
                    <a:gs pos="88000">
                      <a:srgbClr val="FF99FF"/>
                    </a:gs>
                    <a:gs pos="98000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effectLst>
                  <a:glow rad="101600">
                    <a:schemeClr val="tx2"/>
                  </a:glow>
                </a:effectLst>
                <a:latin typeface="華康雅宋體" pitchFamily="49" charset="-120"/>
                <a:ea typeface="華康雅宋體" pitchFamily="49" charset="-120"/>
                <a:cs typeface="+mj-cs"/>
              </a:rPr>
              <a:t>效法</a:t>
            </a:r>
            <a:r>
              <a:rPr lang="zh-TW" altLang="en-US" sz="7200" spc="600" dirty="0" smtClean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21001">
                      <a:srgbClr val="F8B049"/>
                    </a:gs>
                    <a:gs pos="99000">
                      <a:srgbClr val="FEE7F2"/>
                    </a:gs>
                    <a:gs pos="90000">
                      <a:srgbClr val="F952A0"/>
                    </a:gs>
                    <a:gs pos="88000">
                      <a:srgbClr val="FF99FF"/>
                    </a:gs>
                    <a:gs pos="98000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effectLst>
                  <a:glow rad="101600">
                    <a:schemeClr val="tx2"/>
                  </a:glow>
                </a:effectLst>
                <a:latin typeface="華康雅宋體" pitchFamily="49" charset="-120"/>
                <a:ea typeface="華康雅宋體" pitchFamily="49" charset="-120"/>
                <a:cs typeface="+mj-cs"/>
              </a:rPr>
              <a:t>我</a:t>
            </a:r>
            <a:endParaRPr lang="en-US" altLang="zh-TW" sz="7200" spc="600" dirty="0" smtClean="0">
              <a:gradFill>
                <a:gsLst>
                  <a:gs pos="0">
                    <a:srgbClr val="FC9FCB"/>
                  </a:gs>
                  <a:gs pos="13000">
                    <a:srgbClr val="F8B049"/>
                  </a:gs>
                  <a:gs pos="21001">
                    <a:srgbClr val="F8B049"/>
                  </a:gs>
                  <a:gs pos="99000">
                    <a:srgbClr val="FEE7F2"/>
                  </a:gs>
                  <a:gs pos="90000">
                    <a:srgbClr val="F952A0"/>
                  </a:gs>
                  <a:gs pos="88000">
                    <a:srgbClr val="FF99FF"/>
                  </a:gs>
                  <a:gs pos="98000">
                    <a:srgbClr val="B43E85"/>
                  </a:gs>
                  <a:gs pos="100000">
                    <a:srgbClr val="F8B049"/>
                  </a:gs>
                </a:gsLst>
                <a:lin ang="5400000" scaled="0"/>
              </a:gradFill>
              <a:effectLst>
                <a:glow rad="101600">
                  <a:schemeClr val="tx2"/>
                </a:glow>
              </a:effectLst>
              <a:latin typeface="華康雅宋體" pitchFamily="49" charset="-120"/>
              <a:ea typeface="華康雅宋體" pitchFamily="49" charset="-120"/>
              <a:cs typeface="+mj-cs"/>
            </a:endParaRPr>
          </a:p>
          <a:p>
            <a:r>
              <a:rPr lang="zh-TW" altLang="en-US" sz="7200" spc="600" dirty="0" smtClean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21001">
                      <a:srgbClr val="F8B049"/>
                    </a:gs>
                    <a:gs pos="99000">
                      <a:srgbClr val="FEE7F2"/>
                    </a:gs>
                    <a:gs pos="90000">
                      <a:srgbClr val="F952A0"/>
                    </a:gs>
                    <a:gs pos="88000">
                      <a:srgbClr val="FF99FF"/>
                    </a:gs>
                    <a:gs pos="98000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effectLst>
                  <a:glow rad="101600">
                    <a:schemeClr val="tx2"/>
                  </a:glow>
                </a:effectLst>
                <a:latin typeface="華康雅宋體" pitchFamily="49" charset="-120"/>
                <a:ea typeface="華康雅宋體" pitchFamily="49" charset="-120"/>
                <a:cs typeface="+mj-cs"/>
              </a:rPr>
              <a:t>來效法耶穌</a:t>
            </a:r>
            <a:endParaRPr lang="en-US" altLang="zh-TW" sz="7200" spc="600" dirty="0">
              <a:solidFill>
                <a:srgbClr val="FFFF00"/>
              </a:solidFill>
              <a:effectLst>
                <a:glow rad="101600">
                  <a:schemeClr val="tx2"/>
                </a:glow>
              </a:effectLst>
              <a:latin typeface="華康雅宋體" pitchFamily="49" charset="-120"/>
              <a:ea typeface="華康雅宋體" pitchFamily="49" charset="-120"/>
              <a:cs typeface="+mj-cs"/>
            </a:endParaRPr>
          </a:p>
          <a:p>
            <a:endParaRPr lang="zh-TW" altLang="en-US" sz="9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華康酒桶體" panose="020B0A09000000000000" pitchFamily="49" charset="-120"/>
              <a:ea typeface="華康酒桶體" panose="020B0A09000000000000" pitchFamily="49" charset="-12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404" y="3429000"/>
            <a:ext cx="2766596" cy="3459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669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179512" y="1328216"/>
            <a:ext cx="5472608" cy="55297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sz="3600" b="1" dirty="0"/>
              <a:t>哥林多前書</a:t>
            </a:r>
            <a:r>
              <a:rPr lang="en-US" altLang="zh-TW" sz="3600" b="1" dirty="0"/>
              <a:t>11:1</a:t>
            </a:r>
            <a:r>
              <a:rPr lang="en-US" altLang="zh-TW" sz="3600" dirty="0"/>
              <a:t> </a:t>
            </a:r>
            <a:r>
              <a:rPr lang="zh-TW" altLang="zh-TW" sz="3600" dirty="0"/>
              <a:t>你們該</a:t>
            </a:r>
            <a:r>
              <a:rPr lang="zh-TW" altLang="zh-TW" sz="3600" dirty="0">
                <a:solidFill>
                  <a:srgbClr val="9900CC"/>
                </a:solidFill>
              </a:rPr>
              <a:t>效法</a:t>
            </a:r>
            <a:r>
              <a:rPr lang="zh-TW" altLang="zh-TW" sz="3600" dirty="0"/>
              <a:t>我，像我</a:t>
            </a:r>
            <a:r>
              <a:rPr lang="zh-TW" altLang="zh-TW" sz="3600" dirty="0">
                <a:solidFill>
                  <a:srgbClr val="9900CC"/>
                </a:solidFill>
              </a:rPr>
              <a:t>效法</a:t>
            </a:r>
            <a:r>
              <a:rPr lang="zh-TW" altLang="zh-TW" sz="3600" dirty="0"/>
              <a:t>基督一樣</a:t>
            </a:r>
            <a:r>
              <a:rPr lang="zh-TW" altLang="zh-TW" sz="3600" dirty="0" smtClean="0"/>
              <a:t>。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zh-TW" altLang="zh-TW" sz="3600" dirty="0" smtClean="0">
                <a:solidFill>
                  <a:srgbClr val="0000FF"/>
                </a:solidFill>
              </a:rPr>
              <a:t>效法</a:t>
            </a:r>
            <a:r>
              <a:rPr lang="zh-TW" altLang="zh-TW" sz="3600" dirty="0">
                <a:solidFill>
                  <a:srgbClr val="0000FF"/>
                </a:solidFill>
              </a:rPr>
              <a:t>（</a:t>
            </a:r>
            <a:r>
              <a:rPr lang="en-US" altLang="zh-TW" sz="3600" dirty="0" err="1">
                <a:solidFill>
                  <a:srgbClr val="0000FF"/>
                </a:solidFill>
              </a:rPr>
              <a:t>mimetes</a:t>
            </a:r>
            <a:r>
              <a:rPr lang="zh-TW" altLang="zh-TW" sz="3600" dirty="0">
                <a:solidFill>
                  <a:srgbClr val="0000FF"/>
                </a:solidFill>
              </a:rPr>
              <a:t>），</a:t>
            </a:r>
            <a:r>
              <a:rPr lang="zh-TW" altLang="zh-TW" sz="3600" dirty="0"/>
              <a:t>字意：</a:t>
            </a:r>
            <a:r>
              <a:rPr lang="zh-TW" altLang="zh-TW" sz="3600" dirty="0">
                <a:solidFill>
                  <a:srgbClr val="FF0000"/>
                </a:solidFill>
              </a:rPr>
              <a:t>仿傚者</a:t>
            </a:r>
            <a:r>
              <a:rPr lang="en-US" altLang="zh-TW" sz="3600" dirty="0">
                <a:solidFill>
                  <a:srgbClr val="FF0000"/>
                </a:solidFill>
              </a:rPr>
              <a:t> (</a:t>
            </a:r>
            <a:r>
              <a:rPr lang="zh-TW" altLang="zh-TW" sz="3600" dirty="0">
                <a:solidFill>
                  <a:srgbClr val="FF0000"/>
                </a:solidFill>
              </a:rPr>
              <a:t>名詞</a:t>
            </a:r>
            <a:r>
              <a:rPr lang="en-US" altLang="zh-TW" sz="3600" dirty="0" smtClean="0">
                <a:solidFill>
                  <a:srgbClr val="FF0000"/>
                </a:solidFill>
              </a:rPr>
              <a:t>)</a:t>
            </a:r>
            <a:r>
              <a:rPr lang="zh-TW" altLang="en-US" sz="3600" dirty="0" smtClean="0">
                <a:solidFill>
                  <a:srgbClr val="FF0000"/>
                </a:solidFill>
              </a:rPr>
              <a:t>。</a:t>
            </a:r>
            <a:endParaRPr lang="zh-TW" altLang="zh-TW" sz="36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zh-TW" sz="3600" dirty="0" smtClean="0">
                <a:solidFill>
                  <a:srgbClr val="0000FF"/>
                </a:solidFill>
              </a:rPr>
              <a:t>字根</a:t>
            </a:r>
            <a:r>
              <a:rPr lang="zh-TW" altLang="zh-TW" sz="3600" dirty="0">
                <a:solidFill>
                  <a:srgbClr val="0000FF"/>
                </a:solidFill>
              </a:rPr>
              <a:t>（</a:t>
            </a:r>
            <a:r>
              <a:rPr lang="en-US" altLang="zh-TW" sz="3600" dirty="0" err="1">
                <a:solidFill>
                  <a:srgbClr val="0000FF"/>
                </a:solidFill>
              </a:rPr>
              <a:t>mimeomai</a:t>
            </a:r>
            <a:r>
              <a:rPr lang="zh-TW" altLang="zh-TW" sz="3600" dirty="0">
                <a:solidFill>
                  <a:srgbClr val="0000FF"/>
                </a:solidFill>
              </a:rPr>
              <a:t>），</a:t>
            </a:r>
            <a:r>
              <a:rPr lang="zh-TW" altLang="zh-TW" sz="3600" dirty="0"/>
              <a:t>字意：</a:t>
            </a:r>
            <a:r>
              <a:rPr lang="zh-TW" altLang="zh-TW" sz="3600" dirty="0">
                <a:solidFill>
                  <a:srgbClr val="FF0000"/>
                </a:solidFill>
              </a:rPr>
              <a:t>模仿、跟進</a:t>
            </a:r>
            <a:r>
              <a:rPr lang="en-US" altLang="zh-TW" sz="3600" dirty="0">
                <a:solidFill>
                  <a:srgbClr val="FF0000"/>
                </a:solidFill>
              </a:rPr>
              <a:t>(</a:t>
            </a:r>
            <a:r>
              <a:rPr lang="zh-TW" altLang="zh-TW" sz="3600" dirty="0">
                <a:solidFill>
                  <a:srgbClr val="FF0000"/>
                </a:solidFill>
              </a:rPr>
              <a:t>動詞</a:t>
            </a:r>
            <a:r>
              <a:rPr lang="en-US" altLang="zh-TW" sz="3600" dirty="0">
                <a:solidFill>
                  <a:srgbClr val="FF0000"/>
                </a:solidFill>
              </a:rPr>
              <a:t>)</a:t>
            </a:r>
            <a:endParaRPr lang="zh-TW" altLang="zh-TW" sz="36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zh-TW" sz="3600" b="1" dirty="0" smtClean="0"/>
              <a:t>直譯</a:t>
            </a:r>
            <a:r>
              <a:rPr lang="zh-TW" altLang="zh-TW" sz="3600" b="1" dirty="0"/>
              <a:t>是「</a:t>
            </a:r>
            <a:r>
              <a:rPr lang="zh-TW" altLang="zh-TW" sz="3600" b="1" dirty="0" smtClean="0">
                <a:solidFill>
                  <a:srgbClr val="CC0099"/>
                </a:solidFill>
              </a:rPr>
              <a:t>你們作</a:t>
            </a:r>
            <a:r>
              <a:rPr lang="zh-TW" altLang="en-US" sz="3600" b="1" dirty="0" smtClean="0">
                <a:solidFill>
                  <a:srgbClr val="CC0099"/>
                </a:solidFill>
              </a:rPr>
              <a:t>為</a:t>
            </a:r>
            <a:r>
              <a:rPr lang="zh-TW" altLang="zh-TW" sz="3600" b="1" dirty="0" smtClean="0">
                <a:solidFill>
                  <a:srgbClr val="CC0099"/>
                </a:solidFill>
              </a:rPr>
              <a:t>我的</a:t>
            </a:r>
            <a:r>
              <a:rPr lang="zh-TW" altLang="en-US" sz="3600" b="1" dirty="0">
                <a:solidFill>
                  <a:srgbClr val="CC0099"/>
                </a:solidFill>
              </a:rPr>
              <a:t>效仿</a:t>
            </a:r>
            <a:r>
              <a:rPr lang="zh-TW" altLang="en-US" sz="3600" b="1" dirty="0" smtClean="0">
                <a:solidFill>
                  <a:srgbClr val="CC0099"/>
                </a:solidFill>
              </a:rPr>
              <a:t>者，如同我也是基督的（效仿者）一樣</a:t>
            </a:r>
            <a:r>
              <a:rPr lang="zh-TW" altLang="zh-TW" sz="3600" b="1" dirty="0" smtClean="0"/>
              <a:t>」</a:t>
            </a:r>
            <a:r>
              <a:rPr lang="zh-TW" altLang="zh-TW" sz="3600" b="1" dirty="0"/>
              <a:t>。</a:t>
            </a:r>
            <a:endParaRPr lang="zh-TW" altLang="zh-TW" sz="3600" dirty="0"/>
          </a:p>
          <a:p>
            <a:pPr marL="0" indent="0">
              <a:buNone/>
            </a:pPr>
            <a:endParaRPr lang="en-US" altLang="zh-TW" sz="4000" dirty="0" smtClean="0"/>
          </a:p>
          <a:p>
            <a:pPr marL="0" indent="0">
              <a:buNone/>
            </a:pPr>
            <a:endParaRPr lang="zh-TW" altLang="zh-TW" sz="4000" dirty="0"/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8000" spc="600" dirty="0" smtClean="0">
                <a:gradFill>
                  <a:gsLst>
                    <a:gs pos="32000">
                      <a:schemeClr val="accent6">
                        <a:lumMod val="60000"/>
                        <a:lumOff val="40000"/>
                      </a:schemeClr>
                    </a:gs>
                    <a:gs pos="81000">
                      <a:srgbClr val="FFFF00"/>
                    </a:gs>
                    <a:gs pos="100000">
                      <a:srgbClr val="A65528"/>
                    </a:gs>
                    <a:gs pos="100000">
                      <a:srgbClr val="663012"/>
                    </a:gs>
                  </a:gsLst>
                  <a:lin ang="5400000" scaled="0"/>
                </a:gradFill>
                <a:latin typeface="華康榜書體W8" pitchFamily="65" charset="-120"/>
                <a:ea typeface="華康榜書體W8" pitchFamily="65" charset="-120"/>
              </a:rPr>
              <a:t>作為我</a:t>
            </a:r>
            <a:r>
              <a:rPr lang="zh-TW" altLang="en-US" sz="8000" spc="600" dirty="0">
                <a:gradFill>
                  <a:gsLst>
                    <a:gs pos="32000">
                      <a:schemeClr val="accent6">
                        <a:lumMod val="60000"/>
                        <a:lumOff val="40000"/>
                      </a:schemeClr>
                    </a:gs>
                    <a:gs pos="81000">
                      <a:srgbClr val="FFFF00"/>
                    </a:gs>
                    <a:gs pos="100000">
                      <a:srgbClr val="A65528"/>
                    </a:gs>
                    <a:gs pos="100000">
                      <a:srgbClr val="663012"/>
                    </a:gs>
                  </a:gsLst>
                  <a:lin ang="5400000" scaled="0"/>
                </a:gradFill>
                <a:latin typeface="華康榜書體W8" pitchFamily="65" charset="-120"/>
                <a:ea typeface="華康榜書體W8" pitchFamily="65" charset="-120"/>
              </a:rPr>
              <a:t>的模仿者</a:t>
            </a:r>
            <a:endParaRPr lang="zh-TW" altLang="en-US" sz="8000" spc="600" dirty="0">
              <a:gradFill>
                <a:gsLst>
                  <a:gs pos="66000">
                    <a:schemeClr val="accent5">
                      <a:lumMod val="40000"/>
                      <a:lumOff val="60000"/>
                    </a:schemeClr>
                  </a:gs>
                  <a:gs pos="91000">
                    <a:schemeClr val="accent3">
                      <a:lumMod val="75000"/>
                    </a:schemeClr>
                  </a:gs>
                  <a:gs pos="100000">
                    <a:srgbClr val="A65528"/>
                  </a:gs>
                  <a:gs pos="100000">
                    <a:srgbClr val="663012"/>
                  </a:gs>
                </a:gsLst>
                <a:lin ang="5400000" scaled="0"/>
              </a:gradFill>
              <a:latin typeface="華康榜書體W8" pitchFamily="65" charset="-120"/>
              <a:ea typeface="華康榜書體W8" pitchFamily="65" charset="-12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201" y="4483000"/>
            <a:ext cx="2749213" cy="2061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562" y="2492896"/>
            <a:ext cx="2696493" cy="2019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9901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-16206" y="1988840"/>
            <a:ext cx="6480720" cy="46265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zh-TW" altLang="en-US" sz="4400" dirty="0">
              <a:solidFill>
                <a:srgbClr val="99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7504" y="152400"/>
            <a:ext cx="8928992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9600" dirty="0">
                <a:gradFill>
                  <a:gsLst>
                    <a:gs pos="37000">
                      <a:srgbClr val="99FF66"/>
                    </a:gs>
                    <a:gs pos="67000">
                      <a:srgbClr val="FFFF00"/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華康唐風隸" pitchFamily="65" charset="-120"/>
                <a:ea typeface="華康唐風隸" pitchFamily="65" charset="-120"/>
              </a:rPr>
              <a:t>神</a:t>
            </a:r>
            <a:r>
              <a:rPr lang="zh-TW" altLang="en-US" sz="9600" dirty="0" smtClean="0">
                <a:gradFill>
                  <a:gsLst>
                    <a:gs pos="37000">
                      <a:srgbClr val="99FF66"/>
                    </a:gs>
                    <a:gs pos="67000">
                      <a:srgbClr val="FFFF00"/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華康唐風隸" pitchFamily="65" charset="-120"/>
                <a:ea typeface="華康唐風隸" pitchFamily="65" charset="-120"/>
              </a:rPr>
              <a:t>已經在基督裡</a:t>
            </a:r>
            <a:endParaRPr lang="zh-TW" altLang="en-US" sz="9600" dirty="0">
              <a:solidFill>
                <a:srgbClr val="99FF99"/>
              </a:solidFill>
              <a:latin typeface="華康唐風隸" pitchFamily="65" charset="-120"/>
              <a:ea typeface="華康唐風隸" pitchFamily="65" charset="-12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3"/>
            <a:ext cx="7920880" cy="531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792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1" y="1628800"/>
            <a:ext cx="6077495" cy="5229200"/>
          </a:xfrm>
        </p:spPr>
        <p:txBody>
          <a:bodyPr>
            <a:normAutofit/>
          </a:bodyPr>
          <a:lstStyle/>
          <a:p>
            <a:r>
              <a:rPr lang="zh-TW" altLang="zh-TW" sz="4400" b="1" dirty="0" smtClean="0"/>
              <a:t>當</a:t>
            </a:r>
            <a:r>
              <a:rPr lang="zh-TW" altLang="zh-TW" sz="4400" b="1" dirty="0"/>
              <a:t>我們現在效法基督，只是最終變成基督榮耀樣式的前奏。</a:t>
            </a:r>
            <a:endParaRPr lang="zh-TW" altLang="zh-TW" sz="4400" dirty="0"/>
          </a:p>
          <a:p>
            <a:r>
              <a:rPr lang="zh-TW" altLang="zh-TW" sz="4400" b="1" dirty="0">
                <a:solidFill>
                  <a:srgbClr val="CC0099"/>
                </a:solidFill>
              </a:rPr>
              <a:t>對於保羅而言，效法基督既是基礎的方法，</a:t>
            </a:r>
            <a:r>
              <a:rPr lang="zh-TW" altLang="zh-TW" sz="4400" b="1" dirty="0">
                <a:solidFill>
                  <a:srgbClr val="0000FF"/>
                </a:solidFill>
              </a:rPr>
              <a:t>亦是基督徒變成基督樣式的榮耀目標。</a:t>
            </a:r>
            <a:endParaRPr lang="zh-TW" altLang="zh-TW" sz="4400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zh-TW" altLang="en-US" sz="44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0" y="116632"/>
            <a:ext cx="879532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800" spc="600" dirty="0">
                <a:gradFill>
                  <a:gsLst>
                    <a:gs pos="82000">
                      <a:srgbClr val="FF99FF"/>
                    </a:gs>
                    <a:gs pos="17000">
                      <a:srgbClr val="FF0000"/>
                    </a:gs>
                    <a:gs pos="0">
                      <a:schemeClr val="bg2">
                        <a:tint val="10000"/>
                        <a:satMod val="300000"/>
                      </a:schemeClr>
                    </a:gs>
                  </a:gsLst>
                  <a:lin ang="5400000" scaled="1"/>
                </a:gradFill>
                <a:latin typeface="華康唐風隸(P)" pitchFamily="66" charset="-120"/>
                <a:ea typeface="華康唐風隸(P)" pitchFamily="66" charset="-120"/>
              </a:rPr>
              <a:t>效法</a:t>
            </a:r>
            <a:r>
              <a:rPr lang="zh-TW" altLang="en-US" sz="8800" spc="600" dirty="0" smtClean="0">
                <a:gradFill>
                  <a:gsLst>
                    <a:gs pos="82000">
                      <a:srgbClr val="FF99FF"/>
                    </a:gs>
                    <a:gs pos="17000">
                      <a:srgbClr val="FF0000"/>
                    </a:gs>
                    <a:gs pos="0">
                      <a:schemeClr val="bg2">
                        <a:tint val="10000"/>
                        <a:satMod val="300000"/>
                      </a:schemeClr>
                    </a:gs>
                  </a:gsLst>
                  <a:lin ang="5400000" scaled="1"/>
                </a:gradFill>
                <a:latin typeface="華康唐風隸(P)" pitchFamily="66" charset="-120"/>
                <a:ea typeface="華康唐風隸(P)" pitchFamily="66" charset="-120"/>
              </a:rPr>
              <a:t>基督是基礎</a:t>
            </a:r>
            <a:endParaRPr lang="zh-TW" altLang="en-US" sz="8800" spc="600" dirty="0">
              <a:gradFill>
                <a:gsLst>
                  <a:gs pos="82000">
                    <a:srgbClr val="FF99FF"/>
                  </a:gs>
                  <a:gs pos="17000">
                    <a:srgbClr val="FF0000"/>
                  </a:gs>
                  <a:gs pos="0">
                    <a:schemeClr val="bg2">
                      <a:tint val="10000"/>
                      <a:satMod val="300000"/>
                    </a:schemeClr>
                  </a:gs>
                </a:gsLst>
                <a:lin ang="5400000" scaled="1"/>
              </a:gradFill>
              <a:latin typeface="華康唐風隸(P)" pitchFamily="66" charset="-120"/>
              <a:ea typeface="華康唐風隸(P)" pitchFamily="66" charset="-120"/>
            </a:endParaRP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466" y="2204864"/>
            <a:ext cx="3038534" cy="4045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933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667" y="0"/>
            <a:ext cx="915578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-108520" y="1052736"/>
            <a:ext cx="9433048" cy="1440160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zh-TW" altLang="en-US" sz="6600" spc="600" dirty="0" smtClean="0">
                <a:gradFill>
                  <a:gsLst>
                    <a:gs pos="0">
                      <a:srgbClr val="CCCCFF"/>
                    </a:gs>
                    <a:gs pos="13000">
                      <a:srgbClr val="99CCFF"/>
                    </a:gs>
                    <a:gs pos="70000">
                      <a:srgbClr val="99FF99"/>
                    </a:gs>
                    <a:gs pos="85000">
                      <a:srgbClr val="CC99FF"/>
                    </a:gs>
                    <a:gs pos="82001">
                      <a:srgbClr val="99CCFF"/>
                    </a:gs>
                    <a:gs pos="100000">
                      <a:srgbClr val="CCCCFF"/>
                    </a:gs>
                  </a:gsLst>
                  <a:lin ang="5400000" scaled="1"/>
                </a:gradFill>
                <a:latin typeface="華康刷刷體W7" panose="020B0709000000000000" pitchFamily="49" charset="-120"/>
                <a:ea typeface="華康刷刷體W7" panose="020B0709000000000000" pitchFamily="49" charset="-120"/>
              </a:rPr>
              <a:t>呼召成為門徒的根基</a:t>
            </a:r>
            <a:endParaRPr lang="zh-TW" altLang="en-US" sz="6600" spc="600" dirty="0">
              <a:gradFill>
                <a:gsLst>
                  <a:gs pos="0">
                    <a:srgbClr val="CCCCFF"/>
                  </a:gs>
                  <a:gs pos="13000">
                    <a:srgbClr val="99CCFF"/>
                  </a:gs>
                  <a:gs pos="70000">
                    <a:srgbClr val="99FF99"/>
                  </a:gs>
                  <a:gs pos="85000">
                    <a:srgbClr val="CC99FF"/>
                  </a:gs>
                  <a:gs pos="82001">
                    <a:srgbClr val="99CCFF"/>
                  </a:gs>
                  <a:gs pos="100000">
                    <a:srgbClr val="CCCCFF"/>
                  </a:gs>
                </a:gsLst>
                <a:lin ang="5400000" scaled="1"/>
              </a:gradFill>
              <a:latin typeface="華康刷刷體W7" panose="020B0709000000000000" pitchFamily="49" charset="-120"/>
              <a:ea typeface="華康刷刷體W7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43476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-684584" y="1412776"/>
            <a:ext cx="10009112" cy="1143000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zh-TW" altLang="zh-TW" sz="7200" dirty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>二</a:t>
            </a:r>
            <a:r>
              <a:rPr lang="zh-TW" altLang="zh-TW" sz="72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>、</a:t>
            </a:r>
            <a:r>
              <a:rPr lang="zh-TW" altLang="en-US" sz="7200" dirty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>人生</a:t>
            </a:r>
            <a:r>
              <a:rPr lang="zh-TW" altLang="en-US" sz="72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>需要被</a:t>
            </a:r>
            <a:r>
              <a:rPr lang="zh-TW" altLang="en-US" sz="7200" dirty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>引導</a:t>
            </a:r>
            <a:endParaRPr lang="zh-TW" altLang="en-US" sz="6600" dirty="0">
              <a:solidFill>
                <a:srgbClr val="FFFF00"/>
              </a:solidFill>
              <a:latin typeface="華康酒桶體" pitchFamily="49" charset="-120"/>
              <a:ea typeface="華康酒桶體" pitchFamily="49" charset="-12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964" y="3284983"/>
            <a:ext cx="9066460" cy="1681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754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37986" y="2780928"/>
            <a:ext cx="4114800" cy="3861048"/>
          </a:xfrm>
        </p:spPr>
        <p:txBody>
          <a:bodyPr/>
          <a:lstStyle/>
          <a:p>
            <a:pPr marL="0" indent="0">
              <a:buNone/>
            </a:pPr>
            <a:r>
              <a:rPr lang="zh-TW" altLang="zh-TW" dirty="0"/>
              <a:t>美國社會心理學家</a:t>
            </a:r>
            <a:r>
              <a:rPr lang="en-US" altLang="zh-TW" u="sng" dirty="0">
                <a:solidFill>
                  <a:srgbClr val="0000FF"/>
                </a:solidFill>
              </a:rPr>
              <a:t>Joseph </a:t>
            </a:r>
            <a:r>
              <a:rPr lang="en-US" altLang="zh-TW" u="sng" dirty="0" err="1">
                <a:solidFill>
                  <a:srgbClr val="0000FF"/>
                </a:solidFill>
              </a:rPr>
              <a:t>Luft</a:t>
            </a:r>
            <a:r>
              <a:rPr lang="zh-TW" altLang="zh-TW" dirty="0"/>
              <a:t>和</a:t>
            </a:r>
            <a:r>
              <a:rPr lang="en-US" altLang="zh-TW" u="sng" dirty="0">
                <a:solidFill>
                  <a:srgbClr val="CC0099"/>
                </a:solidFill>
              </a:rPr>
              <a:t>Harry Ingham</a:t>
            </a:r>
            <a:r>
              <a:rPr lang="zh-TW" altLang="zh-TW" dirty="0"/>
              <a:t>在</a:t>
            </a:r>
            <a:r>
              <a:rPr lang="en-US" altLang="zh-TW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1955</a:t>
            </a:r>
            <a:r>
              <a:rPr lang="zh-TW" altLang="zh-TW" dirty="0"/>
              <a:t>年提出，由兩人名字的前兩個字母命名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46856" y="40466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9600" spc="600" dirty="0">
                <a:gradFill>
                  <a:gsLst>
                    <a:gs pos="19000">
                      <a:srgbClr val="66FF33"/>
                    </a:gs>
                    <a:gs pos="53000">
                      <a:srgbClr val="FFFF00"/>
                    </a:gs>
                    <a:gs pos="93000">
                      <a:srgbClr val="FF0000"/>
                    </a:gs>
                  </a:gsLst>
                  <a:lin ang="5400000" scaled="1"/>
                </a:gradFill>
                <a:latin typeface="華康唐風隸(P)" pitchFamily="66" charset="-120"/>
                <a:ea typeface="華康唐風隸(P)" pitchFamily="66" charset="-120"/>
              </a:rPr>
              <a:t>周哈里</a:t>
            </a:r>
            <a:r>
              <a:rPr lang="zh-TW" altLang="en-US" sz="9600" spc="600" dirty="0" smtClean="0">
                <a:gradFill>
                  <a:gsLst>
                    <a:gs pos="19000">
                      <a:srgbClr val="66FF33"/>
                    </a:gs>
                    <a:gs pos="53000">
                      <a:srgbClr val="FFFF00"/>
                    </a:gs>
                    <a:gs pos="93000">
                      <a:srgbClr val="FF0000"/>
                    </a:gs>
                  </a:gsLst>
                  <a:lin ang="5400000" scaled="1"/>
                </a:gradFill>
                <a:latin typeface="華康唐風隸(P)" pitchFamily="66" charset="-120"/>
                <a:ea typeface="華康唐風隸(P)" pitchFamily="66" charset="-120"/>
              </a:rPr>
              <a:t>窗</a:t>
            </a:r>
            <a:r>
              <a:rPr lang="zh-TW" altLang="en-US" sz="6600" spc="600" dirty="0" smtClean="0">
                <a:gradFill>
                  <a:gsLst>
                    <a:gs pos="19000">
                      <a:srgbClr val="66FF33"/>
                    </a:gs>
                    <a:gs pos="53000">
                      <a:srgbClr val="FFFF00"/>
                    </a:gs>
                    <a:gs pos="93000">
                      <a:srgbClr val="FF0000"/>
                    </a:gs>
                  </a:gsLst>
                  <a:lin ang="5400000" scaled="1"/>
                </a:gradFill>
                <a:latin typeface="華康唐風隸(P)" pitchFamily="66" charset="-120"/>
                <a:ea typeface="華康唐風隸(P)" pitchFamily="66" charset="-120"/>
              </a:rPr>
              <a:t>（</a:t>
            </a:r>
            <a:r>
              <a:rPr lang="en-US" altLang="zh-TW" sz="6600" dirty="0">
                <a:solidFill>
                  <a:srgbClr val="0000FF"/>
                </a:solidFill>
                <a:effectLst/>
              </a:rPr>
              <a:t>Johari Window</a:t>
            </a:r>
            <a:r>
              <a:rPr lang="zh-TW" altLang="en-US" sz="6600" spc="600" dirty="0" smtClean="0">
                <a:gradFill>
                  <a:gsLst>
                    <a:gs pos="19000">
                      <a:srgbClr val="66FF33"/>
                    </a:gs>
                    <a:gs pos="53000">
                      <a:srgbClr val="FFFF00"/>
                    </a:gs>
                    <a:gs pos="93000">
                      <a:srgbClr val="FF0000"/>
                    </a:gs>
                  </a:gsLst>
                  <a:lin ang="5400000" scaled="1"/>
                </a:gradFill>
                <a:latin typeface="華康唐風隸(P)" pitchFamily="66" charset="-120"/>
                <a:ea typeface="華康唐風隸(P)" pitchFamily="66" charset="-120"/>
              </a:rPr>
              <a:t>）</a:t>
            </a:r>
            <a:endParaRPr lang="zh-TW" altLang="en-US" sz="6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330064"/>
            <a:ext cx="4536504" cy="4497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2053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8000" dirty="0" smtClean="0">
                <a:solidFill>
                  <a:srgbClr val="FFFF00"/>
                </a:solidFill>
              </a:rPr>
              <a:t>自我給予</a:t>
            </a:r>
            <a:r>
              <a:rPr lang="zh-TW" altLang="en-US" sz="8000" dirty="0" smtClean="0"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20000">
                      <a:schemeClr val="accent5">
                        <a:lumMod val="75000"/>
                      </a:schemeClr>
                    </a:gs>
                    <a:gs pos="61000">
                      <a:srgbClr val="FF99FF"/>
                    </a:gs>
                    <a:gs pos="82001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</a:rPr>
              <a:t>的開放</a:t>
            </a:r>
            <a:endParaRPr lang="zh-TW" altLang="en-US" sz="8000" dirty="0">
              <a:gradFill>
                <a:gsLst>
                  <a:gs pos="0">
                    <a:srgbClr val="FBEAC7"/>
                  </a:gs>
                  <a:gs pos="17999">
                    <a:srgbClr val="FEE7F2"/>
                  </a:gs>
                  <a:gs pos="20000">
                    <a:schemeClr val="accent5">
                      <a:lumMod val="75000"/>
                    </a:schemeClr>
                  </a:gs>
                  <a:gs pos="61000">
                    <a:srgbClr val="FF99FF"/>
                  </a:gs>
                  <a:gs pos="82001">
                    <a:srgbClr val="FBD49C"/>
                  </a:gs>
                  <a:gs pos="100000">
                    <a:srgbClr val="FEE7F2"/>
                  </a:gs>
                </a:gsLst>
                <a:lin ang="5400000" scaled="0"/>
              </a:gra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619" y="1632797"/>
            <a:ext cx="5184381" cy="522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77" y="1844824"/>
            <a:ext cx="4058046" cy="4025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272" y="1988841"/>
            <a:ext cx="2616930" cy="2386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4073409" y="3452381"/>
            <a:ext cx="29546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5400" dirty="0" smtClean="0">
                <a:solidFill>
                  <a:srgbClr val="66FF33"/>
                </a:solidFill>
                <a:effectLst>
                  <a:glow rad="101600">
                    <a:srgbClr val="0536B3"/>
                  </a:glow>
                </a:effectLst>
                <a:latin typeface="Franklin Gothic Medium"/>
                <a:ea typeface="華康海報體W9(P)"/>
                <a:cs typeface="+mj-cs"/>
              </a:rPr>
              <a:t>坦誠相待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6156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9600" spc="600" dirty="0">
                <a:solidFill>
                  <a:srgbClr val="66FF33"/>
                </a:solidFill>
                <a:latin typeface="華康酒桶體" panose="020B0A09000000000000" pitchFamily="49" charset="-120"/>
                <a:ea typeface="華康酒桶體" panose="020B0A09000000000000" pitchFamily="49" charset="-120"/>
              </a:rPr>
              <a:t>他人回饋</a:t>
            </a:r>
            <a:endParaRPr lang="zh-TW" altLang="en-US" sz="6600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628286"/>
            <a:ext cx="4896544" cy="4857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4716016" y="2445792"/>
            <a:ext cx="1800200" cy="1635961"/>
          </a:xfrm>
          <a:prstGeom prst="rect">
            <a:avLst/>
          </a:prstGeom>
          <a:solidFill>
            <a:schemeClr val="accent1">
              <a:alpha val="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91377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8800" dirty="0">
                <a:gradFill>
                  <a:gsLst>
                    <a:gs pos="0">
                      <a:srgbClr val="FFF200"/>
                    </a:gs>
                    <a:gs pos="31000">
                      <a:srgbClr val="FFFF00"/>
                    </a:gs>
                    <a:gs pos="91000">
                      <a:srgbClr val="00FFFF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華康雅宋體" panose="02020909000000000000" pitchFamily="49" charset="-120"/>
                <a:ea typeface="華康雅宋體" panose="02020909000000000000" pitchFamily="49" charset="-120"/>
              </a:rPr>
              <a:t>三領域</a:t>
            </a:r>
            <a:r>
              <a:rPr lang="zh-TW" altLang="en-US" sz="8800" dirty="0" smtClean="0">
                <a:gradFill>
                  <a:gsLst>
                    <a:gs pos="0">
                      <a:srgbClr val="FFF200"/>
                    </a:gs>
                    <a:gs pos="31000">
                      <a:srgbClr val="FFFF00"/>
                    </a:gs>
                    <a:gs pos="91000">
                      <a:srgbClr val="00FFFF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華康雅宋體" panose="02020909000000000000" pitchFamily="49" charset="-120"/>
                <a:ea typeface="華康雅宋體" panose="02020909000000000000" pitchFamily="49" charset="-120"/>
              </a:rPr>
              <a:t>的互動</a:t>
            </a:r>
            <a:endParaRPr lang="zh-TW" altLang="en-US" sz="8800" dirty="0">
              <a:gradFill>
                <a:gsLst>
                  <a:gs pos="0">
                    <a:srgbClr val="FFF200"/>
                  </a:gs>
                  <a:gs pos="74000">
                    <a:srgbClr val="FF7A00"/>
                  </a:gs>
                  <a:gs pos="10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</a:gra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433" y="1916832"/>
            <a:ext cx="5061758" cy="4630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083" y="2252198"/>
            <a:ext cx="3994536" cy="3959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5966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9600" spc="600" dirty="0"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36000">
                      <a:srgbClr val="FAC77D"/>
                    </a:gs>
                    <a:gs pos="61000">
                      <a:srgbClr val="FBA97D"/>
                    </a:gs>
                    <a:gs pos="82001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藉由</a:t>
            </a:r>
            <a:r>
              <a:rPr lang="zh-TW" altLang="en-US" sz="9600" spc="600" dirty="0" smtClean="0">
                <a:solidFill>
                  <a:srgbClr val="66FF33"/>
                </a:solidFill>
                <a:latin typeface="華康酒桶體" panose="020B0A09000000000000" pitchFamily="49" charset="-120"/>
                <a:ea typeface="華康酒桶體" panose="020B0A09000000000000" pitchFamily="49" charset="-120"/>
              </a:rPr>
              <a:t>導師</a:t>
            </a:r>
            <a:r>
              <a:rPr lang="zh-TW" altLang="en-US" sz="9600" spc="600" dirty="0"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36000">
                      <a:srgbClr val="FAC77D"/>
                    </a:gs>
                    <a:gs pos="61000">
                      <a:srgbClr val="FBA97D"/>
                    </a:gs>
                    <a:gs pos="82001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引導</a:t>
            </a:r>
            <a:endParaRPr lang="zh-TW" altLang="en-US" sz="6600" dirty="0">
              <a:gradFill>
                <a:gsLst>
                  <a:gs pos="0">
                    <a:srgbClr val="FBEAC7"/>
                  </a:gs>
                  <a:gs pos="17999">
                    <a:srgbClr val="FEE7F2"/>
                  </a:gs>
                  <a:gs pos="36000">
                    <a:srgbClr val="FAC77D"/>
                  </a:gs>
                  <a:gs pos="61000">
                    <a:srgbClr val="FBA97D"/>
                  </a:gs>
                  <a:gs pos="82001">
                    <a:srgbClr val="FBD49C"/>
                  </a:gs>
                  <a:gs pos="100000">
                    <a:srgbClr val="FEE7F2"/>
                  </a:gs>
                </a:gsLst>
                <a:lin ang="5400000" scaled="0"/>
              </a:gra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533803"/>
            <a:ext cx="5256584" cy="5214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4716016" y="4725144"/>
            <a:ext cx="1800200" cy="1635961"/>
          </a:xfrm>
          <a:prstGeom prst="rect">
            <a:avLst/>
          </a:prstGeom>
          <a:solidFill>
            <a:schemeClr val="lt1">
              <a:alpha val="0"/>
            </a:schemeClr>
          </a:solidFill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2555776" y="4725143"/>
            <a:ext cx="1800200" cy="1635961"/>
          </a:xfrm>
          <a:prstGeom prst="rect">
            <a:avLst/>
          </a:prstGeom>
          <a:solidFill>
            <a:schemeClr val="lt1">
              <a:alpha val="0"/>
            </a:schemeClr>
          </a:solidFill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4737968" y="2615804"/>
            <a:ext cx="1800200" cy="1635961"/>
          </a:xfrm>
          <a:prstGeom prst="rect">
            <a:avLst/>
          </a:prstGeom>
          <a:solidFill>
            <a:schemeClr val="accent1">
              <a:alpha val="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443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2" r="4471"/>
          <a:stretch/>
        </p:blipFill>
        <p:spPr bwMode="auto">
          <a:xfrm>
            <a:off x="0" y="0"/>
            <a:ext cx="9278888" cy="688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03593" y="188640"/>
            <a:ext cx="8964488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800" dirty="0" smtClean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78057">
                      <a:srgbClr val="D67667"/>
                    </a:gs>
                    <a:gs pos="74000">
                      <a:srgbClr val="F8B049"/>
                    </a:gs>
                    <a:gs pos="45000">
                      <a:srgbClr val="FFFF00"/>
                    </a:gs>
                    <a:gs pos="98000">
                      <a:srgbClr val="F952A0"/>
                    </a:gs>
                    <a:gs pos="100000">
                      <a:srgbClr val="C50849"/>
                    </a:gs>
                    <a:gs pos="82001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請你跟我這樣做</a:t>
            </a:r>
            <a:r>
              <a:rPr lang="en-US" altLang="zh-TW" sz="8800" dirty="0" smtClean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78057">
                      <a:srgbClr val="D67667"/>
                    </a:gs>
                    <a:gs pos="74000">
                      <a:srgbClr val="F8B049"/>
                    </a:gs>
                    <a:gs pos="45000">
                      <a:srgbClr val="FFFF00"/>
                    </a:gs>
                    <a:gs pos="98000">
                      <a:srgbClr val="F952A0"/>
                    </a:gs>
                    <a:gs pos="100000">
                      <a:srgbClr val="C50849"/>
                    </a:gs>
                    <a:gs pos="82001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!</a:t>
            </a:r>
            <a:endParaRPr lang="zh-TW" altLang="en-US" sz="8800" dirty="0">
              <a:gradFill>
                <a:gsLst>
                  <a:gs pos="0">
                    <a:srgbClr val="FC9FCB"/>
                  </a:gs>
                  <a:gs pos="13000">
                    <a:srgbClr val="F8B049"/>
                  </a:gs>
                  <a:gs pos="78057">
                    <a:srgbClr val="D67667"/>
                  </a:gs>
                  <a:gs pos="74000">
                    <a:srgbClr val="F8B049"/>
                  </a:gs>
                  <a:gs pos="45000">
                    <a:srgbClr val="FFFF00"/>
                  </a:gs>
                  <a:gs pos="98000">
                    <a:srgbClr val="F952A0"/>
                  </a:gs>
                  <a:gs pos="100000">
                    <a:srgbClr val="C50849"/>
                  </a:gs>
                  <a:gs pos="82001">
                    <a:srgbClr val="B43E85"/>
                  </a:gs>
                  <a:gs pos="100000">
                    <a:srgbClr val="F8B049"/>
                  </a:gs>
                </a:gsLst>
                <a:lin ang="5400000" scaled="0"/>
              </a:gradFill>
              <a:latin typeface="華康唐風隸" panose="03000909000000000000" pitchFamily="65" charset="-120"/>
              <a:ea typeface="華康唐風隸" panose="030009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87793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25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251520" y="1529408"/>
            <a:ext cx="8690926" cy="532859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zh-TW" sz="5700" dirty="0">
                <a:solidFill>
                  <a:srgbClr val="0000FF"/>
                </a:solidFill>
              </a:rPr>
              <a:t>Keith R. Anderson </a:t>
            </a:r>
            <a:r>
              <a:rPr lang="zh-TW" altLang="en-US" sz="5700" dirty="0" smtClean="0">
                <a:solidFill>
                  <a:srgbClr val="0000FF"/>
                </a:solidFill>
              </a:rPr>
              <a:t>提出幾個標記</a:t>
            </a:r>
            <a:r>
              <a:rPr lang="zh-TW" altLang="en-US" sz="6200" dirty="0" smtClean="0">
                <a:solidFill>
                  <a:srgbClr val="0000FF"/>
                </a:solidFill>
              </a:rPr>
              <a:t>：</a:t>
            </a:r>
            <a:endParaRPr lang="en-US" altLang="zh-TW" sz="6200" dirty="0" smtClean="0">
              <a:solidFill>
                <a:srgbClr val="0000FF"/>
              </a:solidFill>
            </a:endParaRPr>
          </a:p>
          <a:p>
            <a:pPr marL="0" lvl="0" indent="0">
              <a:buNone/>
            </a:pPr>
            <a:r>
              <a:rPr lang="en-US" altLang="zh-TW" sz="4600" dirty="0" smtClean="0"/>
              <a:t>1.</a:t>
            </a:r>
            <a:r>
              <a:rPr lang="zh-TW" altLang="zh-TW" sz="4600" dirty="0" smtClean="0"/>
              <a:t>靈</a:t>
            </a:r>
            <a:r>
              <a:rPr lang="zh-TW" altLang="zh-TW" sz="4600" dirty="0"/>
              <a:t>命成熟，具備聖經知識和生活的智慧。</a:t>
            </a:r>
          </a:p>
          <a:p>
            <a:pPr marL="0" lvl="0" indent="0">
              <a:buNone/>
            </a:pPr>
            <a:r>
              <a:rPr lang="en-US" altLang="zh-TW" sz="4600" dirty="0" smtClean="0">
                <a:solidFill>
                  <a:srgbClr val="008000"/>
                </a:solidFill>
              </a:rPr>
              <a:t>2.</a:t>
            </a:r>
            <a:r>
              <a:rPr lang="zh-TW" altLang="zh-TW" sz="4600" dirty="0" smtClean="0">
                <a:solidFill>
                  <a:srgbClr val="008000"/>
                </a:solidFill>
              </a:rPr>
              <a:t>經常</a:t>
            </a:r>
            <a:r>
              <a:rPr lang="zh-TW" altLang="zh-TW" sz="4600" dirty="0">
                <a:solidFill>
                  <a:srgbClr val="008000"/>
                </a:solidFill>
              </a:rPr>
              <a:t>實踐屬靈操練，當中包括禱告。</a:t>
            </a:r>
          </a:p>
          <a:p>
            <a:pPr marL="0" lvl="0" indent="0">
              <a:buNone/>
            </a:pPr>
            <a:r>
              <a:rPr lang="en-US" altLang="zh-TW" sz="4600" dirty="0" smtClean="0">
                <a:solidFill>
                  <a:srgbClr val="9900CC"/>
                </a:solidFill>
              </a:rPr>
              <a:t>3.</a:t>
            </a:r>
            <a:r>
              <a:rPr lang="zh-TW" altLang="zh-TW" sz="4600" dirty="0" smtClean="0">
                <a:solidFill>
                  <a:srgbClr val="9900CC"/>
                </a:solidFill>
              </a:rPr>
              <a:t>對</a:t>
            </a:r>
            <a:r>
              <a:rPr lang="zh-TW" altLang="zh-TW" sz="4600" dirty="0">
                <a:solidFill>
                  <a:srgbClr val="9900CC"/>
                </a:solidFill>
              </a:rPr>
              <a:t>神臨在敏銳，能時常辨別到祂的工作、行動。</a:t>
            </a:r>
          </a:p>
          <a:p>
            <a:pPr marL="0" lvl="0" indent="0">
              <a:buNone/>
            </a:pPr>
            <a:r>
              <a:rPr lang="en-US" altLang="zh-TW" sz="4600" dirty="0" smtClean="0">
                <a:solidFill>
                  <a:srgbClr val="FF0000"/>
                </a:solidFill>
              </a:rPr>
              <a:t>4.</a:t>
            </a:r>
            <a:r>
              <a:rPr lang="zh-TW" altLang="zh-TW" sz="4600" dirty="0" smtClean="0">
                <a:solidFill>
                  <a:srgbClr val="FF0000"/>
                </a:solidFill>
              </a:rPr>
              <a:t>有能力</a:t>
            </a:r>
            <a:r>
              <a:rPr lang="zh-TW" altLang="zh-TW" sz="4600" dirty="0">
                <a:solidFill>
                  <a:srgbClr val="FF0000"/>
                </a:solidFill>
              </a:rPr>
              <a:t>培養彼此信任、相互</a:t>
            </a:r>
            <a:r>
              <a:rPr lang="zh-TW" altLang="zh-TW" sz="4600" dirty="0" smtClean="0">
                <a:solidFill>
                  <a:srgbClr val="FF0000"/>
                </a:solidFill>
              </a:rPr>
              <a:t>接</a:t>
            </a:r>
            <a:r>
              <a:rPr lang="zh-TW" altLang="en-US" sz="4600" dirty="0" smtClean="0">
                <a:solidFill>
                  <a:srgbClr val="FF0000"/>
                </a:solidFill>
              </a:rPr>
              <a:t>觸</a:t>
            </a:r>
            <a:r>
              <a:rPr lang="zh-TW" altLang="zh-TW" sz="4600" dirty="0" smtClean="0">
                <a:solidFill>
                  <a:srgbClr val="FF0000"/>
                </a:solidFill>
              </a:rPr>
              <a:t>的</a:t>
            </a:r>
            <a:r>
              <a:rPr lang="zh-TW" altLang="zh-TW" sz="4600" dirty="0">
                <a:solidFill>
                  <a:srgbClr val="FF0000"/>
                </a:solidFill>
              </a:rPr>
              <a:t>關係。</a:t>
            </a:r>
          </a:p>
          <a:p>
            <a:pPr marL="0" lvl="0" indent="0">
              <a:buNone/>
            </a:pPr>
            <a:r>
              <a:rPr lang="en-US" altLang="zh-TW" sz="4600" dirty="0" smtClean="0">
                <a:solidFill>
                  <a:srgbClr val="FF00FF"/>
                </a:solidFill>
              </a:rPr>
              <a:t>5.</a:t>
            </a:r>
            <a:r>
              <a:rPr lang="zh-TW" altLang="zh-TW" sz="4600" dirty="0" smtClean="0">
                <a:solidFill>
                  <a:srgbClr val="FF00FF"/>
                </a:solidFill>
              </a:rPr>
              <a:t>有</a:t>
            </a:r>
            <a:r>
              <a:rPr lang="zh-TW" altLang="zh-TW" sz="4600" dirty="0">
                <a:solidFill>
                  <a:srgbClr val="FF00FF"/>
                </a:solidFill>
              </a:rPr>
              <a:t>恩賜為別人發掘潛能。</a:t>
            </a:r>
          </a:p>
          <a:p>
            <a:pPr marL="0" lvl="0" indent="0">
              <a:buNone/>
            </a:pPr>
            <a:r>
              <a:rPr lang="en-US" altLang="zh-TW" sz="4600" dirty="0" smtClean="0"/>
              <a:t>6</a:t>
            </a:r>
            <a:r>
              <a:rPr lang="en-US" altLang="zh-TW" sz="4600" dirty="0" smtClean="0">
                <a:solidFill>
                  <a:srgbClr val="C00000"/>
                </a:solidFill>
              </a:rPr>
              <a:t>.</a:t>
            </a:r>
            <a:r>
              <a:rPr lang="zh-TW" altLang="zh-TW" sz="4600" dirty="0" smtClean="0">
                <a:solidFill>
                  <a:srgbClr val="C00000"/>
                </a:solidFill>
              </a:rPr>
              <a:t>有</a:t>
            </a:r>
            <a:r>
              <a:rPr lang="zh-TW" altLang="zh-TW" sz="4600" dirty="0">
                <a:solidFill>
                  <a:srgbClr val="C00000"/>
                </a:solidFill>
              </a:rPr>
              <a:t>豐富的人生經驗。</a:t>
            </a:r>
          </a:p>
          <a:p>
            <a:pPr marL="0" lvl="0" indent="0">
              <a:buNone/>
            </a:pPr>
            <a:r>
              <a:rPr lang="en-US" altLang="zh-TW" sz="4600" dirty="0" smtClean="0">
                <a:solidFill>
                  <a:srgbClr val="0000FF"/>
                </a:solidFill>
              </a:rPr>
              <a:t>7.</a:t>
            </a:r>
            <a:r>
              <a:rPr lang="zh-TW" altLang="zh-TW" sz="4600" dirty="0" smtClean="0">
                <a:solidFill>
                  <a:srgbClr val="0000FF"/>
                </a:solidFill>
              </a:rPr>
              <a:t>擅長</a:t>
            </a:r>
            <a:r>
              <a:rPr lang="zh-TW" altLang="zh-TW" sz="4600" dirty="0">
                <a:solidFill>
                  <a:srgbClr val="0000FF"/>
                </a:solidFill>
              </a:rPr>
              <a:t>聆聽。</a:t>
            </a:r>
          </a:p>
          <a:p>
            <a:pPr marL="0" indent="0">
              <a:buNone/>
            </a:pPr>
            <a:endParaRPr lang="en-US" altLang="zh-TW" sz="4000" dirty="0" smtClean="0"/>
          </a:p>
          <a:p>
            <a:pPr marL="0" indent="0">
              <a:buNone/>
            </a:pPr>
            <a:endParaRPr lang="zh-TW" altLang="zh-TW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8000" spc="600" dirty="0">
                <a:gradFill>
                  <a:gsLst>
                    <a:gs pos="0">
                      <a:srgbClr val="CCCCFF"/>
                    </a:gs>
                    <a:gs pos="17999">
                      <a:srgbClr val="FFFF00"/>
                    </a:gs>
                    <a:gs pos="75000">
                      <a:srgbClr val="FFC000"/>
                    </a:gs>
                    <a:gs pos="89000">
                      <a:srgbClr val="CC99FF"/>
                    </a:gs>
                    <a:gs pos="82001">
                      <a:srgbClr val="FFC000"/>
                    </a:gs>
                    <a:gs pos="100000">
                      <a:srgbClr val="CCCCFF"/>
                    </a:gs>
                  </a:gsLst>
                  <a:lin ang="5400000" scaled="0"/>
                </a:gradFill>
              </a:rPr>
              <a:t>誰可以成為</a:t>
            </a:r>
            <a:r>
              <a:rPr lang="zh-TW" altLang="en-US" sz="8000" spc="600" dirty="0" smtClean="0">
                <a:gradFill>
                  <a:gsLst>
                    <a:gs pos="0">
                      <a:srgbClr val="CCCCFF"/>
                    </a:gs>
                    <a:gs pos="17999">
                      <a:srgbClr val="FFFF00"/>
                    </a:gs>
                    <a:gs pos="75000">
                      <a:srgbClr val="FFC000"/>
                    </a:gs>
                    <a:gs pos="89000">
                      <a:srgbClr val="CC99FF"/>
                    </a:gs>
                    <a:gs pos="82001">
                      <a:srgbClr val="FFC000"/>
                    </a:gs>
                    <a:gs pos="100000">
                      <a:srgbClr val="CCCCFF"/>
                    </a:gs>
                  </a:gsLst>
                  <a:lin ang="5400000" scaled="0"/>
                </a:gradFill>
              </a:rPr>
              <a:t>導師？</a:t>
            </a:r>
            <a:endParaRPr lang="zh-TW" altLang="en-US" sz="8000" spc="600" dirty="0">
              <a:gradFill>
                <a:gsLst>
                  <a:gs pos="0">
                    <a:srgbClr val="CCCCFF"/>
                  </a:gs>
                  <a:gs pos="17999">
                    <a:srgbClr val="99CCFF"/>
                  </a:gs>
                  <a:gs pos="36000">
                    <a:schemeClr val="accent6">
                      <a:lumMod val="60000"/>
                      <a:lumOff val="40000"/>
                    </a:schemeClr>
                  </a:gs>
                  <a:gs pos="89000">
                    <a:srgbClr val="CC99FF"/>
                  </a:gs>
                  <a:gs pos="82001">
                    <a:srgbClr val="FFC000"/>
                  </a:gs>
                  <a:gs pos="100000">
                    <a:srgbClr val="CCCCFF"/>
                  </a:gs>
                </a:gsLst>
                <a:lin ang="5400000" scaled="0"/>
              </a:gra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41" r="25172" b="1241"/>
          <a:stretch/>
        </p:blipFill>
        <p:spPr bwMode="auto">
          <a:xfrm>
            <a:off x="6804248" y="4953000"/>
            <a:ext cx="2138198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315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2803453"/>
            <a:ext cx="5472608" cy="36077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別等到缺人才去</a:t>
            </a:r>
            <a:r>
              <a:rPr lang="zh-TW" altLang="zh-TW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找人</a:t>
            </a:r>
            <a:r>
              <a:rPr lang="zh-TW" altLang="en-US" sz="4000" dirty="0" smtClean="0"/>
              <a:t>。</a:t>
            </a:r>
            <a:endParaRPr lang="en-US" altLang="zh-TW" sz="4000" dirty="0" smtClean="0"/>
          </a:p>
          <a:p>
            <a:pPr marL="0" indent="0">
              <a:buNone/>
            </a:pPr>
            <a:r>
              <a:rPr lang="zh-TW" altLang="zh-TW" sz="4000" dirty="0" smtClean="0">
                <a:solidFill>
                  <a:srgbClr val="9900CC"/>
                </a:solidFill>
              </a:rPr>
              <a:t>不是</a:t>
            </a:r>
            <a:r>
              <a:rPr lang="zh-TW" altLang="zh-TW" sz="4000" dirty="0">
                <a:solidFill>
                  <a:srgbClr val="9900CC"/>
                </a:solidFill>
              </a:rPr>
              <a:t>只有一百分的人才才</a:t>
            </a:r>
            <a:r>
              <a:rPr lang="zh-TW" altLang="zh-TW" sz="4000" dirty="0" smtClean="0">
                <a:solidFill>
                  <a:srgbClr val="9900CC"/>
                </a:solidFill>
              </a:rPr>
              <a:t>可以</a:t>
            </a:r>
            <a:r>
              <a:rPr lang="zh-TW" altLang="en-US" sz="4000" dirty="0">
                <a:solidFill>
                  <a:srgbClr val="9900CC"/>
                </a:solidFill>
              </a:rPr>
              <a:t>。</a:t>
            </a:r>
            <a:endParaRPr lang="en-US" altLang="zh-TW" sz="4000" dirty="0" smtClean="0">
              <a:solidFill>
                <a:srgbClr val="9900CC"/>
              </a:solidFill>
            </a:endParaRPr>
          </a:p>
          <a:p>
            <a:pPr marL="0" indent="0">
              <a:buNone/>
            </a:pPr>
            <a:r>
              <a:rPr lang="zh-TW" altLang="zh-TW" sz="4000" dirty="0" smtClean="0">
                <a:solidFill>
                  <a:srgbClr val="0000FF"/>
                </a:solidFill>
              </a:rPr>
              <a:t>六十</a:t>
            </a:r>
            <a:r>
              <a:rPr lang="zh-TW" altLang="zh-TW" sz="4000" dirty="0">
                <a:solidFill>
                  <a:srgbClr val="0000FF"/>
                </a:solidFill>
              </a:rPr>
              <a:t>、七十分</a:t>
            </a:r>
            <a:r>
              <a:rPr lang="zh-TW" altLang="zh-TW" sz="4000" dirty="0"/>
              <a:t>的人才就可以了，慢慢訓練，就能成為更有用的人才。</a:t>
            </a:r>
          </a:p>
          <a:p>
            <a:pPr marL="0" indent="0">
              <a:buNone/>
            </a:pPr>
            <a:endParaRPr lang="zh-TW" altLang="zh-TW" sz="3600" dirty="0"/>
          </a:p>
          <a:p>
            <a:pPr marL="0" indent="0">
              <a:buNone/>
            </a:pPr>
            <a:endParaRPr lang="en-US" altLang="zh-TW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800" spc="600" dirty="0" smtClean="0">
                <a:solidFill>
                  <a:srgbClr val="00FFFF"/>
                </a:solidFill>
              </a:rPr>
              <a:t>六十分</a:t>
            </a:r>
            <a:r>
              <a:rPr lang="zh-TW" altLang="en-US" sz="8800" spc="600" dirty="0" smtClean="0">
                <a:gradFill>
                  <a:gsLst>
                    <a:gs pos="0">
                      <a:srgbClr val="CCCCFF"/>
                    </a:gs>
                    <a:gs pos="17999">
                      <a:srgbClr val="FFFF00"/>
                    </a:gs>
                    <a:gs pos="75000">
                      <a:srgbClr val="FFC000"/>
                    </a:gs>
                    <a:gs pos="89000">
                      <a:srgbClr val="CC99FF"/>
                    </a:gs>
                    <a:gs pos="82001">
                      <a:srgbClr val="FFC000"/>
                    </a:gs>
                    <a:gs pos="100000">
                      <a:srgbClr val="CCCCFF"/>
                    </a:gs>
                  </a:gsLst>
                  <a:lin ang="5400000" scaled="0"/>
                </a:gradFill>
              </a:rPr>
              <a:t>的人才</a:t>
            </a:r>
            <a:r>
              <a:rPr lang="en-US" altLang="zh-TW" sz="8800" spc="600" dirty="0" smtClean="0">
                <a:gradFill>
                  <a:gsLst>
                    <a:gs pos="0">
                      <a:srgbClr val="CCCCFF"/>
                    </a:gs>
                    <a:gs pos="17999">
                      <a:srgbClr val="FFFF00"/>
                    </a:gs>
                    <a:gs pos="75000">
                      <a:srgbClr val="FFC000"/>
                    </a:gs>
                    <a:gs pos="89000">
                      <a:srgbClr val="CC99FF"/>
                    </a:gs>
                    <a:gs pos="82001">
                      <a:srgbClr val="FFC000"/>
                    </a:gs>
                    <a:gs pos="100000">
                      <a:srgbClr val="CCCCFF"/>
                    </a:gs>
                  </a:gsLst>
                  <a:lin ang="5400000" scaled="0"/>
                </a:gradFill>
              </a:rPr>
              <a:t/>
            </a:r>
            <a:br>
              <a:rPr lang="en-US" altLang="zh-TW" sz="8800" spc="600" dirty="0" smtClean="0">
                <a:gradFill>
                  <a:gsLst>
                    <a:gs pos="0">
                      <a:srgbClr val="CCCCFF"/>
                    </a:gs>
                    <a:gs pos="17999">
                      <a:srgbClr val="FFFF00"/>
                    </a:gs>
                    <a:gs pos="75000">
                      <a:srgbClr val="FFC000"/>
                    </a:gs>
                    <a:gs pos="89000">
                      <a:srgbClr val="CC99FF"/>
                    </a:gs>
                    <a:gs pos="82001">
                      <a:srgbClr val="FFC000"/>
                    </a:gs>
                    <a:gs pos="100000">
                      <a:srgbClr val="CCCCFF"/>
                    </a:gs>
                  </a:gsLst>
                  <a:lin ang="5400000" scaled="0"/>
                </a:gradFill>
              </a:rPr>
            </a:br>
            <a:r>
              <a:rPr lang="zh-TW" altLang="en-US" sz="8800" spc="600" dirty="0" smtClean="0">
                <a:gradFill>
                  <a:gsLst>
                    <a:gs pos="0">
                      <a:srgbClr val="CCCCFF"/>
                    </a:gs>
                    <a:gs pos="17999">
                      <a:srgbClr val="FFFF00"/>
                    </a:gs>
                    <a:gs pos="75000">
                      <a:srgbClr val="FFC000"/>
                    </a:gs>
                    <a:gs pos="89000">
                      <a:srgbClr val="CC99FF"/>
                    </a:gs>
                    <a:gs pos="82001">
                      <a:srgbClr val="FFC000"/>
                    </a:gs>
                    <a:gs pos="100000">
                      <a:srgbClr val="CCCCFF"/>
                    </a:gs>
                  </a:gsLst>
                  <a:lin ang="5400000" scaled="0"/>
                </a:gradFill>
              </a:rPr>
              <a:t>也能變有用</a:t>
            </a:r>
            <a:endParaRPr lang="zh-TW" altLang="en-US" sz="8800" spc="600" dirty="0">
              <a:gradFill>
                <a:gsLst>
                  <a:gs pos="0">
                    <a:srgbClr val="CCCCFF"/>
                  </a:gs>
                  <a:gs pos="17999">
                    <a:srgbClr val="FFFF00"/>
                  </a:gs>
                  <a:gs pos="75000">
                    <a:srgbClr val="FFC000"/>
                  </a:gs>
                  <a:gs pos="89000">
                    <a:srgbClr val="CC99FF"/>
                  </a:gs>
                  <a:gs pos="82001">
                    <a:srgbClr val="FFC000"/>
                  </a:gs>
                  <a:gs pos="100000">
                    <a:srgbClr val="CCCCFF"/>
                  </a:gs>
                </a:gsLst>
                <a:lin ang="5400000" scaled="0"/>
              </a:gra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251" y="3103681"/>
            <a:ext cx="2999582" cy="2008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6039535" y="5482833"/>
            <a:ext cx="3147015" cy="95410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zh-TW" altLang="en-US" sz="2800" dirty="0" smtClean="0"/>
              <a:t>全聯福利中心總裁 </a:t>
            </a:r>
            <a:endParaRPr lang="en-US" altLang="zh-TW" sz="2800" dirty="0" smtClean="0"/>
          </a:p>
          <a:p>
            <a:pPr algn="ctr"/>
            <a:r>
              <a:rPr lang="zh-TW" altLang="en-US" sz="2800" dirty="0" smtClean="0"/>
              <a:t>徐重仁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72871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-684584" y="1052736"/>
            <a:ext cx="10009112" cy="1143000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zh-TW" altLang="en-US" sz="9600" dirty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>三</a:t>
            </a:r>
            <a:r>
              <a:rPr lang="zh-TW" altLang="zh-TW" sz="96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>、</a:t>
            </a:r>
            <a:r>
              <a:rPr lang="zh-TW" altLang="en-US" sz="96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>人生需要</a:t>
            </a:r>
            <a:r>
              <a:rPr lang="en-US" altLang="zh-TW" sz="96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/>
            </a:r>
            <a:br>
              <a:rPr lang="en-US" altLang="zh-TW" sz="96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</a:br>
            <a:r>
              <a:rPr lang="zh-TW" altLang="en-US" sz="96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>被</a:t>
            </a:r>
            <a:r>
              <a:rPr lang="zh-TW" altLang="en-US" sz="9600" dirty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>激勵</a:t>
            </a:r>
            <a:endParaRPr lang="zh-TW" altLang="en-US" sz="8800" dirty="0">
              <a:solidFill>
                <a:srgbClr val="FFFF00"/>
              </a:solidFill>
              <a:latin typeface="華康酒桶體" pitchFamily="49" charset="-120"/>
              <a:ea typeface="華康酒桶體" pitchFamily="49" charset="-12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988" y="3049531"/>
            <a:ext cx="3189188" cy="3808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699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251520" y="1844824"/>
            <a:ext cx="5400600" cy="36184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4400" b="1" dirty="0"/>
              <a:t>希伯來</a:t>
            </a:r>
            <a:r>
              <a:rPr lang="zh-TW" altLang="zh-TW" sz="4400" b="1" dirty="0" smtClean="0"/>
              <a:t>書</a:t>
            </a:r>
            <a:r>
              <a:rPr lang="en-US" altLang="zh-TW" sz="4400" b="1" dirty="0" smtClean="0"/>
              <a:t>6:11 -12</a:t>
            </a:r>
            <a:r>
              <a:rPr lang="zh-TW" altLang="en-US" sz="4400" b="1" dirty="0" smtClean="0"/>
              <a:t> </a:t>
            </a:r>
            <a:r>
              <a:rPr lang="zh-TW" altLang="zh-TW" sz="4400" dirty="0" smtClean="0">
                <a:solidFill>
                  <a:srgbClr val="9900CC"/>
                </a:solidFill>
              </a:rPr>
              <a:t>我們</a:t>
            </a:r>
            <a:r>
              <a:rPr lang="zh-TW" altLang="zh-TW" sz="4400" dirty="0">
                <a:solidFill>
                  <a:srgbClr val="9900CC"/>
                </a:solidFill>
              </a:rPr>
              <a:t>願你們各人都顯出這樣的殷勤，使你們有滿足的</a:t>
            </a:r>
            <a:r>
              <a:rPr lang="zh-TW" altLang="zh-TW" sz="4400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指望</a:t>
            </a:r>
            <a:r>
              <a:rPr lang="zh-TW" altLang="zh-TW" sz="4400" dirty="0">
                <a:solidFill>
                  <a:srgbClr val="9900CC"/>
                </a:solidFill>
              </a:rPr>
              <a:t>，一直到底</a:t>
            </a:r>
            <a:r>
              <a:rPr lang="zh-TW" altLang="zh-TW" sz="4400" dirty="0" smtClean="0">
                <a:solidFill>
                  <a:srgbClr val="9900CC"/>
                </a:solidFill>
              </a:rPr>
              <a:t>。</a:t>
            </a:r>
            <a:r>
              <a:rPr lang="en-US" altLang="zh-TW" sz="4400" dirty="0" smtClean="0">
                <a:solidFill>
                  <a:srgbClr val="9900CC"/>
                </a:solidFill>
              </a:rPr>
              <a:t> </a:t>
            </a:r>
            <a:r>
              <a:rPr lang="zh-TW" altLang="zh-TW" sz="4400" dirty="0">
                <a:solidFill>
                  <a:srgbClr val="9900CC"/>
                </a:solidFill>
              </a:rPr>
              <a:t>並且不懈怠</a:t>
            </a:r>
            <a:r>
              <a:rPr lang="zh-TW" altLang="zh-TW" sz="4400" dirty="0"/>
              <a:t>，</a:t>
            </a:r>
            <a:r>
              <a:rPr lang="zh-TW" altLang="zh-TW" sz="4400" dirty="0">
                <a:solidFill>
                  <a:srgbClr val="0000FF"/>
                </a:solidFill>
              </a:rPr>
              <a:t>總要</a:t>
            </a:r>
            <a:r>
              <a:rPr lang="zh-TW" altLang="zh-TW" sz="4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效法</a:t>
            </a:r>
            <a:r>
              <a:rPr lang="zh-TW" altLang="zh-TW" sz="4400" dirty="0">
                <a:solidFill>
                  <a:srgbClr val="0000FF"/>
                </a:solidFill>
              </a:rPr>
              <a:t>那些</a:t>
            </a:r>
            <a:r>
              <a:rPr lang="zh-TW" altLang="zh-TW" sz="4400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憑信心和忍耐</a:t>
            </a:r>
            <a:r>
              <a:rPr lang="zh-TW" altLang="zh-TW" sz="4400" dirty="0">
                <a:solidFill>
                  <a:srgbClr val="0000FF"/>
                </a:solidFill>
              </a:rPr>
              <a:t>承受</a:t>
            </a:r>
            <a:r>
              <a:rPr lang="zh-TW" altLang="zh-TW" sz="4400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應許</a:t>
            </a:r>
            <a:r>
              <a:rPr lang="zh-TW" altLang="zh-TW" sz="4400" dirty="0">
                <a:solidFill>
                  <a:srgbClr val="0000FF"/>
                </a:solidFill>
              </a:rPr>
              <a:t>的人。</a:t>
            </a:r>
          </a:p>
          <a:p>
            <a:pPr marL="0" indent="0">
              <a:buNone/>
            </a:pPr>
            <a:endParaRPr lang="zh-TW" altLang="en-US" sz="4000" spc="600" dirty="0">
              <a:solidFill>
                <a:srgbClr val="0000FF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8800" dirty="0" smtClean="0">
                <a:gradFill>
                  <a:gsLst>
                    <a:gs pos="0">
                      <a:srgbClr val="5E9EFF"/>
                    </a:gs>
                    <a:gs pos="24000">
                      <a:srgbClr val="85C2FF"/>
                    </a:gs>
                    <a:gs pos="92000">
                      <a:srgbClr val="99FF99"/>
                    </a:gs>
                    <a:gs pos="61000">
                      <a:srgbClr val="FFEBFA"/>
                    </a:gs>
                  </a:gsLst>
                  <a:lin ang="5400000" scaled="0"/>
                </a:gradFill>
              </a:rPr>
              <a:t>盼望中的效法</a:t>
            </a:r>
            <a:endParaRPr lang="zh-TW" altLang="en-US" sz="8800" dirty="0">
              <a:gradFill>
                <a:gsLst>
                  <a:gs pos="0">
                    <a:srgbClr val="5E9EFF"/>
                  </a:gs>
                  <a:gs pos="24000">
                    <a:srgbClr val="85C2FF"/>
                  </a:gs>
                  <a:gs pos="92000">
                    <a:srgbClr val="99FF99"/>
                  </a:gs>
                  <a:gs pos="61000">
                    <a:srgbClr val="FFEBFA"/>
                  </a:gs>
                </a:gsLst>
                <a:lin ang="5400000" scaled="0"/>
              </a:gra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994" y="4885913"/>
            <a:ext cx="2924175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852937"/>
            <a:ext cx="3029845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718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800" spc="600" dirty="0" smtClean="0">
                <a:gradFill>
                  <a:gsLst>
                    <a:gs pos="19000">
                      <a:srgbClr val="66FF33"/>
                    </a:gs>
                    <a:gs pos="53000">
                      <a:srgbClr val="FFFF00"/>
                    </a:gs>
                    <a:gs pos="93000">
                      <a:srgbClr val="FF0000"/>
                    </a:gs>
                  </a:gsLst>
                  <a:lin ang="5400000" scaled="1"/>
                </a:gradFill>
                <a:latin typeface="華康唐風隸(P)" pitchFamily="66" charset="-120"/>
                <a:ea typeface="華康唐風隸(P)" pitchFamily="66" charset="-120"/>
              </a:rPr>
              <a:t>非洲之父</a:t>
            </a:r>
            <a:r>
              <a:rPr lang="zh-TW" altLang="en-US" sz="8800" spc="600" dirty="0" smtClean="0">
                <a:solidFill>
                  <a:srgbClr val="00FFFF"/>
                </a:solidFill>
                <a:latin typeface="華康唐風隸(P)" pitchFamily="66" charset="-120"/>
                <a:ea typeface="華康唐風隸(P)" pitchFamily="66" charset="-120"/>
              </a:rPr>
              <a:t>史</a:t>
            </a:r>
            <a:r>
              <a:rPr lang="zh-TW" altLang="en-US" sz="8800" spc="600" dirty="0">
                <a:solidFill>
                  <a:srgbClr val="00FFFF"/>
                </a:solidFill>
                <a:latin typeface="華康唐風隸(P)" pitchFamily="66" charset="-120"/>
                <a:ea typeface="華康唐風隸(P)" pitchFamily="66" charset="-120"/>
              </a:rPr>
              <a:t>懷哲</a:t>
            </a:r>
            <a:endParaRPr lang="zh-TW" altLang="en-US" sz="8800" dirty="0">
              <a:solidFill>
                <a:srgbClr val="00FFFF"/>
              </a:solidFill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953" y="1979141"/>
            <a:ext cx="5040560" cy="29523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zh-TW" sz="6000" dirty="0">
                <a:solidFill>
                  <a:srgbClr val="0000FF"/>
                </a:solidFill>
              </a:rPr>
              <a:t>史懷</a:t>
            </a:r>
            <a:r>
              <a:rPr lang="zh-TW" altLang="zh-TW" sz="6000" dirty="0" smtClean="0">
                <a:solidFill>
                  <a:srgbClr val="0000FF"/>
                </a:solidFill>
              </a:rPr>
              <a:t>哲</a:t>
            </a:r>
            <a:r>
              <a:rPr lang="zh-TW" altLang="en-US" sz="6000" dirty="0" smtClean="0">
                <a:solidFill>
                  <a:srgbClr val="0000FF"/>
                </a:solidFill>
              </a:rPr>
              <a:t>醫師</a:t>
            </a:r>
            <a:endParaRPr lang="en-US" altLang="zh-TW" sz="60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zh-TW" altLang="zh-TW" sz="4000" dirty="0" smtClean="0"/>
              <a:t>（</a:t>
            </a:r>
            <a:r>
              <a:rPr lang="en-US" altLang="zh-TW" sz="4000" dirty="0"/>
              <a:t>Albert Schweitzer, 1875-1965</a:t>
            </a:r>
            <a:r>
              <a:rPr lang="zh-TW" altLang="zh-TW" sz="4000" dirty="0" smtClean="0"/>
              <a:t>）</a:t>
            </a:r>
            <a:endParaRPr lang="en-US" altLang="zh-TW" sz="4000" dirty="0" smtClean="0"/>
          </a:p>
          <a:p>
            <a:pPr marL="0" indent="0">
              <a:buNone/>
            </a:pPr>
            <a:r>
              <a:rPr lang="zh-TW" altLang="zh-TW" sz="4800" dirty="0"/>
              <a:t>在神學、哲學、音樂、醫學四個領域均學有專精</a:t>
            </a:r>
            <a:endParaRPr lang="zh-TW" altLang="zh-TW" sz="4800" dirty="0">
              <a:solidFill>
                <a:srgbClr val="99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943" y="2066165"/>
            <a:ext cx="4053057" cy="414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7448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2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7200" spc="600" dirty="0" smtClean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21001">
                      <a:srgbClr val="F8B049"/>
                    </a:gs>
                    <a:gs pos="63000">
                      <a:srgbClr val="FFFF00"/>
                    </a:gs>
                    <a:gs pos="100000">
                      <a:srgbClr val="F952A0"/>
                    </a:gs>
                    <a:gs pos="90000">
                      <a:srgbClr val="C50849"/>
                    </a:gs>
                    <a:gs pos="100000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latin typeface="華康娃娃體W7" panose="040B0709000000000000" pitchFamily="81" charset="-120"/>
                <a:ea typeface="華康娃娃體W7" panose="040B0709000000000000" pitchFamily="81" charset="-120"/>
              </a:rPr>
              <a:t>一篇會走路的講道</a:t>
            </a:r>
            <a:endParaRPr lang="zh-TW" altLang="en-US" sz="7200" spc="600" dirty="0">
              <a:gradFill>
                <a:gsLst>
                  <a:gs pos="0">
                    <a:srgbClr val="FC9FCB"/>
                  </a:gs>
                  <a:gs pos="13000">
                    <a:srgbClr val="F8B049"/>
                  </a:gs>
                  <a:gs pos="21001">
                    <a:srgbClr val="F8B049"/>
                  </a:gs>
                  <a:gs pos="63000">
                    <a:srgbClr val="FFFF00"/>
                  </a:gs>
                  <a:gs pos="100000">
                    <a:srgbClr val="F952A0"/>
                  </a:gs>
                  <a:gs pos="90000">
                    <a:srgbClr val="C50849"/>
                  </a:gs>
                  <a:gs pos="100000">
                    <a:srgbClr val="B43E85"/>
                  </a:gs>
                  <a:gs pos="100000">
                    <a:srgbClr val="F8B049"/>
                  </a:gs>
                </a:gsLst>
                <a:lin ang="5400000" scaled="0"/>
              </a:gradFill>
              <a:latin typeface="華康娃娃體W7" panose="040B0709000000000000" pitchFamily="81" charset="-120"/>
              <a:ea typeface="華康娃娃體W7" panose="040B0709000000000000" pitchFamily="81" charset="-12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020" y="1556792"/>
            <a:ext cx="7620000" cy="507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782724"/>
            <a:ext cx="4499992" cy="485248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zh-TW" sz="4000" dirty="0"/>
              <a:t>「</a:t>
            </a:r>
            <a:r>
              <a:rPr lang="zh-TW" altLang="zh-TW" sz="4000" dirty="0">
                <a:solidFill>
                  <a:srgbClr val="C00000"/>
                </a:solidFill>
              </a:rPr>
              <a:t>在每個人的生命當中，總有某個時候心靈的火熄滅了</a:t>
            </a:r>
            <a:r>
              <a:rPr lang="zh-TW" altLang="zh-TW" sz="4000" dirty="0"/>
              <a:t>。</a:t>
            </a:r>
            <a:r>
              <a:rPr lang="zh-TW" altLang="zh-TW" sz="4000" dirty="0">
                <a:solidFill>
                  <a:srgbClr val="0000FF"/>
                </a:solidFill>
              </a:rPr>
              <a:t>後來，藉著他人的點燃，靈火重燃。</a:t>
            </a:r>
            <a:r>
              <a:rPr lang="zh-TW" altLang="zh-TW" sz="4000" dirty="0"/>
              <a:t>我們應該感謝那些觸動我們內在靈魂的人。」</a:t>
            </a:r>
            <a:endParaRPr lang="zh-TW" altLang="en-US" sz="40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60435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2" y="1531117"/>
            <a:ext cx="4248472" cy="42959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zh-TW" sz="4800" dirty="0" smtClean="0">
                <a:solidFill>
                  <a:srgbClr val="FF0000"/>
                </a:solidFill>
              </a:rPr>
              <a:t>「</a:t>
            </a:r>
            <a:r>
              <a:rPr lang="zh-TW" altLang="zh-TW" sz="4800" dirty="0">
                <a:solidFill>
                  <a:srgbClr val="FF0000"/>
                </a:solidFill>
              </a:rPr>
              <a:t>每個人生命中都要有自己的</a:t>
            </a:r>
            <a:r>
              <a:rPr lang="zh-TW" altLang="zh-TW" sz="4800" dirty="0">
                <a:solidFill>
                  <a:srgbClr val="0000FF"/>
                </a:solidFill>
              </a:rPr>
              <a:t>『蘭巴倫』</a:t>
            </a:r>
            <a:endParaRPr lang="zh-TW" altLang="en-US" sz="6000" dirty="0">
              <a:solidFill>
                <a:srgbClr val="0000FF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84602" y="260648"/>
            <a:ext cx="8732043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6600" spc="600" dirty="0">
                <a:gradFill>
                  <a:gsLst>
                    <a:gs pos="32000">
                      <a:srgbClr val="FF00FF"/>
                    </a:gs>
                    <a:gs pos="81000">
                      <a:srgbClr val="FFFF00"/>
                    </a:gs>
                    <a:gs pos="100000">
                      <a:srgbClr val="A65528"/>
                    </a:gs>
                    <a:gs pos="100000">
                      <a:srgbClr val="663012"/>
                    </a:gs>
                  </a:gsLst>
                  <a:lin ang="5400000" scaled="0"/>
                </a:gradFill>
                <a:latin typeface="華康斑剝體" panose="020B0E09000000000000" pitchFamily="49" charset="-120"/>
                <a:ea typeface="華康斑剝體" panose="020B0E09000000000000" pitchFamily="49" charset="-120"/>
              </a:rPr>
              <a:t>委</a:t>
            </a:r>
            <a:r>
              <a:rPr lang="zh-TW" altLang="en-US" sz="6600" spc="600" dirty="0" smtClean="0">
                <a:gradFill>
                  <a:gsLst>
                    <a:gs pos="32000">
                      <a:srgbClr val="FF00FF"/>
                    </a:gs>
                    <a:gs pos="81000">
                      <a:srgbClr val="FFFF00"/>
                    </a:gs>
                    <a:gs pos="100000">
                      <a:srgbClr val="A65528"/>
                    </a:gs>
                    <a:gs pos="100000">
                      <a:srgbClr val="663012"/>
                    </a:gs>
                  </a:gsLst>
                  <a:lin ang="5400000" scaled="0"/>
                </a:gradFill>
                <a:latin typeface="華康斑剝體" panose="020B0E09000000000000" pitchFamily="49" charset="-120"/>
                <a:ea typeface="華康斑剝體" panose="020B0E09000000000000" pitchFamily="49" charset="-120"/>
              </a:rPr>
              <a:t>身</a:t>
            </a:r>
            <a:r>
              <a:rPr lang="zh-TW" altLang="en-US" sz="6600" spc="600" dirty="0">
                <a:gradFill>
                  <a:gsLst>
                    <a:gs pos="32000">
                      <a:srgbClr val="FF00FF"/>
                    </a:gs>
                    <a:gs pos="81000">
                      <a:srgbClr val="FFFF00"/>
                    </a:gs>
                    <a:gs pos="100000">
                      <a:srgbClr val="A65528"/>
                    </a:gs>
                    <a:gs pos="100000">
                      <a:srgbClr val="663012"/>
                    </a:gs>
                  </a:gsLst>
                  <a:lin ang="5400000" scaled="0"/>
                </a:gradFill>
                <a:latin typeface="華康斑剝體" panose="020B0E09000000000000" pitchFamily="49" charset="-120"/>
                <a:ea typeface="華康斑剝體" panose="020B0E09000000000000" pitchFamily="49" charset="-120"/>
              </a:rPr>
              <a:t>天上來</a:t>
            </a:r>
            <a:r>
              <a:rPr lang="zh-TW" altLang="en-US" sz="6600" spc="600" dirty="0" smtClean="0">
                <a:gradFill>
                  <a:gsLst>
                    <a:gs pos="32000">
                      <a:srgbClr val="FF00FF"/>
                    </a:gs>
                    <a:gs pos="81000">
                      <a:srgbClr val="FFFF00"/>
                    </a:gs>
                    <a:gs pos="100000">
                      <a:srgbClr val="A65528"/>
                    </a:gs>
                    <a:gs pos="100000">
                      <a:srgbClr val="663012"/>
                    </a:gs>
                  </a:gsLst>
                  <a:lin ang="5400000" scaled="0"/>
                </a:gradFill>
                <a:latin typeface="華康斑剝體" panose="020B0E09000000000000" pitchFamily="49" charset="-120"/>
                <a:ea typeface="華康斑剝體" panose="020B0E09000000000000" pitchFamily="49" charset="-120"/>
              </a:rPr>
              <a:t>的</a:t>
            </a:r>
            <a:r>
              <a:rPr lang="zh-TW" altLang="en-US" sz="6600" spc="600" dirty="0" smtClean="0">
                <a:solidFill>
                  <a:srgbClr val="99FF99"/>
                </a:solidFill>
                <a:latin typeface="華康斑剝體" panose="020B0E09000000000000" pitchFamily="49" charset="-120"/>
                <a:ea typeface="華康斑剝體" panose="020B0E09000000000000" pitchFamily="49" charset="-120"/>
              </a:rPr>
              <a:t>蘭</a:t>
            </a:r>
            <a:r>
              <a:rPr lang="zh-TW" altLang="en-US" sz="6600" spc="600" dirty="0">
                <a:solidFill>
                  <a:srgbClr val="99FF99"/>
                </a:solidFill>
                <a:latin typeface="華康斑剝體" panose="020B0E09000000000000" pitchFamily="49" charset="-120"/>
                <a:ea typeface="華康斑剝體" panose="020B0E09000000000000" pitchFamily="49" charset="-120"/>
              </a:rPr>
              <a:t>巴倫</a:t>
            </a:r>
            <a:endParaRPr lang="zh-TW" altLang="en-US" sz="6600" dirty="0">
              <a:solidFill>
                <a:srgbClr val="99FF99"/>
              </a:solidFill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32"/>
          <a:stretch/>
        </p:blipFill>
        <p:spPr bwMode="auto">
          <a:xfrm>
            <a:off x="5076057" y="1531117"/>
            <a:ext cx="4063174" cy="5326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933056"/>
            <a:ext cx="1901901" cy="2744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577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4"/>
          <a:stretch/>
        </p:blipFill>
        <p:spPr bwMode="auto">
          <a:xfrm>
            <a:off x="27732" y="0"/>
            <a:ext cx="911626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0324" y="548680"/>
            <a:ext cx="8867328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6600" spc="600" dirty="0">
                <a:gradFill>
                  <a:gsLst>
                    <a:gs pos="37000">
                      <a:srgbClr val="FF00FF"/>
                    </a:gs>
                    <a:gs pos="67000">
                      <a:srgbClr val="FFFF00"/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華康唐風隸" pitchFamily="65" charset="-120"/>
                <a:ea typeface="華康唐風隸" pitchFamily="65" charset="-120"/>
              </a:rPr>
              <a:t>找尋</a:t>
            </a:r>
            <a:r>
              <a:rPr lang="zh-TW" altLang="en-US" sz="6600" spc="600" dirty="0" smtClean="0">
                <a:gradFill>
                  <a:gsLst>
                    <a:gs pos="37000">
                      <a:srgbClr val="FF00FF"/>
                    </a:gs>
                    <a:gs pos="67000">
                      <a:srgbClr val="FFFF00"/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華康唐風隸" pitchFamily="65" charset="-120"/>
                <a:ea typeface="華康唐風隸" pitchFamily="65" charset="-120"/>
              </a:rPr>
              <a:t>可以</a:t>
            </a:r>
            <a:r>
              <a:rPr lang="en-US" altLang="zh-TW" sz="6600" spc="600" dirty="0" smtClean="0">
                <a:gradFill>
                  <a:gsLst>
                    <a:gs pos="37000">
                      <a:srgbClr val="FF00FF"/>
                    </a:gs>
                    <a:gs pos="67000">
                      <a:srgbClr val="FFFF00"/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華康唐風隸" pitchFamily="65" charset="-120"/>
                <a:ea typeface="華康唐風隸" pitchFamily="65" charset="-120"/>
              </a:rPr>
              <a:t/>
            </a:r>
            <a:br>
              <a:rPr lang="en-US" altLang="zh-TW" sz="6600" spc="600" dirty="0" smtClean="0">
                <a:gradFill>
                  <a:gsLst>
                    <a:gs pos="37000">
                      <a:srgbClr val="FF00FF"/>
                    </a:gs>
                    <a:gs pos="67000">
                      <a:srgbClr val="FFFF00"/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華康唐風隸" pitchFamily="65" charset="-120"/>
                <a:ea typeface="華康唐風隸" pitchFamily="65" charset="-120"/>
              </a:rPr>
            </a:br>
            <a:r>
              <a:rPr lang="zh-TW" altLang="en-US" sz="6600" spc="600" dirty="0" smtClean="0">
                <a:solidFill>
                  <a:srgbClr val="66FF33"/>
                </a:solidFill>
                <a:latin typeface="華康唐風隸" pitchFamily="65" charset="-120"/>
                <a:ea typeface="華康唐風隸" pitchFamily="65" charset="-120"/>
              </a:rPr>
              <a:t>激勵</a:t>
            </a:r>
            <a:r>
              <a:rPr lang="zh-TW" altLang="en-US" sz="6600" spc="600" dirty="0" smtClean="0">
                <a:gradFill>
                  <a:gsLst>
                    <a:gs pos="37000">
                      <a:srgbClr val="FF00FF"/>
                    </a:gs>
                    <a:gs pos="67000">
                      <a:srgbClr val="FFFF00"/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華康唐風隸" pitchFamily="65" charset="-120"/>
                <a:ea typeface="華康唐風隸" pitchFamily="65" charset="-120"/>
              </a:rPr>
              <a:t>與</a:t>
            </a:r>
            <a:r>
              <a:rPr lang="zh-TW" altLang="en-US" sz="6600" spc="600" dirty="0" smtClean="0">
                <a:solidFill>
                  <a:srgbClr val="FFFF00"/>
                </a:solidFill>
                <a:latin typeface="華康唐風隸" pitchFamily="65" charset="-120"/>
                <a:ea typeface="華康唐風隸" pitchFamily="65" charset="-120"/>
              </a:rPr>
              <a:t>被激勵</a:t>
            </a:r>
            <a:r>
              <a:rPr lang="zh-TW" altLang="en-US" sz="6600" spc="600" dirty="0" smtClean="0">
                <a:gradFill>
                  <a:gsLst>
                    <a:gs pos="37000">
                      <a:srgbClr val="FF00FF"/>
                    </a:gs>
                    <a:gs pos="67000">
                      <a:srgbClr val="FFFF00"/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華康唐風隸" pitchFamily="65" charset="-120"/>
                <a:ea typeface="華康唐風隸" pitchFamily="65" charset="-120"/>
              </a:rPr>
              <a:t>的</a:t>
            </a:r>
            <a:r>
              <a:rPr lang="zh-TW" altLang="en-US" sz="6600" spc="600" dirty="0">
                <a:gradFill>
                  <a:gsLst>
                    <a:gs pos="37000">
                      <a:srgbClr val="FF00FF"/>
                    </a:gs>
                    <a:gs pos="67000">
                      <a:srgbClr val="FFFF00"/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華康唐風隸" pitchFamily="65" charset="-120"/>
                <a:ea typeface="華康唐風隸" pitchFamily="65" charset="-120"/>
              </a:rPr>
              <a:t>對象</a:t>
            </a:r>
          </a:p>
        </p:txBody>
      </p:sp>
      <p:sp>
        <p:nvSpPr>
          <p:cNvPr id="5" name="內容版面配置區 1"/>
          <p:cNvSpPr txBox="1">
            <a:spLocks/>
          </p:cNvSpPr>
          <p:nvPr/>
        </p:nvSpPr>
        <p:spPr>
          <a:xfrm>
            <a:off x="611560" y="3861048"/>
            <a:ext cx="7596336" cy="52839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 2" pitchFamily="18" charset="2"/>
              <a:buChar char="¥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SzPct val="60000"/>
              <a:buFont typeface="Wingdings 2" pitchFamily="18" charset="2"/>
              <a:buChar char="¥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SzPct val="57000"/>
              <a:buFont typeface="Wingdings 2" pitchFamily="18" charset="2"/>
              <a:buChar char="¥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SzPct val="55000"/>
              <a:buFont typeface="Wingdings 2" pitchFamily="18" charset="2"/>
              <a:buChar char="¥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50000"/>
              <a:buFont typeface="Wingdings 2" pitchFamily="18" charset="2"/>
              <a:buChar char="¥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itchFamily="18" charset="2"/>
              <a:buNone/>
            </a:pPr>
            <a:endParaRPr lang="zh-TW" altLang="zh-TW" sz="3600" dirty="0"/>
          </a:p>
        </p:txBody>
      </p:sp>
    </p:spTree>
    <p:extLst>
      <p:ext uri="{BB962C8B-B14F-4D97-AF65-F5344CB8AC3E}">
        <p14:creationId xmlns:p14="http://schemas.microsoft.com/office/powerpoint/2010/main" val="413578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0" y="3516526"/>
            <a:ext cx="9232483" cy="114300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zh-TW" altLang="en-US" sz="80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>建造屬靈導師</a:t>
            </a:r>
            <a:r>
              <a:rPr lang="en-US" altLang="zh-TW" sz="80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/>
            </a:r>
            <a:br>
              <a:rPr lang="en-US" altLang="zh-TW" sz="80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</a:br>
            <a:r>
              <a:rPr lang="zh-TW" altLang="en-US" sz="80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>就</a:t>
            </a:r>
            <a:r>
              <a:rPr lang="zh-TW" altLang="en-US" sz="8000" dirty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>從生命</a:t>
            </a:r>
            <a:r>
              <a:rPr lang="zh-TW" altLang="en-US" sz="80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>教育開始</a:t>
            </a:r>
            <a:r>
              <a:rPr lang="en-US" altLang="zh-TW" sz="80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/>
            </a:r>
            <a:br>
              <a:rPr lang="en-US" altLang="zh-TW" sz="80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</a:br>
            <a:r>
              <a:rPr lang="en-US" altLang="zh-TW" sz="80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/>
            </a:r>
            <a:br>
              <a:rPr lang="en-US" altLang="zh-TW" sz="80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</a:br>
            <a:r>
              <a:rPr lang="en-US" altLang="zh-TW" sz="72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/>
            </a:r>
            <a:br>
              <a:rPr lang="en-US" altLang="zh-TW" sz="72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</a:br>
            <a:endParaRPr lang="zh-TW" altLang="en-US" sz="8000" dirty="0">
              <a:solidFill>
                <a:srgbClr val="FFFF00"/>
              </a:solidFill>
              <a:latin typeface="華康酒桶體" pitchFamily="49" charset="-120"/>
              <a:ea typeface="華康酒桶體" pitchFamily="49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023575"/>
            <a:ext cx="4248472" cy="38344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1992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730" r="-1"/>
          <a:stretch/>
        </p:blipFill>
        <p:spPr bwMode="auto">
          <a:xfrm>
            <a:off x="-1163821" y="0"/>
            <a:ext cx="103057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03593" y="188640"/>
            <a:ext cx="8964488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9600" dirty="0">
                <a:gradFill>
                  <a:gsLst>
                    <a:gs pos="78000">
                      <a:srgbClr val="FFF200"/>
                    </a:gs>
                    <a:gs pos="45000">
                      <a:srgbClr val="FF7A00"/>
                    </a:gs>
                    <a:gs pos="9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一生都在模仿</a:t>
            </a:r>
            <a:endParaRPr lang="zh-TW" altLang="en-US" sz="9600" dirty="0">
              <a:gradFill>
                <a:gsLst>
                  <a:gs pos="0">
                    <a:srgbClr val="FC9FCB"/>
                  </a:gs>
                  <a:gs pos="13000">
                    <a:srgbClr val="F8B049"/>
                  </a:gs>
                  <a:gs pos="78057">
                    <a:srgbClr val="D67667"/>
                  </a:gs>
                  <a:gs pos="74000">
                    <a:srgbClr val="F8B049"/>
                  </a:gs>
                  <a:gs pos="45000">
                    <a:srgbClr val="FFFF00"/>
                  </a:gs>
                  <a:gs pos="98000">
                    <a:srgbClr val="F952A0"/>
                  </a:gs>
                  <a:gs pos="100000">
                    <a:srgbClr val="C50849"/>
                  </a:gs>
                  <a:gs pos="82001">
                    <a:srgbClr val="B43E85"/>
                  </a:gs>
                  <a:gs pos="100000">
                    <a:srgbClr val="F8B049"/>
                  </a:gs>
                </a:gsLst>
                <a:lin ang="5400000" scaled="0"/>
              </a:gradFill>
              <a:latin typeface="華康唐風隸" panose="03000909000000000000" pitchFamily="65" charset="-120"/>
              <a:ea typeface="華康唐風隸" panose="030009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6370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25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sz="8800" spc="600" dirty="0">
                <a:gradFill>
                  <a:gsLst>
                    <a:gs pos="0">
                      <a:srgbClr val="FFF200"/>
                    </a:gs>
                    <a:gs pos="31000">
                      <a:srgbClr val="FFFF00"/>
                    </a:gs>
                    <a:gs pos="91000">
                      <a:srgbClr val="00FFFF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華康雅宋體" panose="02020909000000000000" pitchFamily="49" charset="-120"/>
                <a:ea typeface="華康雅宋體" panose="02020909000000000000" pitchFamily="49" charset="-120"/>
              </a:rPr>
              <a:t>教會的新時代</a:t>
            </a: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9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新綜藝體" panose="040B0709000000000000" pitchFamily="81" charset="-120"/>
                <a:ea typeface="華康新綜藝體" panose="040B0709000000000000" pitchFamily="81" charset="-120"/>
              </a:rPr>
              <a:t>靈性導師世代</a:t>
            </a:r>
            <a:endParaRPr lang="zh-TW" altLang="en-US" sz="9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新綜藝體" panose="040B0709000000000000" pitchFamily="81" charset="-120"/>
              <a:ea typeface="華康新綜藝體" panose="040B0709000000000000" pitchFamily="81" charset="-12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091" y="5229200"/>
            <a:ext cx="9191091" cy="1621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6076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110516" y="2564904"/>
            <a:ext cx="5688632" cy="389733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zh-TW" sz="5400" b="1" dirty="0" smtClean="0">
                <a:solidFill>
                  <a:srgbClr val="CC0099"/>
                </a:solidFill>
              </a:rPr>
              <a:t>老</a:t>
            </a:r>
            <a:r>
              <a:rPr lang="zh-TW" altLang="zh-TW" sz="5400" b="1" dirty="0">
                <a:solidFill>
                  <a:srgbClr val="CC0099"/>
                </a:solidFill>
              </a:rPr>
              <a:t>牧師與</a:t>
            </a:r>
            <a:r>
              <a:rPr lang="zh-TW" altLang="zh-TW" sz="5400" b="1" dirty="0" smtClean="0">
                <a:solidFill>
                  <a:srgbClr val="CC0099"/>
                </a:solidFill>
              </a:rPr>
              <a:t>我</a:t>
            </a:r>
            <a:endParaRPr lang="en-US" altLang="zh-TW" sz="5400" b="1" dirty="0" smtClean="0">
              <a:solidFill>
                <a:srgbClr val="CC0099"/>
              </a:solidFill>
            </a:endParaRPr>
          </a:p>
          <a:p>
            <a:pPr marL="0" indent="0" algn="ctr">
              <a:buNone/>
            </a:pPr>
            <a:r>
              <a:rPr lang="zh-TW" altLang="zh-TW" sz="5400" b="1" dirty="0" smtClean="0">
                <a:solidFill>
                  <a:srgbClr val="CC0099"/>
                </a:solidFill>
              </a:rPr>
              <a:t>的</a:t>
            </a:r>
            <a:r>
              <a:rPr lang="zh-TW" altLang="zh-TW" sz="5400" b="1" dirty="0">
                <a:solidFill>
                  <a:srgbClr val="CC0099"/>
                </a:solidFill>
              </a:rPr>
              <a:t>十四堂</a:t>
            </a:r>
            <a:r>
              <a:rPr lang="zh-TW" altLang="zh-TW" sz="5400" b="1" dirty="0">
                <a:solidFill>
                  <a:srgbClr val="0000FF"/>
                </a:solidFill>
              </a:rPr>
              <a:t>重生課</a:t>
            </a:r>
            <a:endParaRPr lang="zh-TW" altLang="zh-TW" sz="5400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zh-TW" sz="4400" dirty="0">
                <a:solidFill>
                  <a:srgbClr val="0000FF"/>
                </a:solidFill>
              </a:rPr>
              <a:t/>
            </a:r>
            <a:br>
              <a:rPr lang="en-US" altLang="zh-TW" sz="4400" dirty="0">
                <a:solidFill>
                  <a:srgbClr val="0000FF"/>
                </a:solidFill>
              </a:rPr>
            </a:br>
            <a:endParaRPr lang="zh-TW" altLang="en-US" sz="4400" dirty="0">
              <a:solidFill>
                <a:srgbClr val="0000FF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4096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000" spc="600" dirty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  <a:t>月光下的十字架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8" r="15981"/>
          <a:stretch/>
        </p:blipFill>
        <p:spPr bwMode="auto">
          <a:xfrm>
            <a:off x="5652120" y="1494872"/>
            <a:ext cx="3496497" cy="5368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957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156176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9600" spc="600" dirty="0">
                <a:gradFill>
                  <a:gsLst>
                    <a:gs pos="0">
                      <a:srgbClr val="CCCCFF"/>
                    </a:gs>
                    <a:gs pos="54000">
                      <a:srgbClr val="99CCFF"/>
                    </a:gs>
                    <a:gs pos="0">
                      <a:srgbClr val="9966FF"/>
                    </a:gs>
                    <a:gs pos="100000">
                      <a:srgbClr val="CC99FF"/>
                    </a:gs>
                    <a:gs pos="82001">
                      <a:srgbClr val="FF99FF"/>
                    </a:gs>
                    <a:gs pos="100000">
                      <a:srgbClr val="CCCCFF"/>
                    </a:gs>
                  </a:gsLst>
                  <a:lin ang="5400000" scaled="0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屬</a:t>
            </a:r>
            <a:r>
              <a:rPr lang="zh-TW" altLang="en-US" sz="9600" spc="600" dirty="0" smtClean="0">
                <a:gradFill>
                  <a:gsLst>
                    <a:gs pos="0">
                      <a:srgbClr val="CCCCFF"/>
                    </a:gs>
                    <a:gs pos="54000">
                      <a:srgbClr val="99CCFF"/>
                    </a:gs>
                    <a:gs pos="0">
                      <a:srgbClr val="9966FF"/>
                    </a:gs>
                    <a:gs pos="100000">
                      <a:srgbClr val="CC99FF"/>
                    </a:gs>
                    <a:gs pos="82001">
                      <a:srgbClr val="FF99FF"/>
                    </a:gs>
                    <a:gs pos="100000">
                      <a:srgbClr val="CCCCFF"/>
                    </a:gs>
                  </a:gsLst>
                  <a:lin ang="5400000" scaled="0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靈導師</a:t>
            </a:r>
            <a:endParaRPr lang="zh-TW" altLang="en-US" sz="9600" dirty="0">
              <a:gradFill>
                <a:gsLst>
                  <a:gs pos="0">
                    <a:srgbClr val="CCCCFF"/>
                  </a:gs>
                  <a:gs pos="54000">
                    <a:srgbClr val="99CCFF"/>
                  </a:gs>
                  <a:gs pos="0">
                    <a:srgbClr val="9966FF"/>
                  </a:gs>
                  <a:gs pos="100000">
                    <a:srgbClr val="CC99FF"/>
                  </a:gs>
                  <a:gs pos="82001">
                    <a:srgbClr val="FF99FF"/>
                  </a:gs>
                  <a:gs pos="100000">
                    <a:srgbClr val="CCCCFF"/>
                  </a:gs>
                </a:gsLst>
                <a:lin ang="5400000" scaled="0"/>
              </a:gradFill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-30574" y="1772816"/>
            <a:ext cx="5724416" cy="4626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3600" dirty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屬靈</a:t>
            </a:r>
            <a:r>
              <a:rPr lang="zh-TW" altLang="en-US" sz="3600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導師（</a:t>
            </a:r>
            <a:r>
              <a:rPr lang="en-US" altLang="zh-TW" sz="3600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mentor</a:t>
            </a:r>
            <a:r>
              <a:rPr lang="zh-TW" altLang="en-US" sz="3600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），</a:t>
            </a:r>
            <a:r>
              <a:rPr lang="zh-TW" altLang="zh-TW" sz="3600" dirty="0"/>
              <a:t>源自希臘神話中，</a:t>
            </a:r>
            <a:r>
              <a:rPr lang="zh-TW" altLang="zh-TW" sz="3600" u="sng" dirty="0">
                <a:solidFill>
                  <a:srgbClr val="0000FF"/>
                </a:solidFill>
              </a:rPr>
              <a:t>尤利西斯（</a:t>
            </a:r>
            <a:r>
              <a:rPr lang="en-US" altLang="zh-TW" sz="3600" u="sng" dirty="0">
                <a:solidFill>
                  <a:srgbClr val="0000FF"/>
                </a:solidFill>
              </a:rPr>
              <a:t>Ulysses</a:t>
            </a:r>
            <a:r>
              <a:rPr lang="zh-TW" altLang="zh-TW" sz="3600" u="sng" dirty="0">
                <a:solidFill>
                  <a:srgbClr val="0000FF"/>
                </a:solidFill>
              </a:rPr>
              <a:t>）</a:t>
            </a:r>
            <a:r>
              <a:rPr lang="zh-TW" altLang="zh-TW" sz="3600" dirty="0"/>
              <a:t>把他的</a:t>
            </a:r>
            <a:r>
              <a:rPr lang="zh-TW" altLang="zh-TW" sz="3600" dirty="0" smtClean="0"/>
              <a:t>兒子</a:t>
            </a:r>
            <a:r>
              <a:rPr lang="zh-TW" altLang="zh-TW" sz="3600" u="sng" dirty="0">
                <a:solidFill>
                  <a:srgbClr val="FF0000"/>
                </a:solidFill>
              </a:rPr>
              <a:t>鐵拉馬庫斯（</a:t>
            </a:r>
            <a:r>
              <a:rPr lang="en-US" altLang="zh-TW" sz="3600" u="sng" dirty="0">
                <a:solidFill>
                  <a:srgbClr val="FF0000"/>
                </a:solidFill>
              </a:rPr>
              <a:t>Telemachus</a:t>
            </a:r>
            <a:r>
              <a:rPr lang="zh-TW" altLang="zh-TW" sz="3600" u="sng" dirty="0">
                <a:solidFill>
                  <a:srgbClr val="FF0000"/>
                </a:solidFill>
              </a:rPr>
              <a:t>）</a:t>
            </a:r>
            <a:r>
              <a:rPr lang="zh-TW" altLang="zh-TW" sz="3600" dirty="0" smtClean="0"/>
              <a:t>給</a:t>
            </a:r>
            <a:r>
              <a:rPr lang="zh-TW" altLang="zh-TW" sz="3600" dirty="0"/>
              <a:t>一位哲士</a:t>
            </a:r>
            <a:r>
              <a:rPr lang="zh-TW" altLang="zh-TW" sz="3600" u="sng" dirty="0" smtClean="0">
                <a:solidFill>
                  <a:srgbClr val="7030A0"/>
                </a:solidFill>
              </a:rPr>
              <a:t>曼</a:t>
            </a:r>
            <a:r>
              <a:rPr lang="zh-TW" altLang="en-US" sz="3600" u="sng" dirty="0">
                <a:solidFill>
                  <a:srgbClr val="7030A0"/>
                </a:solidFill>
              </a:rPr>
              <a:t>陀</a:t>
            </a:r>
            <a:r>
              <a:rPr lang="zh-TW" altLang="zh-TW" sz="3600" u="sng" dirty="0" smtClean="0">
                <a:solidFill>
                  <a:srgbClr val="7030A0"/>
                </a:solidFill>
              </a:rPr>
              <a:t>（</a:t>
            </a:r>
            <a:r>
              <a:rPr lang="en-US" altLang="zh-TW" sz="3600" u="sng" dirty="0">
                <a:solidFill>
                  <a:srgbClr val="7030A0"/>
                </a:solidFill>
              </a:rPr>
              <a:t>Mentor</a:t>
            </a:r>
            <a:r>
              <a:rPr lang="zh-TW" altLang="zh-TW" sz="3600" u="sng" dirty="0">
                <a:solidFill>
                  <a:srgbClr val="7030A0"/>
                </a:solidFill>
              </a:rPr>
              <a:t>）</a:t>
            </a:r>
            <a:r>
              <a:rPr lang="zh-TW" altLang="zh-TW" sz="3600" dirty="0"/>
              <a:t>照顧，</a:t>
            </a:r>
            <a:r>
              <a:rPr lang="zh-TW" altLang="zh-TW" sz="3600" dirty="0" smtClean="0"/>
              <a:t>曼</a:t>
            </a:r>
            <a:r>
              <a:rPr lang="zh-TW" altLang="en-US" sz="3600" dirty="0"/>
              <a:t>陀</a:t>
            </a:r>
            <a:r>
              <a:rPr lang="zh-TW" altLang="zh-TW" sz="3600" dirty="0" smtClean="0"/>
              <a:t>不單教導</a:t>
            </a:r>
            <a:r>
              <a:rPr lang="zh-TW" altLang="zh-TW" sz="3600" dirty="0"/>
              <a:t>他兒子書本上的知識，更提供靈魂、思想等多方面智慧的教育。</a:t>
            </a:r>
          </a:p>
          <a:p>
            <a:pPr marL="0" indent="0">
              <a:buNone/>
            </a:pPr>
            <a:endParaRPr lang="zh-TW" altLang="zh-TW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386" y="4374505"/>
            <a:ext cx="2097087" cy="251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6588222" y="2060848"/>
            <a:ext cx="2470249" cy="13849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TW" sz="2800" dirty="0"/>
              <a:t> </a:t>
            </a:r>
            <a:r>
              <a:rPr lang="en-US" altLang="zh-TW" sz="2800" dirty="0">
                <a:solidFill>
                  <a:srgbClr val="0000FF"/>
                </a:solidFill>
              </a:rPr>
              <a:t>Mentor </a:t>
            </a:r>
            <a:r>
              <a:rPr lang="zh-TW" altLang="en-US" sz="2800" dirty="0" smtClean="0">
                <a:solidFill>
                  <a:srgbClr val="0000FF"/>
                </a:solidFill>
              </a:rPr>
              <a:t>的字根</a:t>
            </a:r>
            <a:r>
              <a:rPr lang="en-US" altLang="zh-TW" sz="2800" dirty="0" err="1" smtClean="0"/>
              <a:t>menos</a:t>
            </a:r>
            <a:r>
              <a:rPr lang="zh-TW" altLang="en-US" sz="2800" dirty="0"/>
              <a:t>，</a:t>
            </a:r>
            <a:r>
              <a:rPr lang="zh-TW" altLang="en-US" sz="2800" dirty="0" smtClean="0"/>
              <a:t>字意：靈性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34624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uiExpand="1" build="p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zh-TW" altLang="zh-TW" spc="600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000" spc="600" dirty="0">
                <a:gradFill flip="none" rotWithShape="1">
                  <a:gsLst>
                    <a:gs pos="0">
                      <a:srgbClr val="FFF200"/>
                    </a:gs>
                    <a:gs pos="67000">
                      <a:srgbClr val="FF00FF"/>
                    </a:gs>
                    <a:gs pos="80000">
                      <a:srgbClr val="FF0300"/>
                    </a:gs>
                    <a:gs pos="100000">
                      <a:srgbClr val="4D0808"/>
                    </a:gs>
                  </a:gsLst>
                  <a:lin ang="18900000" scaled="0"/>
                  <a:tileRect/>
                </a:gradFill>
                <a:latin typeface="華康唐風隸(P)" pitchFamily="66" charset="-120"/>
                <a:ea typeface="華康唐風隸(P)" pitchFamily="66" charset="-120"/>
              </a:rPr>
              <a:t>保羅大膽地宣告</a:t>
            </a:r>
          </a:p>
        </p:txBody>
      </p:sp>
      <p:sp>
        <p:nvSpPr>
          <p:cNvPr id="6" name="矩形 5"/>
          <p:cNvSpPr/>
          <p:nvPr/>
        </p:nvSpPr>
        <p:spPr>
          <a:xfrm>
            <a:off x="0" y="2060848"/>
            <a:ext cx="3779912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5400" dirty="0"/>
              <a:t>哥林多前書</a:t>
            </a:r>
            <a:r>
              <a:rPr lang="en-US" altLang="zh-TW" sz="5400" dirty="0"/>
              <a:t>11:1 </a:t>
            </a:r>
            <a:r>
              <a:rPr lang="zh-TW" altLang="zh-TW" sz="5400" dirty="0">
                <a:solidFill>
                  <a:srgbClr val="C00000"/>
                </a:solidFill>
              </a:rPr>
              <a:t>你們該效法我</a:t>
            </a:r>
            <a:r>
              <a:rPr lang="zh-TW" altLang="zh-TW" sz="5400" dirty="0"/>
              <a:t>，</a:t>
            </a:r>
            <a:r>
              <a:rPr lang="zh-TW" altLang="zh-TW" sz="5400" dirty="0">
                <a:solidFill>
                  <a:srgbClr val="0000FF"/>
                </a:solidFill>
              </a:rPr>
              <a:t>像我效法基督一樣</a:t>
            </a:r>
            <a:r>
              <a:rPr lang="zh-TW" altLang="zh-TW" sz="4400" dirty="0">
                <a:solidFill>
                  <a:srgbClr val="0000FF"/>
                </a:solidFill>
              </a:rPr>
              <a:t>。</a:t>
            </a:r>
          </a:p>
          <a:p>
            <a:r>
              <a:rPr lang="en-US" altLang="zh-TW" sz="2800" spc="600" dirty="0">
                <a:solidFill>
                  <a:srgbClr val="0000FF"/>
                </a:solidFill>
              </a:rPr>
              <a:t/>
            </a:r>
            <a:br>
              <a:rPr lang="en-US" altLang="zh-TW" sz="2800" spc="600" dirty="0">
                <a:solidFill>
                  <a:srgbClr val="0000FF"/>
                </a:solidFill>
              </a:rPr>
            </a:br>
            <a:endParaRPr lang="zh-TW" altLang="zh-TW" sz="2800" spc="600" dirty="0">
              <a:solidFill>
                <a:srgbClr val="0000FF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2552" y="1844824"/>
            <a:ext cx="4879855" cy="477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4381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0" y="2230574"/>
            <a:ext cx="5760640" cy="40050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4000" b="1" dirty="0">
                <a:solidFill>
                  <a:srgbClr val="0000FF"/>
                </a:solidFill>
              </a:rPr>
              <a:t>1.</a:t>
            </a:r>
            <a:r>
              <a:rPr lang="zh-TW" altLang="zh-TW" sz="4000" b="1" dirty="0">
                <a:solidFill>
                  <a:srgbClr val="0000FF"/>
                </a:solidFill>
              </a:rPr>
              <a:t>我做工得工價是合理</a:t>
            </a:r>
            <a:r>
              <a:rPr lang="zh-TW" altLang="zh-TW" sz="4000" b="1" dirty="0" smtClean="0">
                <a:solidFill>
                  <a:srgbClr val="0000FF"/>
                </a:solidFill>
              </a:rPr>
              <a:t>的</a:t>
            </a:r>
            <a:endParaRPr lang="en-US" altLang="zh-TW" sz="4000" b="1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zh-TW" sz="4000" b="1" dirty="0" smtClean="0">
                <a:solidFill>
                  <a:srgbClr val="9900CC"/>
                </a:solidFill>
              </a:rPr>
              <a:t>2</a:t>
            </a:r>
            <a:r>
              <a:rPr lang="en-US" altLang="zh-TW" sz="4000" b="1" dirty="0">
                <a:solidFill>
                  <a:srgbClr val="9900CC"/>
                </a:solidFill>
              </a:rPr>
              <a:t>.</a:t>
            </a:r>
            <a:r>
              <a:rPr lang="zh-TW" altLang="zh-TW" sz="4000" b="1" dirty="0">
                <a:solidFill>
                  <a:srgbClr val="9900CC"/>
                </a:solidFill>
              </a:rPr>
              <a:t>我沒傳福音就有災禍</a:t>
            </a:r>
            <a:r>
              <a:rPr lang="zh-TW" altLang="zh-TW" sz="4000" b="1" dirty="0" smtClean="0">
                <a:solidFill>
                  <a:srgbClr val="9900CC"/>
                </a:solidFill>
              </a:rPr>
              <a:t>了</a:t>
            </a:r>
            <a:endParaRPr lang="en-US" altLang="zh-TW" sz="4000" b="1" dirty="0" smtClean="0">
              <a:solidFill>
                <a:srgbClr val="9900CC"/>
              </a:solidFill>
            </a:endParaRPr>
          </a:p>
          <a:p>
            <a:pPr marL="0" indent="0">
              <a:buNone/>
            </a:pPr>
            <a:r>
              <a:rPr lang="en-US" altLang="zh-TW" sz="4000" b="1" dirty="0" smtClean="0">
                <a:solidFill>
                  <a:srgbClr val="CC0099"/>
                </a:solidFill>
              </a:rPr>
              <a:t>3</a:t>
            </a:r>
            <a:r>
              <a:rPr lang="en-US" altLang="zh-TW" sz="4000" b="1" dirty="0">
                <a:solidFill>
                  <a:srgbClr val="CC0099"/>
                </a:solidFill>
              </a:rPr>
              <a:t>.</a:t>
            </a:r>
            <a:r>
              <a:rPr lang="zh-TW" altLang="zh-TW" sz="4000" b="1" dirty="0">
                <a:solidFill>
                  <a:srgbClr val="CC0099"/>
                </a:solidFill>
              </a:rPr>
              <a:t>我要想盡辦法福音給</a:t>
            </a:r>
            <a:r>
              <a:rPr lang="zh-TW" altLang="zh-TW" sz="4000" b="1" dirty="0" smtClean="0">
                <a:solidFill>
                  <a:srgbClr val="CC0099"/>
                </a:solidFill>
              </a:rPr>
              <a:t>人</a:t>
            </a:r>
            <a:endParaRPr lang="en-US" altLang="zh-TW" sz="4000" b="1" dirty="0" smtClean="0">
              <a:solidFill>
                <a:srgbClr val="CC0099"/>
              </a:solidFill>
            </a:endParaRPr>
          </a:p>
          <a:p>
            <a:pPr marL="0" indent="0">
              <a:buNone/>
            </a:pPr>
            <a:r>
              <a:rPr lang="en-US" altLang="zh-TW" sz="4000" b="1" dirty="0" smtClean="0"/>
              <a:t>4</a:t>
            </a:r>
            <a:r>
              <a:rPr lang="en-US" altLang="zh-TW" sz="4000" b="1" dirty="0"/>
              <a:t>.</a:t>
            </a:r>
            <a:r>
              <a:rPr lang="zh-TW" altLang="zh-TW" sz="4000" b="1" dirty="0"/>
              <a:t>我謹慎生活以免讓人跌倒</a:t>
            </a:r>
            <a:endParaRPr lang="zh-TW" altLang="en-US" sz="4000" dirty="0"/>
          </a:p>
          <a:p>
            <a:pPr marL="0" indent="0">
              <a:buNone/>
            </a:pPr>
            <a:endParaRPr lang="zh-TW" altLang="zh-TW" sz="4000" dirty="0">
              <a:solidFill>
                <a:srgbClr val="9900CC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000" spc="600" dirty="0" smtClean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  <a:t>身為使徒的模範</a:t>
            </a:r>
            <a:endParaRPr lang="zh-TW" altLang="en-US" sz="8000" spc="600" dirty="0">
              <a:gradFill>
                <a:gsLst>
                  <a:gs pos="35000">
                    <a:srgbClr val="FFFF00"/>
                  </a:gs>
                  <a:gs pos="53000">
                    <a:schemeClr val="accent6">
                      <a:lumMod val="40000"/>
                      <a:lumOff val="60000"/>
                    </a:schemeClr>
                  </a:gs>
                  <a:gs pos="88000">
                    <a:srgbClr val="C4D6EB"/>
                  </a:gs>
                  <a:gs pos="100000">
                    <a:srgbClr val="FFEBFA"/>
                  </a:gs>
                </a:gsLst>
                <a:lin ang="5400000" scaled="0"/>
              </a:gradFill>
              <a:latin typeface="華康刷刷體W7" pitchFamily="49" charset="-120"/>
              <a:ea typeface="華康刷刷體W7" pitchFamily="49" charset="-12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442" y="2132856"/>
            <a:ext cx="3236558" cy="4078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4515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122" y="953878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800" dirty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一</a:t>
            </a:r>
            <a:r>
              <a:rPr lang="zh-TW" altLang="en-US" sz="88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、</a:t>
            </a:r>
            <a:r>
              <a:rPr lang="zh-TW" altLang="en-US" sz="8800" dirty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人生</a:t>
            </a:r>
            <a:r>
              <a:rPr lang="zh-TW" altLang="en-US" sz="88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需要</a:t>
            </a:r>
            <a:r>
              <a:rPr lang="en-US" altLang="zh-TW" sz="88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88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zh-TW" altLang="en-US" sz="88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有效法</a:t>
            </a:r>
            <a:r>
              <a:rPr lang="zh-TW" altLang="en-US" sz="8800" dirty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的對象</a:t>
            </a:r>
            <a:endParaRPr lang="zh-TW" altLang="en-US" sz="9600" dirty="0">
              <a:solidFill>
                <a:srgbClr val="FFFF00"/>
              </a:solidFill>
              <a:latin typeface="華康榜書體W8" pitchFamily="65" charset="-120"/>
              <a:ea typeface="華康榜書體W8" pitchFamily="65" charset="-120"/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474" y="3046258"/>
            <a:ext cx="3066653" cy="3829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665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高山峻嶺">
  <a:themeElements>
    <a:clrScheme name="高山峻嶺">
      <a:dk1>
        <a:srgbClr val="000000"/>
      </a:dk1>
      <a:lt1>
        <a:srgbClr val="FFFFFF"/>
      </a:lt1>
      <a:dk2>
        <a:srgbClr val="0536B3"/>
      </a:dk2>
      <a:lt2>
        <a:srgbClr val="7CB7F8"/>
      </a:lt2>
      <a:accent1>
        <a:srgbClr val="3F9EE4"/>
      </a:accent1>
      <a:accent2>
        <a:srgbClr val="77B559"/>
      </a:accent2>
      <a:accent3>
        <a:srgbClr val="E4A81B"/>
      </a:accent3>
      <a:accent4>
        <a:srgbClr val="108BB4"/>
      </a:accent4>
      <a:accent5>
        <a:srgbClr val="DA7328"/>
      </a:accent5>
      <a:accent6>
        <a:srgbClr val="AE589F"/>
      </a:accent6>
      <a:hlink>
        <a:srgbClr val="460245"/>
      </a:hlink>
      <a:folHlink>
        <a:srgbClr val="AC17D6"/>
      </a:folHlink>
    </a:clrScheme>
    <a:fontScheme name="自訂 5">
      <a:majorFont>
        <a:latin typeface="Franklin Gothic Medium"/>
        <a:ea typeface="華康海報體W9(P)"/>
        <a:cs typeface=""/>
      </a:majorFont>
      <a:minorFont>
        <a:latin typeface="Franklin Gothic Book"/>
        <a:ea typeface="華康儷中黑"/>
        <a:cs typeface=""/>
      </a:minorFont>
    </a:fontScheme>
    <a:fmtScheme name="高山峻嶺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0000"/>
              </a:schemeClr>
            </a:gs>
            <a:gs pos="50000">
              <a:schemeClr val="phClr">
                <a:tint val="2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100000"/>
              </a:schemeClr>
            </a:gs>
            <a:gs pos="30000">
              <a:schemeClr val="phClr">
                <a:tint val="100000"/>
                <a:shade val="100000"/>
                <a:hueMod val="100000"/>
                <a:satMod val="100000"/>
              </a:schemeClr>
            </a:gs>
            <a:gs pos="68000">
              <a:schemeClr val="phClr">
                <a:tint val="10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40000"/>
                <a:shade val="100000"/>
                <a:hueMod val="100000"/>
                <a:sat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br" rotWithShape="0">
              <a:srgbClr val="000000">
                <a:alpha val="0"/>
              </a:srgbClr>
            </a:outerShdw>
          </a:effectLst>
        </a:effectStyle>
        <a:effectStyle>
          <a:effectLst>
            <a:outerShdw blurRad="38100" dist="25400" dir="5400000" algn="ctr" rotWithShape="0">
              <a:srgbClr val="EBE9ED">
                <a:alpha val="0"/>
              </a:srgbClr>
            </a:outerShdw>
          </a:effectLst>
          <a:scene3d>
            <a:camera prst="orthographicFront">
              <a:rot lat="0" lon="0" rev="0"/>
            </a:camera>
            <a:lightRig rig="glow" dir="b"/>
          </a:scene3d>
          <a:sp3d contourW="6350" prstMaterial="softEdge">
            <a:bevelT w="25400" h="25400"/>
            <a:contourClr>
              <a:schemeClr val="phClr">
                <a:tint val="9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reflection blurRad="12700" stA="40000" endPos="40000" dist="25400" dir="5400000" sy="-100000" rotWithShape="0"/>
          </a:effectLst>
          <a:scene3d>
            <a:camera prst="perspectiveFront"/>
            <a:lightRig rig="glow" dir="b"/>
          </a:scene3d>
          <a:sp3d contourW="6350" prstMaterial="softEdge">
            <a:bevelT w="50800" h="25400"/>
            <a:contourClr>
              <a:schemeClr val="phClr">
                <a:tint val="100000"/>
                <a:shade val="8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95000"/>
                <a:satMod val="100000"/>
              </a:schemeClr>
            </a:gs>
            <a:gs pos="100000">
              <a:schemeClr val="phClr">
                <a:tint val="10000"/>
                <a:satMod val="300000"/>
              </a:schemeClr>
            </a:gs>
          </a:gsLst>
          <a:lin ang="13000000" scaled="0"/>
        </a:gradFill>
        <a:blipFill>
          <a:blip xmlns:r="http://schemas.openxmlformats.org/officeDocument/2006/relationships" r:embed="rId1">
            <a:duotone>
              <a:schemeClr val="phClr">
                <a:shade val="75000"/>
              </a:schemeClr>
              <a:schemeClr val="phClr">
                <a:tint val="55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10844</TotalTime>
  <Words>608</Words>
  <Application>Microsoft Office PowerPoint</Application>
  <PresentationFormat>如螢幕大小 (4:3)</PresentationFormat>
  <Paragraphs>71</Paragraphs>
  <Slides>28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29" baseType="lpstr">
      <vt:lpstr>高山峻嶺</vt:lpstr>
      <vt:lpstr>2015年 生命教育種子講師 </vt:lpstr>
      <vt:lpstr>請你跟我這樣做!</vt:lpstr>
      <vt:lpstr>一生都在模仿</vt:lpstr>
      <vt:lpstr>教會的新時代</vt:lpstr>
      <vt:lpstr>月光下的十字架</vt:lpstr>
      <vt:lpstr>屬靈導師</vt:lpstr>
      <vt:lpstr>保羅大膽地宣告</vt:lpstr>
      <vt:lpstr>身為使徒的模範</vt:lpstr>
      <vt:lpstr>一、人生需要 有效法的對象</vt:lpstr>
      <vt:lpstr>作為我的模仿者</vt:lpstr>
      <vt:lpstr>神已經在基督裡</vt:lpstr>
      <vt:lpstr>效法基督是基礎</vt:lpstr>
      <vt:lpstr>呼召成為門徒的根基</vt:lpstr>
      <vt:lpstr>二、人生需要被引導</vt:lpstr>
      <vt:lpstr>周哈里窗（Johari Window）</vt:lpstr>
      <vt:lpstr>自我給予的開放</vt:lpstr>
      <vt:lpstr>他人回饋</vt:lpstr>
      <vt:lpstr>三領域的互動</vt:lpstr>
      <vt:lpstr>藉由導師引導</vt:lpstr>
      <vt:lpstr>誰可以成為導師？</vt:lpstr>
      <vt:lpstr>六十分的人才 也能變有用</vt:lpstr>
      <vt:lpstr>三、人生需要 被激勵</vt:lpstr>
      <vt:lpstr>盼望中的效法</vt:lpstr>
      <vt:lpstr>非洲之父史懷哲</vt:lpstr>
      <vt:lpstr>一篇會走路的講道</vt:lpstr>
      <vt:lpstr>委身天上來的蘭巴倫</vt:lpstr>
      <vt:lpstr>找尋可以 激勵與被激勵的對象</vt:lpstr>
      <vt:lpstr>建造屬靈導師 就從生命教育開始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基要信仰系列之一</dc:title>
  <dc:creator>sun</dc:creator>
  <cp:lastModifiedBy>user</cp:lastModifiedBy>
  <cp:revision>732</cp:revision>
  <dcterms:created xsi:type="dcterms:W3CDTF">2013-08-28T06:41:37Z</dcterms:created>
  <dcterms:modified xsi:type="dcterms:W3CDTF">2015-06-16T08:54:51Z</dcterms:modified>
</cp:coreProperties>
</file>