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766" r:id="rId2"/>
    <p:sldId id="767" r:id="rId3"/>
    <p:sldId id="768" r:id="rId4"/>
    <p:sldId id="751" r:id="rId5"/>
    <p:sldId id="761" r:id="rId6"/>
    <p:sldId id="688" r:id="rId7"/>
    <p:sldId id="769" r:id="rId8"/>
    <p:sldId id="725" r:id="rId9"/>
    <p:sldId id="674" r:id="rId10"/>
    <p:sldId id="762" r:id="rId11"/>
    <p:sldId id="763" r:id="rId12"/>
    <p:sldId id="743" r:id="rId13"/>
    <p:sldId id="731" r:id="rId14"/>
    <p:sldId id="683" r:id="rId15"/>
    <p:sldId id="719" r:id="rId16"/>
    <p:sldId id="764" r:id="rId17"/>
    <p:sldId id="745" r:id="rId18"/>
    <p:sldId id="708" r:id="rId19"/>
    <p:sldId id="727" r:id="rId20"/>
    <p:sldId id="677" r:id="rId21"/>
    <p:sldId id="747" r:id="rId22"/>
    <p:sldId id="748" r:id="rId23"/>
    <p:sldId id="756" r:id="rId24"/>
    <p:sldId id="755" r:id="rId25"/>
    <p:sldId id="758" r:id="rId26"/>
    <p:sldId id="753" r:id="rId27"/>
    <p:sldId id="770" r:id="rId28"/>
    <p:sldId id="771" r:id="rId29"/>
    <p:sldId id="757" r:id="rId30"/>
    <p:sldId id="759" r:id="rId31"/>
    <p:sldId id="682" r:id="rId3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99"/>
    <a:srgbClr val="66FF33"/>
    <a:srgbClr val="00FFCC"/>
    <a:srgbClr val="006600"/>
    <a:srgbClr val="9900FF"/>
    <a:srgbClr val="00FF99"/>
    <a:srgbClr val="00FFFF"/>
    <a:srgbClr val="FF00FF"/>
    <a:srgbClr val="F6F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3" autoAdjust="0"/>
    <p:restoredTop sz="94331" autoAdjust="0"/>
  </p:normalViewPr>
  <p:slideViewPr>
    <p:cSldViewPr>
      <p:cViewPr>
        <p:scale>
          <a:sx n="40" d="100"/>
          <a:sy n="40" d="100"/>
        </p:scale>
        <p:origin x="-104" y="-1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485E5-30CD-4462-A547-DAE88F69AB64}" type="datetimeFigureOut">
              <a:rPr lang="zh-TW" altLang="en-US" smtClean="0"/>
              <a:t>2017/7/31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F4F7B-6DBD-4B9A-BEC4-D41E8824E5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8561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F4F7B-6DBD-4B9A-BEC4-D41E8824E5FC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3739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F4F7B-6DBD-4B9A-BEC4-D41E8824E5FC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8514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F4F7B-6DBD-4B9A-BEC4-D41E8824E5FC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8718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F4F7B-6DBD-4B9A-BEC4-D41E8824E5FC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8718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F4F7B-6DBD-4B9A-BEC4-D41E8824E5FC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8514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6"/>
          <p:cNvGrpSpPr/>
          <p:nvPr/>
        </p:nvGrpSpPr>
        <p:grpSpPr>
          <a:xfrm>
            <a:off x="0" y="3268345"/>
            <a:ext cx="9144000" cy="146304"/>
            <a:chOff x="0" y="3268345"/>
            <a:chExt cx="9144000" cy="14630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752600"/>
            <a:ext cx="7924800" cy="1470025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9ECB-1F89-4F1C-87C4-FB6EDBD7430F}" type="datetimeFigureOut">
              <a:rPr lang="zh-TW" altLang="en-US" smtClean="0"/>
              <a:t>2017/7/31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1004-014E-403A-BF7B-196A27D6368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9ECB-1F89-4F1C-87C4-FB6EDBD7430F}" type="datetimeFigureOut">
              <a:rPr lang="zh-TW" altLang="en-US" smtClean="0"/>
              <a:t>2017/7/31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1004-014E-403A-BF7B-196A27D6368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grpSp>
        <p:nvGrpSpPr>
          <p:cNvPr id="2" name="Group 7"/>
          <p:cNvGrpSpPr/>
          <p:nvPr/>
        </p:nvGrpSpPr>
        <p:grpSpPr>
          <a:xfrm flipH="1">
            <a:off x="0" y="1371600"/>
            <a:ext cx="9144000" cy="73152"/>
            <a:chOff x="0" y="3268345"/>
            <a:chExt cx="9144000" cy="146304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18288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722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39712" y="6356350"/>
            <a:ext cx="1868424" cy="365125"/>
          </a:xfrm>
        </p:spPr>
        <p:txBody>
          <a:bodyPr/>
          <a:lstStyle/>
          <a:p>
            <a:fld id="{0B249ECB-1F89-4F1C-87C4-FB6EDBD7430F}" type="datetimeFigureOut">
              <a:rPr lang="zh-TW" altLang="en-US" smtClean="0"/>
              <a:t>2017/7/31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1004-014E-403A-BF7B-196A27D63688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7" name="Group 6"/>
          <p:cNvGrpSpPr/>
          <p:nvPr/>
        </p:nvGrpSpPr>
        <p:grpSpPr>
          <a:xfrm rot="5400000" flipH="1">
            <a:off x="3332988" y="3384804"/>
            <a:ext cx="6867144" cy="73152"/>
            <a:chOff x="0" y="3268345"/>
            <a:chExt cx="9144000" cy="146304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9616"/>
            <a:ext cx="8229600" cy="462654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9ECB-1F89-4F1C-87C4-FB6EDBD7430F}" type="datetimeFigureOut">
              <a:rPr lang="zh-TW" altLang="en-US" smtClean="0"/>
              <a:t>2017/7/31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1004-014E-403A-BF7B-196A27D63688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2" name="Group 13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512" y="4406900"/>
            <a:ext cx="78272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2667000"/>
            <a:ext cx="78272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9ECB-1F89-4F1C-87C4-FB6EDBD7430F}" type="datetimeFigureOut">
              <a:rPr lang="zh-TW" altLang="en-US" smtClean="0"/>
              <a:t>2017/7/31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1004-014E-403A-BF7B-196A27D63688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7" name="Group 12"/>
          <p:cNvGrpSpPr/>
          <p:nvPr/>
        </p:nvGrpSpPr>
        <p:grpSpPr>
          <a:xfrm flipH="1">
            <a:off x="0" y="4228465"/>
            <a:ext cx="9144000" cy="146304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9ECB-1F89-4F1C-87C4-FB6EDBD7430F}" type="datetimeFigureOut">
              <a:rPr lang="zh-TW" altLang="en-US" smtClean="0"/>
              <a:t>2017/7/31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1004-014E-403A-BF7B-196A27D6368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grpSp>
        <p:nvGrpSpPr>
          <p:cNvPr id="2" name="Group 14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971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002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971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9ECB-1F89-4F1C-87C4-FB6EDBD7430F}" type="datetimeFigureOut">
              <a:rPr lang="zh-TW" altLang="en-US" smtClean="0"/>
              <a:t>2017/7/31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1004-014E-403A-BF7B-196A27D6368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9ECB-1F89-4F1C-87C4-FB6EDBD7430F}" type="datetimeFigureOut">
              <a:rPr lang="zh-TW" altLang="en-US" smtClean="0"/>
              <a:t>2017/7/31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1004-014E-403A-BF7B-196A27D6368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grpSp>
        <p:nvGrpSpPr>
          <p:cNvPr id="2" name="Group 12"/>
          <p:cNvGrpSpPr/>
          <p:nvPr/>
        </p:nvGrpSpPr>
        <p:grpSpPr>
          <a:xfrm flipH="1">
            <a:off x="0" y="1371600"/>
            <a:ext cx="9144000" cy="73152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9ECB-1F89-4F1C-87C4-FB6EDBD7430F}" type="datetimeFigureOut">
              <a:rPr lang="zh-TW" altLang="en-US" smtClean="0"/>
              <a:t>2017/7/31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1004-014E-403A-BF7B-196A27D63688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5" name="Group 10"/>
          <p:cNvGrpSpPr/>
          <p:nvPr/>
        </p:nvGrpSpPr>
        <p:grpSpPr>
          <a:xfrm>
            <a:off x="-9144" y="-18288"/>
            <a:ext cx="9144000" cy="146304"/>
            <a:chOff x="0" y="3268345"/>
            <a:chExt cx="9144000" cy="146304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937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5111750" cy="4754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71600"/>
            <a:ext cx="3008313" cy="4754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9ECB-1F89-4F1C-87C4-FB6EDBD7430F}" type="datetimeFigureOut">
              <a:rPr lang="zh-TW" altLang="en-US" smtClean="0"/>
              <a:t>2017/7/31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1004-014E-403A-BF7B-196A27D63688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8" name="Group 13"/>
          <p:cNvGrpSpPr/>
          <p:nvPr/>
        </p:nvGrpSpPr>
        <p:grpSpPr>
          <a:xfrm flipH="1">
            <a:off x="0" y="1143000"/>
            <a:ext cx="9144000" cy="73152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801368" y="685800"/>
            <a:ext cx="5495544" cy="3886200"/>
          </a:xfrm>
          <a:solidFill>
            <a:schemeClr val="accent1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/>
          </a:scene3d>
          <a:sp3d contourW="12700" prstMaterial="softEdge">
            <a:bevelT prst="cross"/>
            <a:contourClr>
              <a:srgbClr val="FFFFFF"/>
            </a:contourClr>
          </a:sp3d>
        </p:spPr>
        <p:txBody>
          <a:bodyPr/>
          <a:lstStyle/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9ECB-1F89-4F1C-87C4-FB6EDBD7430F}" type="datetimeFigureOut">
              <a:rPr lang="zh-TW" altLang="en-US" smtClean="0"/>
              <a:t>2017/7/31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1004-014E-403A-BF7B-196A27D63688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3" name="Group 15"/>
          <p:cNvGrpSpPr/>
          <p:nvPr/>
        </p:nvGrpSpPr>
        <p:grpSpPr>
          <a:xfrm>
            <a:off x="-9144" y="-18288"/>
            <a:ext cx="9144000" cy="146304"/>
            <a:chOff x="0" y="3268345"/>
            <a:chExt cx="9144000" cy="14630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chemeClr val="accent3">
                <a:lumMod val="20000"/>
                <a:lumOff val="80000"/>
              </a:schemeClr>
            </a:gs>
            <a:gs pos="59000">
              <a:srgbClr val="FFFF99"/>
            </a:gs>
            <a:gs pos="83000">
              <a:schemeClr val="bg2">
                <a:lumMod val="40000"/>
                <a:lumOff val="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26" y="0"/>
            <a:ext cx="9144000" cy="6286520"/>
          </a:xfrm>
          <a:prstGeom prst="rect">
            <a:avLst/>
          </a:prstGeom>
          <a:gradFill flip="none" rotWithShape="1">
            <a:gsLst>
              <a:gs pos="1000">
                <a:schemeClr val="bg2">
                  <a:alpha val="0"/>
                </a:schemeClr>
              </a:gs>
              <a:gs pos="100000">
                <a:schemeClr val="bg1">
                  <a:alpha val="92000"/>
                </a:schemeClr>
              </a:gs>
            </a:gsLst>
            <a:lin ang="16200000" scaled="1"/>
            <a:tileRect/>
          </a:gradFill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453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</a:defRPr>
            </a:lvl1pPr>
          </a:lstStyle>
          <a:p>
            <a:fld id="{0B249ECB-1F89-4F1C-87C4-FB6EDBD7430F}" type="datetimeFigureOut">
              <a:rPr lang="zh-TW" altLang="en-US" smtClean="0"/>
              <a:t>2017/7/31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ysClr val="windowText" lastClr="000000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024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ysClr val="windowText" lastClr="000000"/>
                </a:solidFill>
              </a:defRPr>
            </a:lvl1pPr>
          </a:lstStyle>
          <a:p>
            <a:fld id="{35E71004-014E-403A-BF7B-196A27D6368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400" kern="1200">
          <a:ln>
            <a:noFill/>
          </a:ln>
          <a:solidFill>
            <a:srgbClr val="FFFFFF"/>
          </a:solidFill>
          <a:effectLst>
            <a:glow rad="101600">
              <a:schemeClr val="tx2"/>
            </a:glo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SzPct val="70000"/>
        <a:buFont typeface="Wingdings 2" pitchFamily="18" charset="2"/>
        <a:buChar char="¥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/>
        </a:buClr>
        <a:buSzPct val="60000"/>
        <a:buFont typeface="Wingdings 2" pitchFamily="18" charset="2"/>
        <a:buChar char="¥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SzPct val="57000"/>
        <a:buFont typeface="Wingdings 2" pitchFamily="18" charset="2"/>
        <a:buChar char="¥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/>
        </a:buClr>
        <a:buSzPct val="55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/>
        </a:buClr>
        <a:buSzPct val="50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-29922" y="748392"/>
            <a:ext cx="9173922" cy="288032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5400" spc="600" dirty="0" smtClean="0">
                <a:solidFill>
                  <a:srgbClr val="C00000"/>
                </a:solidFill>
                <a:effectLst>
                  <a:glow rad="101600">
                    <a:schemeClr val="tx2"/>
                  </a:glow>
                </a:effectLst>
                <a:latin typeface="華康雅宋體" pitchFamily="49" charset="-120"/>
                <a:ea typeface="華康雅宋體" pitchFamily="49" charset="-120"/>
              </a:rPr>
              <a:t>生命教育種子講師訓練</a:t>
            </a:r>
            <a:endParaRPr lang="en-US" altLang="zh-TW" sz="5400" spc="600" dirty="0" smtClean="0">
              <a:solidFill>
                <a:srgbClr val="C00000"/>
              </a:solidFill>
              <a:effectLst>
                <a:glow rad="101600">
                  <a:schemeClr val="tx2"/>
                </a:glow>
              </a:effectLst>
              <a:latin typeface="華康雅宋體" pitchFamily="49" charset="-120"/>
              <a:ea typeface="華康雅宋體" pitchFamily="49" charset="-120"/>
            </a:endParaRPr>
          </a:p>
          <a:p>
            <a:r>
              <a:rPr lang="zh-TW" altLang="en-US" sz="5400" spc="600" dirty="0" smtClean="0">
                <a:solidFill>
                  <a:srgbClr val="C00000"/>
                </a:solidFill>
                <a:effectLst>
                  <a:glow rad="101600">
                    <a:schemeClr val="tx2"/>
                  </a:glow>
                </a:effectLst>
                <a:latin typeface="華康雅宋體" pitchFamily="49" charset="-120"/>
                <a:ea typeface="華康雅宋體" pitchFamily="49" charset="-120"/>
              </a:rPr>
              <a:t> 開會</a:t>
            </a:r>
            <a:r>
              <a:rPr lang="zh-TW" altLang="en-US" sz="5400" spc="600" dirty="0">
                <a:solidFill>
                  <a:srgbClr val="C00000"/>
                </a:solidFill>
                <a:effectLst>
                  <a:glow rad="101600">
                    <a:schemeClr val="tx2"/>
                  </a:glow>
                </a:effectLst>
                <a:latin typeface="華康雅宋體" pitchFamily="49" charset="-120"/>
                <a:ea typeface="華康雅宋體" pitchFamily="49" charset="-120"/>
              </a:rPr>
              <a:t>禮拜</a:t>
            </a:r>
            <a:endParaRPr lang="en-US" altLang="zh-TW" sz="5400" spc="600" dirty="0">
              <a:solidFill>
                <a:srgbClr val="C00000"/>
              </a:solidFill>
              <a:effectLst>
                <a:glow rad="101600">
                  <a:schemeClr val="tx2"/>
                </a:glow>
              </a:effectLst>
              <a:latin typeface="華康雅宋體" pitchFamily="49" charset="-120"/>
              <a:ea typeface="華康雅宋體" pitchFamily="49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23528" y="4005064"/>
            <a:ext cx="862475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酒桶體" panose="020B0A09000000000000" pitchFamily="49" charset="-120"/>
                <a:ea typeface="華康酒桶體" panose="020B0A09000000000000" pitchFamily="49" charset="-120"/>
              </a:rPr>
              <a:t>活出</a:t>
            </a:r>
            <a:r>
              <a:rPr lang="zh-TW" altLang="en-US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酒桶體" panose="020B0A09000000000000" pitchFamily="49" charset="-120"/>
                <a:ea typeface="華康酒桶體" panose="020B0A09000000000000" pitchFamily="49" charset="-120"/>
              </a:rPr>
              <a:t>生命</a:t>
            </a:r>
            <a:r>
              <a:rPr lang="zh-TW" altLang="en-US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酒桶體" panose="020B0A09000000000000" pitchFamily="49" charset="-120"/>
                <a:ea typeface="華康酒桶體" panose="020B0A09000000000000" pitchFamily="49" charset="-120"/>
              </a:rPr>
              <a:t>的意義</a:t>
            </a:r>
            <a:endParaRPr lang="en-US" altLang="zh-TW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酒桶體" panose="020B0A09000000000000" pitchFamily="49" charset="-120"/>
              <a:ea typeface="華康酒桶體" panose="020B0A09000000000000" pitchFamily="49" charset="-120"/>
            </a:endParaRPr>
          </a:p>
          <a:p>
            <a:pPr algn="ctr"/>
            <a:endParaRPr lang="en-US" altLang="zh-TW" sz="7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0000FF"/>
              </a:solidFill>
              <a:latin typeface="華康酒桶體" panose="020B0A09000000000000" pitchFamily="49" charset="-120"/>
              <a:ea typeface="華康酒桶體" panose="020B0A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2807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684" y="6561"/>
            <a:ext cx="9266684" cy="6880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83568" y="5157192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zh-TW" sz="5400" dirty="0">
                <a:solidFill>
                  <a:srgbClr val="FFFF00"/>
                </a:solidFill>
                <a:effectLst/>
              </a:rPr>
              <a:t>我能夠為生命帶來甚麼？</a:t>
            </a:r>
            <a:endParaRPr lang="zh-TW" altLang="en-US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13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23528" y="1916832"/>
            <a:ext cx="4968552" cy="46265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</a:t>
            </a:r>
            <a:r>
              <a:rPr lang="en-US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節　</a:t>
            </a:r>
            <a:r>
              <a:rPr lang="zh-TW" altLang="zh-TW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願</a:t>
            </a:r>
            <a:r>
              <a:rPr lang="zh-TW" altLang="zh-TW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頌讚歸與我們主耶穌基督的父上帝</a:t>
            </a:r>
            <a:r>
              <a:rPr lang="zh-TW" altLang="zh-TW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！</a:t>
            </a:r>
            <a:endParaRPr lang="en-US" altLang="zh-TW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zh-TW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zh-TW" altLang="zh-TW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他</a:t>
            </a:r>
            <a:r>
              <a:rPr lang="zh-TW" altLang="zh-TW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曾照自己的大憐憫，藉耶穌基督從死裏復活，重生了我們，叫我們有</a:t>
            </a:r>
            <a:r>
              <a:rPr lang="zh-TW" altLang="zh-TW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活潑的盼望，</a:t>
            </a:r>
            <a:endParaRPr lang="zh-TW" alt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solidFill>
            <a:srgbClr val="0000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zh-TW" altLang="en-US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華康榜書體W8" panose="03000809000000000000" pitchFamily="65" charset="-120"/>
                <a:ea typeface="華康榜書體W8" panose="03000809000000000000" pitchFamily="65" charset="-120"/>
              </a:rPr>
              <a:t>基督復活帶出的盼望</a:t>
            </a:r>
            <a:endParaRPr lang="zh-TW" altLang="en-US" sz="6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華康榜書體W8" panose="03000809000000000000" pitchFamily="65" charset="-120"/>
              <a:ea typeface="華康榜書體W8" panose="03000809000000000000" pitchFamily="65" charset="-12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254" y="1916832"/>
            <a:ext cx="3321167" cy="4411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51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79512" y="1700808"/>
            <a:ext cx="5904656" cy="46265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4000" b="1" dirty="0" smtClean="0"/>
              <a:t>第</a:t>
            </a:r>
            <a:r>
              <a:rPr lang="en-US" altLang="zh-TW" sz="4000" b="1" dirty="0" smtClean="0"/>
              <a:t>1-2</a:t>
            </a:r>
            <a:r>
              <a:rPr lang="zh-TW" altLang="en-US" sz="4000" b="1" dirty="0" smtClean="0"/>
              <a:t>節 </a:t>
            </a:r>
            <a:r>
              <a:rPr lang="en-US" altLang="zh-TW" sz="4000" dirty="0" smtClean="0"/>
              <a:t> </a:t>
            </a:r>
            <a:r>
              <a:rPr lang="zh-TW" altLang="zh-TW" sz="4000" dirty="0"/>
              <a:t>耶穌基督的使徒</a:t>
            </a:r>
            <a:r>
              <a:rPr lang="zh-TW" altLang="zh-TW" sz="4000" u="sng" dirty="0"/>
              <a:t>彼得</a:t>
            </a:r>
            <a:r>
              <a:rPr lang="zh-TW" altLang="zh-TW" sz="4000" dirty="0"/>
              <a:t>寫信給那分散在</a:t>
            </a:r>
            <a:r>
              <a:rPr lang="zh-TW" altLang="zh-TW" sz="4000" u="sng" dirty="0"/>
              <a:t>本</a:t>
            </a:r>
            <a:r>
              <a:rPr lang="zh-TW" altLang="zh-TW" sz="4000" u="sng" dirty="0" smtClean="0"/>
              <a:t>都</a:t>
            </a:r>
            <a:r>
              <a:rPr lang="en-US" altLang="zh-TW" sz="4000" dirty="0" smtClean="0"/>
              <a:t>…..</a:t>
            </a:r>
            <a:r>
              <a:rPr lang="zh-TW" altLang="zh-TW" sz="4000" dirty="0" smtClean="0"/>
              <a:t>寄居</a:t>
            </a:r>
            <a:r>
              <a:rPr lang="zh-TW" altLang="zh-TW" sz="4000" dirty="0"/>
              <a:t>的</a:t>
            </a:r>
            <a:r>
              <a:rPr lang="zh-TW" altLang="zh-TW" sz="4000" dirty="0" smtClean="0"/>
              <a:t>，就是</a:t>
            </a:r>
            <a:r>
              <a:rPr lang="zh-TW" altLang="zh-TW" sz="4000" dirty="0"/>
              <a:t>照父上帝的</a:t>
            </a:r>
            <a:r>
              <a:rPr lang="zh-TW" altLang="zh-TW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先見被揀選</a:t>
            </a:r>
            <a:r>
              <a:rPr lang="zh-TW" altLang="zh-TW" sz="4000" dirty="0"/>
              <a:t>，藉著</a:t>
            </a:r>
            <a:r>
              <a:rPr lang="zh-TW" altLang="zh-TW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聖靈得成聖潔</a:t>
            </a:r>
            <a:r>
              <a:rPr lang="zh-TW" altLang="zh-TW" sz="4000" dirty="0"/>
              <a:t>，以致</a:t>
            </a:r>
            <a:r>
              <a:rPr lang="zh-TW" altLang="zh-TW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順服耶穌基督，又蒙他血所灑的人</a:t>
            </a:r>
            <a:r>
              <a:rPr lang="zh-TW" altLang="zh-TW" sz="4000" dirty="0"/>
              <a:t>。願</a:t>
            </a:r>
            <a:r>
              <a:rPr lang="zh-TW" altLang="zh-TW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恩惠、平安</a:t>
            </a:r>
            <a:r>
              <a:rPr lang="zh-TW" altLang="zh-TW" sz="4000" dirty="0"/>
              <a:t>多多地加給你們。 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51520" y="152400"/>
            <a:ext cx="8435280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7200" spc="600" dirty="0">
                <a:gradFill>
                  <a:gsLst>
                    <a:gs pos="0">
                      <a:srgbClr val="FFFF00"/>
                    </a:gs>
                    <a:gs pos="50000">
                      <a:srgbClr val="99FF33"/>
                    </a:gs>
                    <a:gs pos="100000">
                      <a:schemeClr val="bg1">
                        <a:tint val="10000"/>
                        <a:satMod val="300000"/>
                      </a:schemeClr>
                    </a:gs>
                  </a:gsLst>
                  <a:lin ang="16200000" scaled="1"/>
                </a:gradFill>
                <a:latin typeface="華康酒桶體" panose="020B0A09000000000000" pitchFamily="49" charset="-120"/>
                <a:ea typeface="華康酒桶體" panose="020B0A09000000000000" pitchFamily="49" charset="-120"/>
              </a:rPr>
              <a:t>盼望</a:t>
            </a:r>
            <a:r>
              <a:rPr lang="zh-TW" altLang="en-US" sz="7200" spc="600" dirty="0" smtClean="0">
                <a:gradFill>
                  <a:gsLst>
                    <a:gs pos="0">
                      <a:srgbClr val="FFFF00"/>
                    </a:gs>
                    <a:gs pos="50000">
                      <a:srgbClr val="99FF33"/>
                    </a:gs>
                    <a:gs pos="100000">
                      <a:schemeClr val="bg1">
                        <a:tint val="10000"/>
                        <a:satMod val="300000"/>
                      </a:schemeClr>
                    </a:gs>
                  </a:gsLst>
                  <a:lin ang="16200000" scaled="1"/>
                </a:gradFill>
                <a:latin typeface="華康酒桶體" panose="020B0A09000000000000" pitchFamily="49" charset="-120"/>
                <a:ea typeface="華康酒桶體" panose="020B0A09000000000000" pitchFamily="49" charset="-120"/>
              </a:rPr>
              <a:t>的三要素</a:t>
            </a:r>
            <a:endParaRPr lang="zh-TW" altLang="en-US" sz="7200" spc="600" dirty="0">
              <a:gradFill>
                <a:gsLst>
                  <a:gs pos="0">
                    <a:srgbClr val="FFFF00"/>
                  </a:gs>
                  <a:gs pos="50000">
                    <a:srgbClr val="99FF33"/>
                  </a:gs>
                  <a:gs pos="100000">
                    <a:schemeClr val="bg1">
                      <a:tint val="10000"/>
                      <a:satMod val="300000"/>
                    </a:schemeClr>
                  </a:gs>
                </a:gsLst>
                <a:lin ang="16200000" scaled="1"/>
              </a:gradFill>
              <a:latin typeface="華康酒桶體" panose="020B0A09000000000000" pitchFamily="49" charset="-120"/>
              <a:ea typeface="華康酒桶體" panose="020B0A09000000000000" pitchFamily="49" charset="-12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505" y="2204864"/>
            <a:ext cx="2536937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013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419872" y="1772816"/>
            <a:ext cx="5855606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b="1" dirty="0" smtClean="0"/>
              <a:t>第</a:t>
            </a:r>
            <a:r>
              <a:rPr lang="en-US" altLang="zh-TW" sz="4800" b="1" dirty="0" smtClean="0"/>
              <a:t>6-7</a:t>
            </a:r>
            <a:r>
              <a:rPr lang="zh-TW" altLang="en-US" sz="4800" b="1" dirty="0" smtClean="0"/>
              <a:t>節 </a:t>
            </a:r>
            <a:r>
              <a:rPr lang="en-US" altLang="zh-TW" sz="4800" dirty="0" smtClean="0"/>
              <a:t> ……</a:t>
            </a:r>
            <a:r>
              <a:rPr lang="zh-TW" altLang="zh-TW" sz="4800" dirty="0" smtClean="0"/>
              <a:t>但</a:t>
            </a:r>
            <a:r>
              <a:rPr lang="zh-TW" altLang="zh-TW" sz="4800" dirty="0"/>
              <a:t>如今，在</a:t>
            </a:r>
            <a:r>
              <a:rPr lang="zh-TW" altLang="zh-TW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百般的試煉</a:t>
            </a:r>
            <a:r>
              <a:rPr lang="zh-TW" altLang="zh-TW" sz="4800" dirty="0"/>
              <a:t>中</a:t>
            </a:r>
            <a:r>
              <a:rPr lang="zh-TW" altLang="zh-TW" sz="4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暫時憂愁</a:t>
            </a:r>
            <a:r>
              <a:rPr lang="zh-TW" altLang="zh-TW" sz="4800" dirty="0" smtClean="0"/>
              <a:t>，叫</a:t>
            </a:r>
            <a:r>
              <a:rPr lang="zh-TW" altLang="zh-TW" sz="4800" dirty="0"/>
              <a:t>你們的信心既被試驗，就比那被火試驗仍然能壞的金子更顯</a:t>
            </a:r>
            <a:r>
              <a:rPr lang="zh-TW" altLang="zh-TW" sz="4800" dirty="0" smtClean="0"/>
              <a:t>寶貴</a:t>
            </a:r>
            <a:r>
              <a:rPr lang="en-US" altLang="zh-TW" sz="4800" dirty="0" smtClean="0"/>
              <a:t>….</a:t>
            </a:r>
            <a:endParaRPr lang="zh-TW" alt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67544" y="7887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7200" spc="600" dirty="0" smtClean="0"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FF66FF"/>
                    </a:gs>
                    <a:gs pos="63000">
                      <a:srgbClr val="FBE4AE"/>
                    </a:gs>
                    <a:gs pos="94000">
                      <a:srgbClr val="FFFF00"/>
                    </a:gs>
                    <a:gs pos="100000">
                      <a:srgbClr val="835E17"/>
                    </a:gs>
                    <a:gs pos="100000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latin typeface="華康平劇體W7" panose="040B0709000000000000" pitchFamily="81" charset="-120"/>
                <a:ea typeface="華康平劇體W7" panose="040B0709000000000000" pitchFamily="81" charset="-120"/>
              </a:rPr>
              <a:t>試煉引起的</a:t>
            </a:r>
            <a:r>
              <a:rPr lang="zh-TW" altLang="en-US" sz="7200" spc="600" dirty="0"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FF66FF"/>
                    </a:gs>
                    <a:gs pos="63000">
                      <a:srgbClr val="FBE4AE"/>
                    </a:gs>
                    <a:gs pos="94000">
                      <a:srgbClr val="FFFF00"/>
                    </a:gs>
                    <a:gs pos="100000">
                      <a:srgbClr val="835E17"/>
                    </a:gs>
                    <a:gs pos="100000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latin typeface="華康平劇體W7" panose="040B0709000000000000" pitchFamily="81" charset="-120"/>
                <a:ea typeface="華康平劇體W7" panose="040B0709000000000000" pitchFamily="81" charset="-120"/>
              </a:rPr>
              <a:t>憂愁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2" t="1267" r="20298" b="-1267"/>
          <a:stretch/>
        </p:blipFill>
        <p:spPr bwMode="auto">
          <a:xfrm>
            <a:off x="0" y="2155623"/>
            <a:ext cx="3121573" cy="373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681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324544" y="1700808"/>
            <a:ext cx="9721080" cy="1143000"/>
          </a:xfrm>
        </p:spPr>
        <p:txBody>
          <a:bodyPr>
            <a:noAutofit/>
          </a:bodyPr>
          <a:lstStyle/>
          <a:p>
            <a:pPr algn="ctr"/>
            <a:r>
              <a:rPr lang="en-US" altLang="zh-TW" sz="9600" dirty="0" smtClean="0">
                <a:solidFill>
                  <a:srgbClr val="FFFF00"/>
                </a:solidFill>
                <a:latin typeface="華康榜書體W8" pitchFamily="65" charset="-120"/>
                <a:ea typeface="華康榜書體W8" pitchFamily="65" charset="-120"/>
              </a:rPr>
              <a:t/>
            </a:r>
            <a:br>
              <a:rPr lang="en-US" altLang="zh-TW" sz="9600" dirty="0" smtClean="0">
                <a:solidFill>
                  <a:srgbClr val="FFFF00"/>
                </a:solidFill>
                <a:latin typeface="華康榜書體W8" pitchFamily="65" charset="-120"/>
                <a:ea typeface="華康榜書體W8" pitchFamily="65" charset="-120"/>
              </a:rPr>
            </a:br>
            <a:r>
              <a:rPr lang="zh-TW" altLang="en-US" sz="8000" dirty="0" smtClean="0">
                <a:solidFill>
                  <a:srgbClr val="FFFF00"/>
                </a:solidFill>
                <a:latin typeface="華康榜書體W8" pitchFamily="65" charset="-120"/>
                <a:ea typeface="華康榜書體W8" pitchFamily="65" charset="-120"/>
              </a:rPr>
              <a:t>一、生命具有</a:t>
            </a:r>
            <a:r>
              <a:rPr lang="en-US" altLang="zh-TW" sz="8000" dirty="0" smtClean="0">
                <a:solidFill>
                  <a:srgbClr val="FFFF00"/>
                </a:solidFill>
                <a:latin typeface="華康榜書體W8" pitchFamily="65" charset="-120"/>
                <a:ea typeface="華康榜書體W8" pitchFamily="65" charset="-120"/>
              </a:rPr>
              <a:t/>
            </a:r>
            <a:br>
              <a:rPr lang="en-US" altLang="zh-TW" sz="8000" dirty="0" smtClean="0">
                <a:solidFill>
                  <a:srgbClr val="FFFF00"/>
                </a:solidFill>
                <a:latin typeface="華康榜書體W8" pitchFamily="65" charset="-120"/>
                <a:ea typeface="華康榜書體W8" pitchFamily="65" charset="-120"/>
              </a:rPr>
            </a:br>
            <a:r>
              <a:rPr lang="zh-TW" altLang="en-US" sz="8000" dirty="0" smtClean="0">
                <a:solidFill>
                  <a:srgbClr val="FFFF00"/>
                </a:solidFill>
                <a:latin typeface="華康榜書體W8" pitchFamily="65" charset="-120"/>
                <a:ea typeface="華康榜書體W8" pitchFamily="65" charset="-120"/>
              </a:rPr>
              <a:t>永活的盼望</a:t>
            </a:r>
            <a:r>
              <a:rPr lang="en-US" altLang="zh-TW" sz="8000" dirty="0" smtClean="0">
                <a:solidFill>
                  <a:srgbClr val="FFFF00"/>
                </a:solidFill>
                <a:latin typeface="華康榜書體W8" pitchFamily="65" charset="-120"/>
                <a:ea typeface="華康榜書體W8" pitchFamily="65" charset="-120"/>
              </a:rPr>
              <a:t/>
            </a:r>
            <a:br>
              <a:rPr lang="en-US" altLang="zh-TW" sz="8000" dirty="0" smtClean="0">
                <a:solidFill>
                  <a:srgbClr val="FFFF00"/>
                </a:solidFill>
                <a:latin typeface="華康榜書體W8" pitchFamily="65" charset="-120"/>
                <a:ea typeface="華康榜書體W8" pitchFamily="65" charset="-120"/>
              </a:rPr>
            </a:br>
            <a:r>
              <a:rPr lang="en-US" altLang="zh-TW" sz="8000" dirty="0" smtClean="0">
                <a:solidFill>
                  <a:srgbClr val="FFFF00"/>
                </a:solidFill>
                <a:latin typeface="華康榜書體W8" pitchFamily="65" charset="-120"/>
                <a:ea typeface="華康榜書體W8" pitchFamily="65" charset="-120"/>
              </a:rPr>
              <a:t/>
            </a:r>
            <a:br>
              <a:rPr lang="en-US" altLang="zh-TW" sz="8000" dirty="0" smtClean="0">
                <a:solidFill>
                  <a:srgbClr val="FFFF00"/>
                </a:solidFill>
                <a:latin typeface="華康榜書體W8" pitchFamily="65" charset="-120"/>
                <a:ea typeface="華康榜書體W8" pitchFamily="65" charset="-120"/>
              </a:rPr>
            </a:br>
            <a:endParaRPr lang="zh-TW" altLang="en-US" sz="13800" dirty="0">
              <a:solidFill>
                <a:srgbClr val="00FFFF"/>
              </a:solidFill>
              <a:latin typeface="華康榜書體W8" pitchFamily="65" charset="-120"/>
              <a:ea typeface="華康榜書體W8" pitchFamily="65" charset="-12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852936"/>
            <a:ext cx="5520060" cy="3907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250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23528" y="1313384"/>
            <a:ext cx="8496944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000" b="1" dirty="0"/>
              <a:t>第</a:t>
            </a:r>
            <a:r>
              <a:rPr lang="en-US" altLang="zh-TW" sz="4000" b="1" dirty="0" smtClean="0"/>
              <a:t>3</a:t>
            </a:r>
            <a:r>
              <a:rPr lang="zh-TW" altLang="en-US" sz="4000" b="1" dirty="0" smtClean="0"/>
              <a:t>節 </a:t>
            </a:r>
            <a:r>
              <a:rPr lang="en-US" altLang="zh-TW" sz="4000" dirty="0" smtClean="0"/>
              <a:t> </a:t>
            </a:r>
            <a:r>
              <a:rPr lang="zh-TW" altLang="zh-TW" sz="4000" dirty="0"/>
              <a:t>願頌讚歸與我們主耶穌基督的父上帝！他曾照自己的大憐憫，</a:t>
            </a:r>
            <a:r>
              <a:rPr lang="zh-TW" altLang="zh-TW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藉耶穌基督從死裏復活，重生了我們</a:t>
            </a:r>
            <a:r>
              <a:rPr lang="zh-TW" altLang="zh-TW" sz="4000" dirty="0"/>
              <a:t>，叫我們有</a:t>
            </a:r>
            <a:r>
              <a:rPr lang="zh-TW" altLang="zh-TW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活潑</a:t>
            </a:r>
            <a:r>
              <a:rPr lang="zh-TW" altLang="zh-TW" sz="4000" dirty="0"/>
              <a:t>的</a:t>
            </a:r>
            <a:r>
              <a:rPr lang="zh-TW" altLang="zh-TW" sz="4000" dirty="0" smtClean="0"/>
              <a:t>盼望</a:t>
            </a:r>
            <a:r>
              <a:rPr lang="zh-TW" altLang="en-US" sz="4000" dirty="0" smtClean="0"/>
              <a:t>。</a:t>
            </a:r>
            <a:endParaRPr lang="en-US" altLang="zh-TW" sz="4000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zh-TW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活潑</a:t>
            </a:r>
            <a:r>
              <a:rPr lang="zh-TW" alt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en-US" altLang="zh-TW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zao</a:t>
            </a:r>
            <a:r>
              <a:rPr lang="zh-TW" alt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），字意「肉身活著、充滿活力、形而上的靈性」</a:t>
            </a:r>
            <a:endParaRPr lang="en-US" altLang="zh-TW" sz="4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zh-TW" sz="4000" dirty="0" smtClean="0"/>
              <a:t>新</a:t>
            </a:r>
            <a:r>
              <a:rPr lang="zh-TW" altLang="zh-TW" sz="4000" dirty="0"/>
              <a:t>漢語譯本</a:t>
            </a:r>
            <a:r>
              <a:rPr lang="en-US" altLang="zh-TW" sz="4000" dirty="0"/>
              <a:t>…</a:t>
            </a:r>
            <a:r>
              <a:rPr lang="zh-TW" altLang="zh-TW" sz="4000" dirty="0"/>
              <a:t>好讓我們得着</a:t>
            </a:r>
            <a:r>
              <a:rPr lang="zh-TW" altLang="zh-TW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活的</a:t>
            </a:r>
            <a:r>
              <a:rPr lang="zh-TW" altLang="zh-TW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盼望</a:t>
            </a:r>
            <a:r>
              <a:rPr lang="zh-TW" alt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endParaRPr lang="en-US" altLang="zh-TW" sz="4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zh-TW" altLang="zh-TW" sz="4000" dirty="0"/>
          </a:p>
          <a:p>
            <a:endParaRPr lang="zh-TW" altLang="zh-TW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zh-TW" altLang="zh-TW" sz="4000" dirty="0"/>
          </a:p>
          <a:p>
            <a:endParaRPr lang="zh-TW" altLang="en-US" dirty="0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7200" spc="600" dirty="0" smtClean="0">
                <a:gradFill>
                  <a:gsLst>
                    <a:gs pos="35000">
                      <a:srgbClr val="FFFF00"/>
                    </a:gs>
                    <a:gs pos="53000">
                      <a:schemeClr val="accent6">
                        <a:lumMod val="40000"/>
                        <a:lumOff val="60000"/>
                      </a:schemeClr>
                    </a:gs>
                    <a:gs pos="88000">
                      <a:srgbClr val="C4D6EB"/>
                    </a:gs>
                    <a:gs pos="100000">
                      <a:srgbClr val="FFEBFA"/>
                    </a:gs>
                  </a:gsLst>
                  <a:lin ang="5400000" scaled="0"/>
                </a:gradFill>
                <a:latin typeface="華康刷刷體W7" pitchFamily="49" charset="-120"/>
                <a:ea typeface="華康刷刷體W7" pitchFamily="49" charset="-120"/>
              </a:rPr>
              <a:t>活</a:t>
            </a:r>
            <a:r>
              <a:rPr lang="zh-TW" altLang="en-US" sz="7200" spc="600" dirty="0">
                <a:gradFill>
                  <a:gsLst>
                    <a:gs pos="35000">
                      <a:srgbClr val="FFFF00"/>
                    </a:gs>
                    <a:gs pos="53000">
                      <a:schemeClr val="accent6">
                        <a:lumMod val="40000"/>
                        <a:lumOff val="60000"/>
                      </a:schemeClr>
                    </a:gs>
                    <a:gs pos="88000">
                      <a:srgbClr val="C4D6EB"/>
                    </a:gs>
                    <a:gs pos="100000">
                      <a:srgbClr val="FFEBFA"/>
                    </a:gs>
                  </a:gsLst>
                  <a:lin ang="5400000" scaled="0"/>
                </a:gradFill>
                <a:latin typeface="華康刷刷體W7" pitchFamily="49" charset="-120"/>
                <a:ea typeface="華康刷刷體W7" pitchFamily="49" charset="-120"/>
              </a:rPr>
              <a:t>的盼望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  <a:cs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3342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51520" y="2231453"/>
            <a:ext cx="4896544" cy="462654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zh-TW" altLang="zh-TW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活潑</a:t>
            </a:r>
            <a:r>
              <a:rPr lang="zh-TW" altLang="en-US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en-US" altLang="zh-TW" sz="4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zao</a:t>
            </a:r>
            <a:r>
              <a:rPr lang="zh-TW" alt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），</a:t>
            </a:r>
            <a:r>
              <a:rPr lang="zh-TW" altLang="zh-TW" sz="4400" dirty="0"/>
              <a:t>這個字衍生為「</a:t>
            </a:r>
            <a:r>
              <a:rPr lang="zh-TW" altLang="zh-TW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生命</a:t>
            </a:r>
            <a:r>
              <a:rPr lang="zh-TW" altLang="zh-TW" sz="4400" dirty="0"/>
              <a:t>」（</a:t>
            </a:r>
            <a:r>
              <a:rPr lang="en-US" altLang="zh-TW" sz="4400" dirty="0" err="1"/>
              <a:t>zoe</a:t>
            </a:r>
            <a:r>
              <a:rPr lang="zh-TW" altLang="zh-TW" sz="4400" dirty="0" smtClean="0"/>
              <a:t>）除了</a:t>
            </a:r>
            <a:r>
              <a:rPr lang="zh-TW" altLang="zh-TW" sz="4400" dirty="0"/>
              <a:t>用來指出肉身的生命</a:t>
            </a:r>
            <a:r>
              <a:rPr lang="zh-TW" altLang="zh-TW" sz="4400" dirty="0" smtClean="0"/>
              <a:t>以外</a:t>
            </a:r>
            <a:r>
              <a:rPr lang="zh-TW" altLang="en-US" sz="4400" dirty="0" smtClean="0"/>
              <a:t>，</a:t>
            </a:r>
            <a:r>
              <a:rPr lang="zh-TW" altLang="zh-TW" sz="4400" dirty="0" smtClean="0"/>
              <a:t>還</a:t>
            </a:r>
            <a:r>
              <a:rPr lang="zh-TW" altLang="zh-TW" sz="4400" dirty="0"/>
              <a:t>具有</a:t>
            </a:r>
            <a:r>
              <a:rPr lang="zh-TW" altLang="zh-TW" sz="4400" dirty="0">
                <a:solidFill>
                  <a:srgbClr val="0000FF"/>
                </a:solidFill>
              </a:rPr>
              <a:t>「</a:t>
            </a:r>
            <a:r>
              <a:rPr lang="zh-TW" altLang="zh-TW" sz="4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形而上</a:t>
            </a:r>
            <a:r>
              <a:rPr lang="zh-TW" altLang="zh-TW" sz="4400" dirty="0" smtClean="0">
                <a:solidFill>
                  <a:srgbClr val="0000FF"/>
                </a:solidFill>
              </a:rPr>
              <a:t>」</a:t>
            </a:r>
            <a:r>
              <a:rPr lang="zh-TW" altLang="en-US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（靈性）</a:t>
            </a:r>
            <a:r>
              <a:rPr lang="zh-TW" altLang="zh-TW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生命</a:t>
            </a:r>
            <a:r>
              <a:rPr lang="zh-TW" altLang="zh-TW" sz="4400" dirty="0"/>
              <a:t>的</a:t>
            </a:r>
            <a:r>
              <a:rPr lang="zh-TW" altLang="zh-TW" sz="4400" dirty="0" smtClean="0"/>
              <a:t>意思</a:t>
            </a:r>
            <a:r>
              <a:rPr lang="zh-TW" altLang="en-US" sz="4400" dirty="0"/>
              <a:t>。</a:t>
            </a:r>
            <a:r>
              <a:rPr lang="zh-TW" altLang="zh-TW" sz="4400" dirty="0"/>
              <a:t>　</a:t>
            </a:r>
            <a:endParaRPr lang="en-US" altLang="zh-TW" sz="4400" dirty="0" smtClean="0"/>
          </a:p>
          <a:p>
            <a:pPr marL="0" indent="0">
              <a:buNone/>
            </a:pPr>
            <a:r>
              <a:rPr lang="zh-TW" altLang="zh-TW" dirty="0" smtClean="0"/>
              <a:t> 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solidFill>
            <a:srgbClr val="00FFCC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ctr"/>
            <a:r>
              <a:rPr lang="zh-TW" altLang="en-US" sz="6600" dirty="0" smtClean="0">
                <a:solidFill>
                  <a:srgbClr val="FFFF00"/>
                </a:solidFill>
                <a:latin typeface="華康唐風隸" panose="03000909000000000000" pitchFamily="65" charset="-120"/>
                <a:ea typeface="華康唐風隸" panose="03000909000000000000" pitchFamily="65" charset="-120"/>
              </a:rPr>
              <a:t>生命的動力性與永恆性</a:t>
            </a:r>
            <a:endParaRPr lang="zh-TW" altLang="en-US" sz="6600" dirty="0">
              <a:solidFill>
                <a:srgbClr val="FFFF00"/>
              </a:solidFill>
              <a:latin typeface="華康唐風隸" panose="03000909000000000000" pitchFamily="65" charset="-120"/>
              <a:ea typeface="華康唐風隸" panose="03000909000000000000" pitchFamily="65" charset="-12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6" r="29889"/>
          <a:stretch/>
        </p:blipFill>
        <p:spPr bwMode="auto">
          <a:xfrm>
            <a:off x="5666201" y="1772816"/>
            <a:ext cx="3257145" cy="4645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39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51520" y="1934111"/>
            <a:ext cx="4176464" cy="46265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800" dirty="0"/>
              <a:t/>
            </a:r>
            <a:br>
              <a:rPr lang="en-US" altLang="zh-TW" sz="4800" dirty="0"/>
            </a:b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8800" spc="600" dirty="0">
                <a:gradFill>
                  <a:gsLst>
                    <a:gs pos="38000">
                      <a:srgbClr val="66FF33"/>
                    </a:gs>
                    <a:gs pos="57000">
                      <a:srgbClr val="FFFF00"/>
                    </a:gs>
                    <a:gs pos="75000">
                      <a:srgbClr val="FF99FF"/>
                    </a:gs>
                  </a:gsLst>
                  <a:lin ang="5400000" scaled="1"/>
                </a:gradFill>
                <a:latin typeface="華康酒桶體" panose="020B0A09000000000000" pitchFamily="49" charset="-120"/>
                <a:ea typeface="華康酒桶體" panose="020B0A09000000000000" pitchFamily="49" charset="-120"/>
              </a:rPr>
              <a:t>靈魂</a:t>
            </a:r>
            <a:r>
              <a:rPr lang="zh-TW" altLang="en-US" sz="8800" spc="600" dirty="0" smtClean="0">
                <a:gradFill>
                  <a:gsLst>
                    <a:gs pos="38000">
                      <a:srgbClr val="66FF33"/>
                    </a:gs>
                    <a:gs pos="57000">
                      <a:srgbClr val="FFFF00"/>
                    </a:gs>
                    <a:gs pos="75000">
                      <a:srgbClr val="FF99FF"/>
                    </a:gs>
                  </a:gsLst>
                  <a:lin ang="5400000" scaled="1"/>
                </a:gradFill>
                <a:latin typeface="華康酒桶體" panose="020B0A09000000000000" pitchFamily="49" charset="-120"/>
                <a:ea typeface="華康酒桶體" panose="020B0A09000000000000" pitchFamily="49" charset="-120"/>
              </a:rPr>
              <a:t>的得救</a:t>
            </a:r>
            <a:endParaRPr lang="zh-TW" altLang="en-US" sz="8800" spc="600" dirty="0">
              <a:solidFill>
                <a:srgbClr val="FFFF00"/>
              </a:solidFill>
              <a:latin typeface="華康酒桶體" panose="020B0A09000000000000" pitchFamily="49" charset="-120"/>
              <a:ea typeface="華康酒桶體" panose="020B0A09000000000000" pitchFamily="49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7598" y="1628800"/>
            <a:ext cx="746873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/>
              <a:t>第</a:t>
            </a:r>
            <a:r>
              <a:rPr lang="en-US" altLang="zh-TW" sz="4000" b="1" dirty="0" smtClean="0"/>
              <a:t>9</a:t>
            </a:r>
            <a:r>
              <a:rPr lang="zh-TW" altLang="en-US" sz="4000" b="1" dirty="0" smtClean="0"/>
              <a:t>節　</a:t>
            </a:r>
            <a:r>
              <a:rPr lang="zh-TW" altLang="zh-TW" sz="4000" dirty="0" smtClean="0"/>
              <a:t>並且</a:t>
            </a:r>
            <a:r>
              <a:rPr lang="zh-TW" altLang="zh-TW" sz="4000" dirty="0"/>
              <a:t>得著你們</a:t>
            </a:r>
            <a:r>
              <a:rPr lang="zh-TW" altLang="zh-TW" sz="4000" dirty="0">
                <a:solidFill>
                  <a:srgbClr val="0000FF"/>
                </a:solidFill>
              </a:rPr>
              <a:t>信心</a:t>
            </a:r>
            <a:r>
              <a:rPr lang="zh-TW" altLang="zh-TW" sz="4000" dirty="0"/>
              <a:t>的果效，就是</a:t>
            </a:r>
            <a:r>
              <a:rPr lang="zh-TW" altLang="zh-TW" sz="4000" dirty="0">
                <a:solidFill>
                  <a:srgbClr val="C00000"/>
                </a:solidFill>
              </a:rPr>
              <a:t>靈魂</a:t>
            </a:r>
            <a:r>
              <a:rPr lang="zh-TW" altLang="zh-TW" sz="4000" dirty="0"/>
              <a:t>的</a:t>
            </a:r>
            <a:r>
              <a:rPr lang="zh-TW" altLang="zh-TW" sz="4000" dirty="0">
                <a:solidFill>
                  <a:srgbClr val="0000FF"/>
                </a:solidFill>
              </a:rPr>
              <a:t>救恩</a:t>
            </a:r>
            <a:r>
              <a:rPr lang="zh-TW" altLang="zh-TW" sz="4000" dirty="0" smtClean="0"/>
              <a:t>。</a:t>
            </a:r>
            <a:endParaRPr lang="en-US" altLang="zh-TW" sz="4000" dirty="0" smtClean="0"/>
          </a:p>
          <a:p>
            <a:endParaRPr lang="en-US" altLang="zh-TW" sz="4000" dirty="0" smtClean="0"/>
          </a:p>
          <a:p>
            <a:pPr marL="571500" indent="-571500">
              <a:buFont typeface="Wingdings" panose="05000000000000000000" pitchFamily="2" charset="2"/>
              <a:buChar char="l"/>
            </a:pPr>
            <a:r>
              <a:rPr lang="zh-TW" altLang="zh-TW" sz="4000" dirty="0" smtClean="0">
                <a:solidFill>
                  <a:srgbClr val="C00000"/>
                </a:solidFill>
              </a:rPr>
              <a:t>靈魂</a:t>
            </a:r>
            <a:r>
              <a:rPr lang="zh-TW" altLang="en-US" sz="4000" dirty="0" smtClean="0">
                <a:solidFill>
                  <a:srgbClr val="C00000"/>
                </a:solidFill>
              </a:rPr>
              <a:t>（</a:t>
            </a:r>
            <a:r>
              <a:rPr lang="en-US" altLang="zh-TW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psuche</a:t>
            </a:r>
            <a:r>
              <a:rPr lang="zh-TW" altLang="en-US" sz="4000" dirty="0" smtClean="0">
                <a:solidFill>
                  <a:srgbClr val="C00000"/>
                </a:solidFill>
              </a:rPr>
              <a:t>）字意：</a:t>
            </a:r>
            <a:endParaRPr lang="en-US" altLang="zh-TW" sz="4000" dirty="0" smtClean="0">
              <a:solidFill>
                <a:srgbClr val="C00000"/>
              </a:solidFill>
            </a:endParaRPr>
          </a:p>
          <a:p>
            <a:r>
              <a:rPr lang="en-US" altLang="zh-TW" sz="4000" dirty="0"/>
              <a:t>1.</a:t>
            </a:r>
            <a:r>
              <a:rPr lang="zh-TW" altLang="zh-TW" sz="4000" dirty="0"/>
              <a:t>使身體得以活動的塵世生命：生命氣息、</a:t>
            </a:r>
            <a:r>
              <a:rPr lang="zh-TW" altLang="zh-TW" sz="4000" dirty="0" smtClean="0"/>
              <a:t>生命力</a:t>
            </a:r>
            <a:endParaRPr lang="en-US" altLang="zh-TW" sz="4000" dirty="0" smtClean="0"/>
          </a:p>
          <a:p>
            <a:r>
              <a:rPr lang="en-US" altLang="zh-TW" sz="4000" dirty="0" smtClean="0"/>
              <a:t>2</a:t>
            </a:r>
            <a:r>
              <a:rPr lang="en-US" altLang="zh-TW" sz="4000" dirty="0"/>
              <a:t>.</a:t>
            </a:r>
            <a:r>
              <a:rPr lang="zh-TW" altLang="zh-TW" sz="4000" dirty="0"/>
              <a:t>人類內在生命的中心所在：</a:t>
            </a:r>
            <a:r>
              <a:rPr lang="zh-TW" altLang="zh-TW" sz="4000" dirty="0" smtClean="0"/>
              <a:t>魂</a:t>
            </a:r>
            <a:endParaRPr lang="en-US" altLang="zh-TW" sz="4000" dirty="0" smtClean="0"/>
          </a:p>
          <a:p>
            <a:r>
              <a:rPr lang="en-US" altLang="zh-TW" sz="4000" dirty="0" smtClean="0"/>
              <a:t>3</a:t>
            </a:r>
            <a:r>
              <a:rPr lang="en-US" altLang="zh-TW" sz="4000" dirty="0"/>
              <a:t>. </a:t>
            </a:r>
            <a:r>
              <a:rPr lang="zh-TW" altLang="zh-TW" sz="4000" dirty="0"/>
              <a:t>具有位格的</a:t>
            </a:r>
            <a:r>
              <a:rPr lang="zh-TW" altLang="zh-TW" sz="4000" dirty="0" smtClean="0"/>
              <a:t>人</a:t>
            </a:r>
            <a:endParaRPr lang="zh-TW" altLang="zh-TW" sz="4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171621"/>
            <a:ext cx="1198240" cy="30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034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51520" y="2420888"/>
            <a:ext cx="6480720" cy="20162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4000" b="1" dirty="0"/>
              <a:t>第</a:t>
            </a:r>
            <a:r>
              <a:rPr lang="en-US" altLang="zh-TW" sz="4000" b="1" dirty="0"/>
              <a:t>9</a:t>
            </a:r>
            <a:r>
              <a:rPr lang="zh-TW" altLang="en-US" sz="4000" b="1" dirty="0"/>
              <a:t>節　</a:t>
            </a:r>
            <a:r>
              <a:rPr lang="en-US" altLang="zh-TW" sz="4000" dirty="0"/>
              <a:t> </a:t>
            </a:r>
            <a:r>
              <a:rPr lang="zh-TW" altLang="zh-TW" sz="4000" dirty="0"/>
              <a:t>並且得著你們</a:t>
            </a:r>
            <a:r>
              <a:rPr lang="zh-TW" altLang="zh-TW" sz="4000" dirty="0">
                <a:solidFill>
                  <a:srgbClr val="0000FF"/>
                </a:solidFill>
              </a:rPr>
              <a:t>信心</a:t>
            </a:r>
            <a:r>
              <a:rPr lang="zh-TW" altLang="zh-TW" sz="4000" dirty="0"/>
              <a:t>的果效，就是</a:t>
            </a:r>
            <a:r>
              <a:rPr lang="zh-TW" altLang="zh-TW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靈魂</a:t>
            </a:r>
            <a:r>
              <a:rPr lang="zh-TW" altLang="zh-TW" sz="4000" dirty="0"/>
              <a:t>的</a:t>
            </a:r>
            <a:r>
              <a:rPr lang="zh-TW" altLang="zh-TW" sz="4000" dirty="0">
                <a:solidFill>
                  <a:srgbClr val="0000FF"/>
                </a:solidFill>
              </a:rPr>
              <a:t>救恩</a:t>
            </a:r>
            <a:r>
              <a:rPr lang="zh-TW" altLang="zh-TW" sz="4000" dirty="0"/>
              <a:t>。</a:t>
            </a:r>
            <a:endParaRPr lang="en-US" altLang="zh-TW" sz="4000" dirty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救恩（</a:t>
            </a:r>
            <a:r>
              <a:rPr lang="en-US" altLang="zh-TW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soteria</a:t>
            </a:r>
            <a:r>
              <a:rPr lang="zh-TW" altLang="en-US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r>
              <a:rPr lang="zh-TW" alt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字意</a:t>
            </a:r>
            <a:r>
              <a:rPr lang="zh-TW" altLang="en-US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r>
              <a:rPr lang="zh-TW" altLang="zh-TW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拯救</a:t>
            </a:r>
            <a:r>
              <a:rPr lang="zh-TW" alt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</a:t>
            </a:r>
            <a:r>
              <a:rPr lang="zh-TW" altLang="zh-TW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保全</a:t>
            </a:r>
            <a:r>
              <a:rPr lang="zh-TW" altLang="en-US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、救恩。</a:t>
            </a:r>
            <a:endParaRPr lang="en-US" altLang="zh-TW" sz="4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zh-TW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拯救</a:t>
            </a:r>
            <a:r>
              <a:rPr lang="zh-TW" altLang="zh-TW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zh-TW" alt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德文</a:t>
            </a:r>
            <a:r>
              <a:rPr lang="en-US" altLang="zh-TW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Heil</a:t>
            </a:r>
            <a:r>
              <a:rPr lang="zh-TW" altLang="zh-TW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）原意是「整全、健全、正確」</a:t>
            </a:r>
            <a:endParaRPr lang="en-US" altLang="zh-TW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zh-TW" altLang="en-US" sz="40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8000" dirty="0" smtClean="0">
                <a:gradFill>
                  <a:gsLst>
                    <a:gs pos="100000">
                      <a:srgbClr val="FFFF00"/>
                    </a:gs>
                    <a:gs pos="74000">
                      <a:srgbClr val="00FF99"/>
                    </a:gs>
                    <a:gs pos="34000">
                      <a:srgbClr val="FF99FF"/>
                    </a:gs>
                  </a:gsLst>
                  <a:lin ang="5400000" scaled="1"/>
                </a:gradFill>
                <a:latin typeface="華康漆隸體W5" panose="040B0509000000000000" pitchFamily="81" charset="-120"/>
                <a:ea typeface="華康漆隸體W5" panose="040B0509000000000000" pitchFamily="81" charset="-120"/>
              </a:rPr>
              <a:t>生命的整</a:t>
            </a:r>
            <a:r>
              <a:rPr lang="zh-TW" altLang="en-US" sz="8000" dirty="0">
                <a:gradFill>
                  <a:gsLst>
                    <a:gs pos="100000">
                      <a:srgbClr val="FFFF00"/>
                    </a:gs>
                    <a:gs pos="74000">
                      <a:srgbClr val="00FF99"/>
                    </a:gs>
                    <a:gs pos="34000">
                      <a:srgbClr val="FF99FF"/>
                    </a:gs>
                  </a:gsLst>
                  <a:lin ang="5400000" scaled="1"/>
                </a:gradFill>
                <a:latin typeface="華康漆隸體W5" panose="040B0509000000000000" pitchFamily="81" charset="-120"/>
                <a:ea typeface="華康漆隸體W5" panose="040B0509000000000000" pitchFamily="81" charset="-120"/>
              </a:rPr>
              <a:t>全</a:t>
            </a:r>
            <a:r>
              <a:rPr lang="zh-TW" altLang="en-US" sz="8000" dirty="0" smtClean="0">
                <a:gradFill>
                  <a:gsLst>
                    <a:gs pos="100000">
                      <a:srgbClr val="FFFF00"/>
                    </a:gs>
                    <a:gs pos="74000">
                      <a:srgbClr val="00FF99"/>
                    </a:gs>
                    <a:gs pos="34000">
                      <a:srgbClr val="FF99FF"/>
                    </a:gs>
                  </a:gsLst>
                  <a:lin ang="5400000" scaled="1"/>
                </a:gradFill>
                <a:latin typeface="華康漆隸體W5" panose="040B0509000000000000" pitchFamily="81" charset="-120"/>
                <a:ea typeface="華康漆隸體W5" panose="040B0509000000000000" pitchFamily="81" charset="-120"/>
              </a:rPr>
              <a:t>性（</a:t>
            </a:r>
            <a:r>
              <a:rPr lang="zh-TW" altLang="en-US" sz="8000" dirty="0" smtClean="0">
                <a:solidFill>
                  <a:srgbClr val="FFFF00"/>
                </a:solidFill>
                <a:latin typeface="華康漆隸體W5" panose="040B0509000000000000" pitchFamily="81" charset="-120"/>
                <a:ea typeface="華康漆隸體W5" panose="040B0509000000000000" pitchFamily="81" charset="-120"/>
              </a:rPr>
              <a:t>靈、魂、體</a:t>
            </a:r>
            <a:r>
              <a:rPr lang="zh-TW" altLang="en-US" sz="8000" dirty="0" smtClean="0">
                <a:gradFill>
                  <a:gsLst>
                    <a:gs pos="100000">
                      <a:srgbClr val="FFFF00"/>
                    </a:gs>
                    <a:gs pos="74000">
                      <a:srgbClr val="00FF99"/>
                    </a:gs>
                    <a:gs pos="34000">
                      <a:srgbClr val="FF99FF"/>
                    </a:gs>
                  </a:gsLst>
                  <a:lin ang="5400000" scaled="1"/>
                </a:gradFill>
                <a:latin typeface="華康漆隸體W5" panose="040B0509000000000000" pitchFamily="81" charset="-120"/>
                <a:ea typeface="華康漆隸體W5" panose="040B0509000000000000" pitchFamily="81" charset="-120"/>
              </a:rPr>
              <a:t>）</a:t>
            </a:r>
            <a:endParaRPr lang="zh-TW" altLang="en-US" sz="8000" dirty="0">
              <a:gradFill>
                <a:gsLst>
                  <a:gs pos="100000">
                    <a:srgbClr val="FFFF00"/>
                  </a:gs>
                  <a:gs pos="74000">
                    <a:srgbClr val="00FF99"/>
                  </a:gs>
                  <a:gs pos="34000">
                    <a:srgbClr val="FF99FF"/>
                  </a:gs>
                </a:gsLst>
                <a:lin ang="5400000" scaled="1"/>
              </a:gradFill>
              <a:latin typeface="華康漆隸體W5" panose="040B0509000000000000" pitchFamily="81" charset="-120"/>
              <a:ea typeface="華康漆隸體W5" panose="040B0509000000000000" pitchFamily="81" charset="-12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717032"/>
            <a:ext cx="223837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918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51520" y="1916832"/>
            <a:ext cx="6336704" cy="432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400" dirty="0"/>
              <a:t/>
            </a:r>
            <a:br>
              <a:rPr lang="zh-TW" altLang="en-US" sz="4400" dirty="0"/>
            </a:b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zh-TW" altLang="en-US" sz="7200" dirty="0" smtClean="0">
                <a:solidFill>
                  <a:srgbClr val="FFFF00"/>
                </a:solidFill>
                <a:latin typeface="華康酒桶體" panose="020B0A09000000000000" pitchFamily="49" charset="-120"/>
                <a:ea typeface="華康酒桶體" panose="020B0A09000000000000" pitchFamily="49" charset="-120"/>
              </a:rPr>
              <a:t>永活＝勇敢的活</a:t>
            </a:r>
            <a:endParaRPr lang="zh-TW" altLang="en-US" sz="7200" dirty="0">
              <a:solidFill>
                <a:srgbClr val="FFFF00"/>
              </a:solidFill>
              <a:latin typeface="華康酒桶體" panose="020B0A09000000000000" pitchFamily="49" charset="-120"/>
              <a:ea typeface="華康酒桶體" panose="020B0A09000000000000" pitchFamily="49" charset="-12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06924"/>
            <a:ext cx="6758612" cy="506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74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dirty="0" smtClean="0">
                <a:solidFill>
                  <a:srgbClr val="0000FF"/>
                </a:solidFill>
                <a:effectLst/>
              </a:rPr>
              <a:t>經文　</a:t>
            </a:r>
            <a:r>
              <a:rPr lang="zh-TW" altLang="zh-TW" sz="6000" dirty="0" smtClean="0">
                <a:solidFill>
                  <a:srgbClr val="0000FF"/>
                </a:solidFill>
                <a:effectLst/>
              </a:rPr>
              <a:t>彼得</a:t>
            </a:r>
            <a:r>
              <a:rPr lang="zh-TW" altLang="zh-TW" sz="6000" dirty="0">
                <a:solidFill>
                  <a:srgbClr val="0000FF"/>
                </a:solidFill>
                <a:effectLst/>
              </a:rPr>
              <a:t>前書</a:t>
            </a:r>
            <a:r>
              <a:rPr lang="en-US" altLang="zh-TW" sz="6000" b="1" dirty="0">
                <a:solidFill>
                  <a:srgbClr val="0000FF"/>
                </a:solidFill>
                <a:effectLst/>
              </a:rPr>
              <a:t>1:1-9</a:t>
            </a:r>
            <a:endParaRPr lang="zh-TW" altLang="en-US" sz="6000" dirty="0">
              <a:solidFill>
                <a:srgbClr val="0000FF"/>
              </a:solidFill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b="1" dirty="0"/>
              <a:t>1:1</a:t>
            </a:r>
            <a:r>
              <a:rPr lang="zh-TW" altLang="en-US" dirty="0"/>
              <a:t> 耶穌基督的使徒</a:t>
            </a:r>
            <a:r>
              <a:rPr lang="zh-TW" altLang="en-US" u="sng" dirty="0"/>
              <a:t>彼得</a:t>
            </a:r>
            <a:r>
              <a:rPr lang="zh-TW" altLang="en-US" dirty="0"/>
              <a:t>寫信給那分散在</a:t>
            </a:r>
            <a:r>
              <a:rPr lang="zh-TW" altLang="en-US" u="sng" dirty="0"/>
              <a:t>本都</a:t>
            </a:r>
            <a:r>
              <a:rPr lang="zh-TW" altLang="en-US" dirty="0"/>
              <a:t>、</a:t>
            </a:r>
            <a:r>
              <a:rPr lang="zh-TW" altLang="en-US" u="sng" dirty="0"/>
              <a:t>加拉太</a:t>
            </a:r>
            <a:r>
              <a:rPr lang="zh-TW" altLang="en-US" dirty="0"/>
              <a:t>、</a:t>
            </a:r>
            <a:r>
              <a:rPr lang="zh-TW" altLang="en-US" u="sng" dirty="0"/>
              <a:t>加帕多家</a:t>
            </a:r>
            <a:r>
              <a:rPr lang="zh-TW" altLang="en-US" dirty="0"/>
              <a:t>、</a:t>
            </a:r>
            <a:r>
              <a:rPr lang="zh-TW" altLang="en-US" u="sng" dirty="0"/>
              <a:t>亞細亞</a:t>
            </a:r>
            <a:r>
              <a:rPr lang="zh-TW" altLang="en-US" dirty="0"/>
              <a:t>、</a:t>
            </a:r>
            <a:r>
              <a:rPr lang="zh-TW" altLang="en-US" u="sng" dirty="0"/>
              <a:t>庇推尼</a:t>
            </a:r>
            <a:r>
              <a:rPr lang="zh-TW" altLang="en-US" dirty="0"/>
              <a:t>寄居的，</a:t>
            </a:r>
            <a:br>
              <a:rPr lang="zh-TW" altLang="en-US" dirty="0"/>
            </a:br>
            <a:r>
              <a:rPr lang="en-US" altLang="zh-TW" b="1" dirty="0"/>
              <a:t>1:2</a:t>
            </a:r>
            <a:r>
              <a:rPr lang="zh-TW" altLang="en-US" dirty="0"/>
              <a:t> 就是照父上帝的先見被揀選，</a:t>
            </a:r>
            <a:r>
              <a:rPr lang="zh-TW" altLang="en-US" dirty="0" smtClean="0"/>
              <a:t>藉</a:t>
            </a:r>
            <a:r>
              <a:rPr lang="zh-TW" altLang="en-US" dirty="0"/>
              <a:t>著</a:t>
            </a:r>
            <a:r>
              <a:rPr lang="zh-TW" altLang="en-US" dirty="0" smtClean="0"/>
              <a:t>聖靈</a:t>
            </a:r>
            <a:r>
              <a:rPr lang="zh-TW" altLang="en-US" dirty="0"/>
              <a:t>得成聖潔，以致順服耶穌基督，又蒙他血所灑的人。願恩惠、平安多多地加給你們。 </a:t>
            </a:r>
            <a:br>
              <a:rPr lang="zh-TW" altLang="en-US" dirty="0"/>
            </a:br>
            <a:r>
              <a:rPr lang="en-US" altLang="zh-TW" b="1" dirty="0"/>
              <a:t>1:3</a:t>
            </a:r>
            <a:r>
              <a:rPr lang="zh-TW" altLang="en-US" dirty="0"/>
              <a:t> 願頌讚歸與我們主耶穌基督的父上帝！他曾照自己的大憐憫，藉耶穌基督從死裏復活，重生了我們，叫我們有活潑的盼望，</a:t>
            </a:r>
            <a:br>
              <a:rPr lang="zh-TW" altLang="en-US" dirty="0"/>
            </a:br>
            <a:r>
              <a:rPr lang="en-US" altLang="zh-TW" b="1" dirty="0"/>
              <a:t>1:4</a:t>
            </a:r>
            <a:r>
              <a:rPr lang="zh-TW" altLang="en-US" dirty="0"/>
              <a:t> 可以</a:t>
            </a:r>
            <a:r>
              <a:rPr lang="zh-TW" altLang="en-US" dirty="0" smtClean="0"/>
              <a:t>得著不能</a:t>
            </a:r>
            <a:r>
              <a:rPr lang="zh-TW" altLang="en-US" dirty="0"/>
              <a:t>朽壞、不能玷污、不能衰殘、為你們存留在天上的基業。</a:t>
            </a:r>
          </a:p>
        </p:txBody>
      </p:sp>
    </p:spTree>
    <p:extLst>
      <p:ext uri="{BB962C8B-B14F-4D97-AF65-F5344CB8AC3E}">
        <p14:creationId xmlns:p14="http://schemas.microsoft.com/office/powerpoint/2010/main" val="151279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363837" y="3501008"/>
            <a:ext cx="9721080" cy="1143000"/>
          </a:xfrm>
        </p:spPr>
        <p:txBody>
          <a:bodyPr>
            <a:noAutofit/>
          </a:bodyPr>
          <a:lstStyle/>
          <a:p>
            <a:pPr algn="ctr"/>
            <a:r>
              <a:rPr lang="en-US" altLang="zh-TW" sz="9600" dirty="0" smtClean="0">
                <a:solidFill>
                  <a:srgbClr val="FFFF00"/>
                </a:solidFill>
                <a:latin typeface="華康榜書體W8" pitchFamily="65" charset="-120"/>
                <a:ea typeface="華康榜書體W8" pitchFamily="65" charset="-120"/>
              </a:rPr>
              <a:t/>
            </a:r>
            <a:br>
              <a:rPr lang="en-US" altLang="zh-TW" sz="9600" dirty="0" smtClean="0">
                <a:solidFill>
                  <a:srgbClr val="FFFF00"/>
                </a:solidFill>
                <a:latin typeface="華康榜書體W8" pitchFamily="65" charset="-120"/>
                <a:ea typeface="華康榜書體W8" pitchFamily="65" charset="-120"/>
              </a:rPr>
            </a:br>
            <a:r>
              <a:rPr lang="en-US" altLang="zh-TW" sz="9600" dirty="0" smtClean="0">
                <a:solidFill>
                  <a:srgbClr val="FFFF00"/>
                </a:solidFill>
                <a:latin typeface="華康榜書體W8" pitchFamily="65" charset="-120"/>
                <a:ea typeface="華康榜書體W8" pitchFamily="65" charset="-120"/>
              </a:rPr>
              <a:t/>
            </a:r>
            <a:br>
              <a:rPr lang="en-US" altLang="zh-TW" sz="9600" dirty="0" smtClean="0">
                <a:solidFill>
                  <a:srgbClr val="FFFF00"/>
                </a:solidFill>
                <a:latin typeface="華康榜書體W8" pitchFamily="65" charset="-120"/>
                <a:ea typeface="華康榜書體W8" pitchFamily="65" charset="-120"/>
              </a:rPr>
            </a:br>
            <a:r>
              <a:rPr lang="zh-TW" altLang="en-US" sz="9600" dirty="0" smtClean="0">
                <a:solidFill>
                  <a:srgbClr val="FFFF00"/>
                </a:solidFill>
                <a:latin typeface="華康榜書體W8" pitchFamily="65" charset="-120"/>
                <a:ea typeface="華康榜書體W8" pitchFamily="65" charset="-120"/>
              </a:rPr>
              <a:t>二、復活帶出</a:t>
            </a:r>
            <a:r>
              <a:rPr lang="en-US" altLang="zh-TW" sz="9600" dirty="0" smtClean="0">
                <a:solidFill>
                  <a:srgbClr val="FFFF00"/>
                </a:solidFill>
                <a:latin typeface="華康榜書體W8" pitchFamily="65" charset="-120"/>
                <a:ea typeface="華康榜書體W8" pitchFamily="65" charset="-120"/>
              </a:rPr>
              <a:t/>
            </a:r>
            <a:br>
              <a:rPr lang="en-US" altLang="zh-TW" sz="9600" dirty="0" smtClean="0">
                <a:solidFill>
                  <a:srgbClr val="FFFF00"/>
                </a:solidFill>
                <a:latin typeface="華康榜書體W8" pitchFamily="65" charset="-120"/>
                <a:ea typeface="華康榜書體W8" pitchFamily="65" charset="-120"/>
              </a:rPr>
            </a:br>
            <a:r>
              <a:rPr lang="zh-TW" altLang="en-US" sz="9600" dirty="0">
                <a:solidFill>
                  <a:srgbClr val="FFFF00"/>
                </a:solidFill>
                <a:latin typeface="華康榜書體W8" pitchFamily="65" charset="-120"/>
                <a:ea typeface="華康榜書體W8" pitchFamily="65" charset="-120"/>
              </a:rPr>
              <a:t>生命</a:t>
            </a:r>
            <a:r>
              <a:rPr lang="zh-TW" altLang="en-US" sz="9600" dirty="0" smtClean="0">
                <a:solidFill>
                  <a:srgbClr val="FFFF00"/>
                </a:solidFill>
                <a:latin typeface="華康榜書體W8" pitchFamily="65" charset="-120"/>
                <a:ea typeface="華康榜書體W8" pitchFamily="65" charset="-120"/>
              </a:rPr>
              <a:t>的</a:t>
            </a:r>
            <a:r>
              <a:rPr lang="zh-TW" altLang="en-US" sz="9600" dirty="0">
                <a:solidFill>
                  <a:srgbClr val="FFFF00"/>
                </a:solidFill>
                <a:latin typeface="華康榜書體W8" pitchFamily="65" charset="-120"/>
                <a:ea typeface="華康榜書體W8" pitchFamily="65" charset="-120"/>
              </a:rPr>
              <a:t>意義</a:t>
            </a:r>
            <a:r>
              <a:rPr lang="en-US" altLang="zh-TW" sz="6600" dirty="0" smtClean="0">
                <a:solidFill>
                  <a:srgbClr val="FFFF00"/>
                </a:solidFill>
                <a:latin typeface="華康榜書體W8" pitchFamily="65" charset="-120"/>
                <a:ea typeface="華康榜書體W8" pitchFamily="65" charset="-120"/>
              </a:rPr>
              <a:t/>
            </a:r>
            <a:br>
              <a:rPr lang="en-US" altLang="zh-TW" sz="6600" dirty="0" smtClean="0">
                <a:solidFill>
                  <a:srgbClr val="FFFF00"/>
                </a:solidFill>
                <a:latin typeface="華康榜書體W8" pitchFamily="65" charset="-120"/>
                <a:ea typeface="華康榜書體W8" pitchFamily="65" charset="-120"/>
              </a:rPr>
            </a:br>
            <a:r>
              <a:rPr lang="en-US" altLang="zh-TW" sz="8000" dirty="0" smtClean="0">
                <a:solidFill>
                  <a:srgbClr val="FFFF00"/>
                </a:solidFill>
                <a:latin typeface="華康榜書體W8" pitchFamily="65" charset="-120"/>
                <a:ea typeface="華康榜書體W8" pitchFamily="65" charset="-120"/>
              </a:rPr>
              <a:t/>
            </a:r>
            <a:br>
              <a:rPr lang="en-US" altLang="zh-TW" sz="8000" dirty="0" smtClean="0">
                <a:solidFill>
                  <a:srgbClr val="FFFF00"/>
                </a:solidFill>
                <a:latin typeface="華康榜書體W8" pitchFamily="65" charset="-120"/>
                <a:ea typeface="華康榜書體W8" pitchFamily="65" charset="-120"/>
              </a:rPr>
            </a:br>
            <a:r>
              <a:rPr lang="en-US" altLang="zh-TW" sz="11500" dirty="0" smtClean="0">
                <a:solidFill>
                  <a:srgbClr val="00FFFF"/>
                </a:solidFill>
                <a:latin typeface="華康榜書體W8" pitchFamily="65" charset="-120"/>
                <a:ea typeface="華康榜書體W8" pitchFamily="65" charset="-120"/>
              </a:rPr>
              <a:t/>
            </a:r>
            <a:br>
              <a:rPr lang="en-US" altLang="zh-TW" sz="11500" dirty="0" smtClean="0">
                <a:solidFill>
                  <a:srgbClr val="00FFFF"/>
                </a:solidFill>
                <a:latin typeface="華康榜書體W8" pitchFamily="65" charset="-120"/>
                <a:ea typeface="華康榜書體W8" pitchFamily="65" charset="-120"/>
              </a:rPr>
            </a:br>
            <a:r>
              <a:rPr lang="en-US" altLang="zh-TW" sz="13800" dirty="0">
                <a:solidFill>
                  <a:srgbClr val="00FFFF"/>
                </a:solidFill>
                <a:latin typeface="華康榜書體W8" pitchFamily="65" charset="-120"/>
                <a:ea typeface="華康榜書體W8" pitchFamily="65" charset="-120"/>
              </a:rPr>
              <a:t/>
            </a:r>
            <a:br>
              <a:rPr lang="en-US" altLang="zh-TW" sz="13800" dirty="0">
                <a:solidFill>
                  <a:srgbClr val="00FFFF"/>
                </a:solidFill>
                <a:latin typeface="華康榜書體W8" pitchFamily="65" charset="-120"/>
                <a:ea typeface="華康榜書體W8" pitchFamily="65" charset="-120"/>
              </a:rPr>
            </a:br>
            <a:endParaRPr lang="zh-TW" altLang="en-US" sz="16600" dirty="0">
              <a:solidFill>
                <a:srgbClr val="00FFFF"/>
              </a:solidFill>
              <a:latin typeface="華康榜書體W8" pitchFamily="65" charset="-120"/>
              <a:ea typeface="華康榜書體W8" pitchFamily="65" charset="-12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400762"/>
            <a:ext cx="4491791" cy="3364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020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51520" y="1844824"/>
            <a:ext cx="4918841" cy="48245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en-US" sz="4000" b="1" dirty="0" smtClean="0"/>
              <a:t>第</a:t>
            </a:r>
            <a:r>
              <a:rPr lang="en-US" altLang="zh-TW" sz="4000" b="1" dirty="0" smtClean="0"/>
              <a:t>3-4</a:t>
            </a:r>
            <a:r>
              <a:rPr lang="zh-TW" altLang="en-US" sz="4000" b="1" dirty="0" smtClean="0"/>
              <a:t>節　</a:t>
            </a:r>
            <a:r>
              <a:rPr lang="en-US" altLang="zh-TW" sz="4000" b="1" dirty="0" smtClean="0"/>
              <a:t>…..</a:t>
            </a:r>
            <a:r>
              <a:rPr lang="zh-TW" altLang="zh-TW" sz="4000" dirty="0" smtClean="0"/>
              <a:t>叫</a:t>
            </a:r>
            <a:r>
              <a:rPr lang="zh-TW" altLang="zh-TW" sz="4000" dirty="0"/>
              <a:t>我們有活潑的盼望，</a:t>
            </a:r>
            <a:r>
              <a:rPr lang="zh-TW" altLang="zh-TW" sz="4000" dirty="0" smtClean="0"/>
              <a:t>可以</a:t>
            </a:r>
            <a:r>
              <a:rPr lang="zh-TW" altLang="zh-TW" sz="4000" dirty="0"/>
              <a:t>得著</a:t>
            </a:r>
            <a:r>
              <a:rPr lang="zh-TW" altLang="zh-TW" sz="4000" dirty="0">
                <a:solidFill>
                  <a:srgbClr val="C00000"/>
                </a:solidFill>
              </a:rPr>
              <a:t>不能朽壞、不能玷污、不能衰殘、</a:t>
            </a:r>
            <a:r>
              <a:rPr lang="zh-TW" altLang="zh-TW" sz="4000" dirty="0"/>
              <a:t>為你們存留在天上的基業</a:t>
            </a:r>
            <a:r>
              <a:rPr lang="zh-TW" altLang="zh-TW" sz="4000" dirty="0" smtClean="0"/>
              <a:t>。</a:t>
            </a:r>
            <a:endParaRPr lang="en-US" altLang="zh-TW" sz="4000" dirty="0" smtClean="0"/>
          </a:p>
          <a:p>
            <a:pPr marL="0" indent="0">
              <a:buNone/>
            </a:pPr>
            <a:r>
              <a:rPr lang="zh-TW" altLang="zh-TW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朽壞</a:t>
            </a:r>
            <a:r>
              <a:rPr lang="en-US" altLang="zh-TW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zh-TW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altLang="zh-TW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phthartos</a:t>
            </a:r>
            <a:r>
              <a:rPr lang="en-US" altLang="zh-TW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0" indent="0">
              <a:buNone/>
            </a:pPr>
            <a:r>
              <a:rPr lang="zh-TW" altLang="zh-TW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玷污</a:t>
            </a:r>
            <a:r>
              <a:rPr lang="en-US" altLang="zh-TW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zh-TW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altLang="zh-TW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mianto</a:t>
            </a:r>
            <a:r>
              <a:rPr lang="en-US" altLang="zh-TW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0" indent="0">
              <a:buNone/>
            </a:pPr>
            <a:r>
              <a:rPr lang="zh-TW" altLang="zh-TW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衰</a:t>
            </a:r>
            <a:r>
              <a:rPr lang="zh-TW" altLang="zh-TW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殘</a:t>
            </a:r>
            <a:r>
              <a:rPr lang="en-US" altLang="zh-TW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zh-TW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altLang="zh-TW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marantos</a:t>
            </a:r>
            <a:r>
              <a:rPr lang="en-US" altLang="zh-TW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0" indent="0">
              <a:buNone/>
            </a:pPr>
            <a:endParaRPr lang="en-US" altLang="zh-TW" sz="40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7200" spc="600" dirty="0" smtClean="0">
                <a:gradFill>
                  <a:gsLst>
                    <a:gs pos="35000">
                      <a:srgbClr val="FFFF00"/>
                    </a:gs>
                    <a:gs pos="53000">
                      <a:schemeClr val="accent6">
                        <a:lumMod val="40000"/>
                        <a:lumOff val="60000"/>
                      </a:schemeClr>
                    </a:gs>
                    <a:gs pos="88000">
                      <a:srgbClr val="C4D6EB"/>
                    </a:gs>
                    <a:gs pos="100000">
                      <a:srgbClr val="FFEBFA"/>
                    </a:gs>
                  </a:gsLst>
                  <a:lin ang="5400000" scaled="0"/>
                </a:gradFill>
                <a:latin typeface="華康刷刷體W7" pitchFamily="49" charset="-120"/>
                <a:ea typeface="華康刷刷體W7" pitchFamily="49" charset="-120"/>
              </a:rPr>
              <a:t>源自於起初</a:t>
            </a:r>
            <a:r>
              <a:rPr lang="zh-TW" altLang="en-US" sz="7200" spc="600" dirty="0" smtClean="0">
                <a:solidFill>
                  <a:srgbClr val="66FF33"/>
                </a:solidFill>
                <a:latin typeface="華康刷刷體W7" pitchFamily="49" charset="-120"/>
                <a:ea typeface="華康刷刷體W7" pitchFamily="49" charset="-120"/>
              </a:rPr>
              <a:t>（</a:t>
            </a:r>
            <a:r>
              <a:rPr lang="en-US" altLang="zh-TW" sz="7200" dirty="0" smtClean="0">
                <a:solidFill>
                  <a:srgbClr val="66FF33"/>
                </a:solidFill>
              </a:rPr>
              <a:t>Alpha</a:t>
            </a:r>
            <a:r>
              <a:rPr lang="zh-TW" altLang="en-US" sz="7200" dirty="0" smtClean="0">
                <a:solidFill>
                  <a:srgbClr val="66FF33"/>
                </a:solidFill>
              </a:rPr>
              <a:t>）</a:t>
            </a:r>
            <a:endParaRPr lang="zh-TW" altLang="en-US" sz="7200" spc="600" dirty="0">
              <a:solidFill>
                <a:srgbClr val="66FF33"/>
              </a:solidFill>
              <a:latin typeface="華康刷刷體W7" pitchFamily="49" charset="-120"/>
              <a:ea typeface="華康刷刷體W7" pitchFamily="49" charset="-12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charset="-120"/>
              <a:cs typeface="新細明體" charset="-12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966" y="3068960"/>
            <a:ext cx="3525509" cy="241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49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31851" y="1628800"/>
            <a:ext cx="9012149" cy="46265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zh-TW" sz="6600" dirty="0"/>
              <a:t>啟示錄</a:t>
            </a:r>
            <a:r>
              <a:rPr lang="en-US" altLang="zh-TW" sz="6600" dirty="0"/>
              <a:t>22:13 </a:t>
            </a:r>
            <a:r>
              <a:rPr lang="zh-TW" altLang="zh-TW" sz="6600" dirty="0"/>
              <a:t>我是</a:t>
            </a:r>
            <a:r>
              <a:rPr lang="zh-TW" altLang="zh-TW" sz="6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阿拉</a:t>
            </a:r>
            <a:r>
              <a:rPr lang="zh-TW" altLang="zh-TW" sz="6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法</a:t>
            </a:r>
            <a:r>
              <a:rPr lang="zh-TW" altLang="en-US" sz="6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en-US" altLang="zh-TW" sz="6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Alpha</a:t>
            </a:r>
            <a:r>
              <a:rPr lang="zh-TW" altLang="en-US" sz="6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r>
              <a:rPr lang="zh-TW" altLang="zh-TW" sz="6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</a:t>
            </a:r>
            <a:r>
              <a:rPr lang="zh-TW" altLang="zh-TW" sz="6600" dirty="0"/>
              <a:t>我是俄梅戛；我是</a:t>
            </a:r>
            <a:r>
              <a:rPr lang="zh-TW" altLang="zh-TW" sz="6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首先的</a:t>
            </a:r>
            <a:r>
              <a:rPr lang="zh-TW" altLang="zh-TW" sz="6600" dirty="0"/>
              <a:t>，我是末後的；我是</a:t>
            </a:r>
            <a:r>
              <a:rPr lang="zh-TW" altLang="zh-TW" sz="6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初</a:t>
            </a:r>
            <a:r>
              <a:rPr lang="zh-TW" altLang="zh-TW" sz="6600" dirty="0"/>
              <a:t>，我是終。」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79296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7200" spc="600" dirty="0" smtClean="0">
                <a:gradFill>
                  <a:gsLst>
                    <a:gs pos="0">
                      <a:srgbClr val="FFFF00"/>
                    </a:gs>
                    <a:gs pos="50000">
                      <a:srgbClr val="99FF33"/>
                    </a:gs>
                    <a:gs pos="100000">
                      <a:schemeClr val="bg1">
                        <a:tint val="10000"/>
                        <a:satMod val="300000"/>
                      </a:schemeClr>
                    </a:gs>
                  </a:gsLst>
                  <a:lin ang="16200000" scaled="1"/>
                </a:gradFill>
                <a:latin typeface="華康酒桶體" panose="020B0A09000000000000" pitchFamily="49" charset="-120"/>
                <a:ea typeface="華康酒桶體" panose="020B0A09000000000000" pitchFamily="49" charset="-120"/>
              </a:rPr>
              <a:t>聚焦耶穌領受盼望</a:t>
            </a:r>
            <a:endParaRPr lang="zh-TW" altLang="en-US" sz="7200" spc="600" dirty="0">
              <a:gradFill>
                <a:gsLst>
                  <a:gs pos="0">
                    <a:srgbClr val="FFFF00"/>
                  </a:gs>
                  <a:gs pos="50000">
                    <a:srgbClr val="99FF33"/>
                  </a:gs>
                  <a:gs pos="100000">
                    <a:schemeClr val="bg1">
                      <a:tint val="10000"/>
                      <a:satMod val="300000"/>
                    </a:schemeClr>
                  </a:gs>
                </a:gsLst>
                <a:lin ang="16200000" scaled="1"/>
              </a:gradFill>
              <a:latin typeface="華康酒桶體" panose="020B0A09000000000000" pitchFamily="49" charset="-120"/>
              <a:ea typeface="華康酒桶體" panose="020B0A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8580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23528" y="2213197"/>
            <a:ext cx="4680520" cy="46265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dirty="0" smtClean="0"/>
              <a:t>（天主教</a:t>
            </a:r>
            <a:r>
              <a:rPr lang="zh-TW" altLang="zh-TW" sz="3600" dirty="0" smtClean="0"/>
              <a:t>思</a:t>
            </a:r>
            <a:r>
              <a:rPr lang="zh-TW" altLang="zh-TW" sz="3600" dirty="0"/>
              <a:t>高</a:t>
            </a:r>
            <a:r>
              <a:rPr lang="zh-TW" altLang="zh-TW" sz="3600" dirty="0" smtClean="0"/>
              <a:t>本</a:t>
            </a:r>
            <a:r>
              <a:rPr lang="zh-TW" altLang="en-US" sz="3600" dirty="0"/>
              <a:t>）</a:t>
            </a:r>
            <a:r>
              <a:rPr lang="zh-TW" altLang="en-US" sz="3600" dirty="0" smtClean="0"/>
              <a:t>第</a:t>
            </a:r>
            <a:r>
              <a:rPr lang="en-US" altLang="zh-TW" sz="3600" dirty="0" smtClean="0"/>
              <a:t>3</a:t>
            </a:r>
            <a:r>
              <a:rPr lang="zh-TW" altLang="en-US" sz="3600" dirty="0" smtClean="0"/>
              <a:t>節 願</a:t>
            </a:r>
            <a:r>
              <a:rPr lang="zh-TW" altLang="en-US" sz="3600" dirty="0"/>
              <a:t>我們的主耶穌基督的天主和父受讚美！他因自己的大仁慈，</a:t>
            </a:r>
            <a:r>
              <a:rPr lang="zh-TW" alt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藉耶穌基督由死者中的復活，重生了我們，</a:t>
            </a:r>
            <a:r>
              <a:rPr lang="zh-TW" altLang="en-US" sz="3600" dirty="0"/>
              <a:t>為獲得那充滿</a:t>
            </a:r>
            <a:r>
              <a:rPr lang="zh-TW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生命的希望</a:t>
            </a:r>
            <a:r>
              <a:rPr lang="zh-TW" altLang="en-US" sz="3600" dirty="0" smtClean="0"/>
              <a:t>，</a:t>
            </a:r>
            <a:r>
              <a:rPr lang="en-US" altLang="zh-TW" sz="3600" dirty="0" smtClean="0"/>
              <a:t>…. </a:t>
            </a:r>
            <a:endParaRPr lang="zh-TW" altLang="en-US" sz="36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686800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6600" spc="600" dirty="0">
                <a:solidFill>
                  <a:srgbClr val="FFFF00"/>
                </a:solidFill>
                <a:latin typeface="華康娃娃體W7" panose="040B0709000000000000" pitchFamily="81" charset="-120"/>
                <a:ea typeface="華康娃娃體W7" panose="040B0709000000000000" pitchFamily="81" charset="-120"/>
              </a:rPr>
              <a:t>重</a:t>
            </a:r>
            <a:r>
              <a:rPr lang="zh-TW" altLang="en-US" sz="6600" spc="600" dirty="0" smtClean="0">
                <a:solidFill>
                  <a:srgbClr val="FFFF00"/>
                </a:solidFill>
                <a:latin typeface="華康娃娃體W7" panose="040B0709000000000000" pitchFamily="81" charset="-120"/>
                <a:ea typeface="華康娃娃體W7" panose="040B0709000000000000" pitchFamily="81" charset="-120"/>
              </a:rPr>
              <a:t>生</a:t>
            </a:r>
            <a:r>
              <a:rPr lang="zh-TW" altLang="en-US" sz="6600" spc="600" dirty="0" smtClean="0">
                <a:gradFill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FFF00"/>
                    </a:gs>
                    <a:gs pos="100000">
                      <a:srgbClr val="F952A0"/>
                    </a:gs>
                    <a:gs pos="90000">
                      <a:srgbClr val="C50849"/>
                    </a:gs>
                    <a:gs pos="100000">
                      <a:srgbClr val="B43E85"/>
                    </a:gs>
                    <a:gs pos="100000">
                      <a:srgbClr val="F8B049"/>
                    </a:gs>
                  </a:gsLst>
                  <a:lin ang="5400000" scaled="0"/>
                </a:gradFill>
                <a:latin typeface="華康娃娃體W7" panose="040B0709000000000000" pitchFamily="81" charset="-120"/>
                <a:ea typeface="華康娃娃體W7" panose="040B0709000000000000" pitchFamily="81" charset="-120"/>
              </a:rPr>
              <a:t>與</a:t>
            </a:r>
            <a:r>
              <a:rPr lang="zh-TW" altLang="en-US" sz="6600" spc="600" dirty="0" smtClean="0">
                <a:solidFill>
                  <a:srgbClr val="FFFF00"/>
                </a:solidFill>
                <a:latin typeface="華康娃娃體W7" panose="040B0709000000000000" pitchFamily="81" charset="-120"/>
                <a:ea typeface="華康娃娃體W7" panose="040B0709000000000000" pitchFamily="81" charset="-120"/>
              </a:rPr>
              <a:t>麻痺</a:t>
            </a:r>
            <a:r>
              <a:rPr lang="zh-TW" altLang="en-US" sz="6600" spc="600" dirty="0" smtClean="0">
                <a:gradFill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FFF00"/>
                    </a:gs>
                    <a:gs pos="100000">
                      <a:srgbClr val="F952A0"/>
                    </a:gs>
                    <a:gs pos="90000">
                      <a:srgbClr val="C50849"/>
                    </a:gs>
                    <a:gs pos="100000">
                      <a:srgbClr val="B43E85"/>
                    </a:gs>
                    <a:gs pos="100000">
                      <a:srgbClr val="F8B049"/>
                    </a:gs>
                  </a:gsLst>
                  <a:lin ang="5400000" scaled="0"/>
                </a:gradFill>
                <a:latin typeface="華康娃娃體W7" panose="040B0709000000000000" pitchFamily="81" charset="-120"/>
                <a:ea typeface="華康娃娃體W7" panose="040B0709000000000000" pitchFamily="81" charset="-120"/>
              </a:rPr>
              <a:t>的差異</a:t>
            </a:r>
            <a:r>
              <a:rPr lang="en-US" altLang="zh-TW" sz="6600" spc="600" dirty="0" smtClean="0">
                <a:gradFill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FFF00"/>
                    </a:gs>
                    <a:gs pos="100000">
                      <a:srgbClr val="F952A0"/>
                    </a:gs>
                    <a:gs pos="90000">
                      <a:srgbClr val="C50849"/>
                    </a:gs>
                    <a:gs pos="100000">
                      <a:srgbClr val="B43E85"/>
                    </a:gs>
                    <a:gs pos="100000">
                      <a:srgbClr val="F8B049"/>
                    </a:gs>
                  </a:gsLst>
                  <a:lin ang="5400000" scaled="0"/>
                </a:gradFill>
                <a:latin typeface="華康娃娃體W7" panose="040B0709000000000000" pitchFamily="81" charset="-120"/>
                <a:ea typeface="華康娃娃體W7" panose="040B0709000000000000" pitchFamily="81" charset="-120"/>
              </a:rPr>
              <a:t/>
            </a:r>
            <a:br>
              <a:rPr lang="en-US" altLang="zh-TW" sz="6600" spc="600" dirty="0" smtClean="0">
                <a:gradFill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FFF00"/>
                    </a:gs>
                    <a:gs pos="100000">
                      <a:srgbClr val="F952A0"/>
                    </a:gs>
                    <a:gs pos="90000">
                      <a:srgbClr val="C50849"/>
                    </a:gs>
                    <a:gs pos="100000">
                      <a:srgbClr val="B43E85"/>
                    </a:gs>
                    <a:gs pos="100000">
                      <a:srgbClr val="F8B049"/>
                    </a:gs>
                  </a:gsLst>
                  <a:lin ang="5400000" scaled="0"/>
                </a:gradFill>
                <a:latin typeface="華康娃娃體W7" panose="040B0709000000000000" pitchFamily="81" charset="-120"/>
                <a:ea typeface="華康娃娃體W7" panose="040B0709000000000000" pitchFamily="81" charset="-120"/>
              </a:rPr>
            </a:br>
            <a:r>
              <a:rPr lang="zh-TW" altLang="en-US" sz="6600" spc="600" dirty="0">
                <a:gradFill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FFF00"/>
                    </a:gs>
                    <a:gs pos="100000">
                      <a:srgbClr val="F952A0"/>
                    </a:gs>
                    <a:gs pos="90000">
                      <a:srgbClr val="C50849"/>
                    </a:gs>
                    <a:gs pos="100000">
                      <a:srgbClr val="B43E85"/>
                    </a:gs>
                    <a:gs pos="100000">
                      <a:srgbClr val="F8B049"/>
                    </a:gs>
                  </a:gsLst>
                  <a:lin ang="5400000" scaled="0"/>
                </a:gradFill>
                <a:latin typeface="華康娃娃體W7" panose="040B0709000000000000" pitchFamily="81" charset="-120"/>
                <a:ea typeface="華康娃娃體W7" panose="040B0709000000000000" pitchFamily="81" charset="-120"/>
              </a:rPr>
              <a:t>重生</a:t>
            </a:r>
            <a:r>
              <a:rPr lang="zh-TW" altLang="en-US" sz="6600" spc="600" dirty="0" smtClean="0">
                <a:gradFill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FFF00"/>
                    </a:gs>
                    <a:gs pos="100000">
                      <a:srgbClr val="F952A0"/>
                    </a:gs>
                    <a:gs pos="90000">
                      <a:srgbClr val="C50849"/>
                    </a:gs>
                    <a:gs pos="100000">
                      <a:srgbClr val="B43E85"/>
                    </a:gs>
                    <a:gs pos="100000">
                      <a:srgbClr val="F8B049"/>
                    </a:gs>
                  </a:gsLst>
                  <a:lin ang="5400000" scaled="0"/>
                </a:gradFill>
                <a:latin typeface="華康娃娃體W7" panose="040B0709000000000000" pitchFamily="81" charset="-120"/>
                <a:ea typeface="華康娃娃體W7" panose="040B0709000000000000" pitchFamily="81" charset="-120"/>
              </a:rPr>
              <a:t>帶出生命的希望</a:t>
            </a:r>
            <a:endParaRPr lang="zh-TW" altLang="en-US" sz="6600" spc="600" dirty="0">
              <a:gradFill>
                <a:gsLst>
                  <a:gs pos="0">
                    <a:srgbClr val="FC9FCB"/>
                  </a:gs>
                  <a:gs pos="13000">
                    <a:srgbClr val="F8B049"/>
                  </a:gs>
                  <a:gs pos="21001">
                    <a:srgbClr val="F8B049"/>
                  </a:gs>
                  <a:gs pos="63000">
                    <a:srgbClr val="FFFF00"/>
                  </a:gs>
                  <a:gs pos="100000">
                    <a:srgbClr val="F952A0"/>
                  </a:gs>
                  <a:gs pos="90000">
                    <a:srgbClr val="C50849"/>
                  </a:gs>
                  <a:gs pos="100000">
                    <a:srgbClr val="B43E85"/>
                  </a:gs>
                  <a:gs pos="100000">
                    <a:srgbClr val="F8B049"/>
                  </a:gs>
                </a:gsLst>
                <a:lin ang="5400000" scaled="0"/>
              </a:gradFill>
              <a:latin typeface="華康娃娃體W7" panose="040B0709000000000000" pitchFamily="81" charset="-120"/>
              <a:ea typeface="華康娃娃體W7" panose="040B0709000000000000" pitchFamily="81" charset="-12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636912"/>
            <a:ext cx="3350395" cy="3779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213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51520" y="1556173"/>
            <a:ext cx="4976612" cy="46265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4000" b="1" dirty="0"/>
              <a:t>第</a:t>
            </a:r>
            <a:r>
              <a:rPr lang="en-US" altLang="zh-TW" sz="4000" b="1" dirty="0" smtClean="0"/>
              <a:t>5-6</a:t>
            </a:r>
            <a:r>
              <a:rPr lang="zh-TW" altLang="en-US" sz="4000" b="1" dirty="0" smtClean="0"/>
              <a:t>節</a:t>
            </a:r>
            <a:r>
              <a:rPr lang="en-US" altLang="zh-TW" sz="4000" dirty="0" smtClean="0"/>
              <a:t> </a:t>
            </a:r>
            <a:r>
              <a:rPr lang="zh-TW" altLang="zh-TW" sz="4000" dirty="0"/>
              <a:t>你們這因信蒙上帝能力保守的人，必能得著所預備、到末世要顯現的救恩</a:t>
            </a:r>
            <a:r>
              <a:rPr lang="zh-TW" altLang="zh-TW" sz="4000" dirty="0" smtClean="0"/>
              <a:t>。</a:t>
            </a:r>
            <a:endParaRPr lang="en-US" altLang="zh-TW" sz="4000" dirty="0" smtClean="0"/>
          </a:p>
          <a:p>
            <a:pPr marL="0" indent="0">
              <a:buNone/>
            </a:pPr>
            <a:r>
              <a:rPr lang="zh-TW" altLang="zh-TW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因此</a:t>
            </a:r>
            <a:r>
              <a:rPr lang="zh-TW" altLang="zh-TW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，你們是大有喜樂</a:t>
            </a:r>
            <a:r>
              <a:rPr lang="zh-TW" altLang="zh-TW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；</a:t>
            </a:r>
            <a:r>
              <a:rPr lang="zh-TW" altLang="zh-TW" sz="4000" dirty="0"/>
              <a:t>但如今，在百般的試煉中暫時憂愁，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sz="28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6600" dirty="0">
                <a:gradFill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78057">
                      <a:srgbClr val="D67667"/>
                    </a:gs>
                    <a:gs pos="74000">
                      <a:srgbClr val="F8B049"/>
                    </a:gs>
                    <a:gs pos="45000">
                      <a:srgbClr val="FFFF00"/>
                    </a:gs>
                    <a:gs pos="98000">
                      <a:srgbClr val="F952A0"/>
                    </a:gs>
                    <a:gs pos="100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lin ang="5400000" scaled="0"/>
                </a:gradFill>
                <a:latin typeface="華康唐風隸" panose="03000909000000000000" pitchFamily="65" charset="-120"/>
                <a:ea typeface="華康唐風隸" panose="03000909000000000000" pitchFamily="65" charset="-120"/>
              </a:rPr>
              <a:t>大喜樂的心</a:t>
            </a:r>
            <a:r>
              <a:rPr lang="zh-TW" altLang="en-US" sz="6600" dirty="0" smtClean="0">
                <a:gradFill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78057">
                      <a:srgbClr val="D67667"/>
                    </a:gs>
                    <a:gs pos="74000">
                      <a:srgbClr val="F8B049"/>
                    </a:gs>
                    <a:gs pos="45000">
                      <a:srgbClr val="FFFF00"/>
                    </a:gs>
                    <a:gs pos="98000">
                      <a:srgbClr val="F952A0"/>
                    </a:gs>
                    <a:gs pos="100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lin ang="5400000" scaled="0"/>
                </a:gradFill>
                <a:latin typeface="華康唐風隸" panose="03000909000000000000" pitchFamily="65" charset="-120"/>
                <a:ea typeface="華康唐風隸" panose="03000909000000000000" pitchFamily="65" charset="-120"/>
              </a:rPr>
              <a:t>面對試煉</a:t>
            </a:r>
            <a:endParaRPr lang="zh-TW" altLang="en-US" sz="4800" dirty="0">
              <a:gradFill>
                <a:gsLst>
                  <a:gs pos="0">
                    <a:srgbClr val="FC9FCB"/>
                  </a:gs>
                  <a:gs pos="13000">
                    <a:srgbClr val="F8B049"/>
                  </a:gs>
                  <a:gs pos="78057">
                    <a:srgbClr val="D67667"/>
                  </a:gs>
                  <a:gs pos="74000">
                    <a:srgbClr val="F8B049"/>
                  </a:gs>
                  <a:gs pos="45000">
                    <a:srgbClr val="FFFF00"/>
                  </a:gs>
                  <a:gs pos="98000">
                    <a:srgbClr val="F952A0"/>
                  </a:gs>
                  <a:gs pos="100000">
                    <a:srgbClr val="C50849"/>
                  </a:gs>
                  <a:gs pos="82001">
                    <a:srgbClr val="B43E85"/>
                  </a:gs>
                  <a:gs pos="100000">
                    <a:srgbClr val="F8B049"/>
                  </a:gs>
                </a:gsLst>
                <a:lin ang="5400000" scaled="0"/>
              </a:gradFill>
              <a:latin typeface="華康唐風隸" panose="03000909000000000000" pitchFamily="65" charset="-120"/>
              <a:ea typeface="華康唐風隸" panose="03000909000000000000" pitchFamily="65" charset="-12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464" y="2636912"/>
            <a:ext cx="3657476" cy="354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814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79512" y="620688"/>
            <a:ext cx="8712968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7200" dirty="0" smtClean="0">
                <a:gradFill>
                  <a:gsLst>
                    <a:gs pos="51000">
                      <a:srgbClr val="F6F194"/>
                    </a:gs>
                    <a:gs pos="0">
                      <a:srgbClr val="5E9EFF"/>
                    </a:gs>
                    <a:gs pos="0">
                      <a:srgbClr val="85C2FF"/>
                    </a:gs>
                    <a:gs pos="100000">
                      <a:srgbClr val="C4D6EB"/>
                    </a:gs>
                    <a:gs pos="80000">
                      <a:srgbClr val="FFEBFA"/>
                    </a:gs>
                  </a:gsLst>
                  <a:lin ang="16200000" scaled="0"/>
                </a:gradFill>
                <a:latin typeface="華康娃娃體W7" panose="040B0709000000000000" pitchFamily="81" charset="-120"/>
                <a:ea typeface="華康娃娃體W7" panose="040B0709000000000000" pitchFamily="81" charset="-120"/>
              </a:rPr>
              <a:t>１１９１０４</a:t>
            </a:r>
            <a:r>
              <a:rPr lang="en-US" altLang="zh-TW" sz="6600" dirty="0" smtClean="0">
                <a:gradFill>
                  <a:gsLst>
                    <a:gs pos="51000">
                      <a:srgbClr val="F6F194"/>
                    </a:gs>
                    <a:gs pos="0">
                      <a:srgbClr val="5E9EFF"/>
                    </a:gs>
                    <a:gs pos="0">
                      <a:srgbClr val="85C2FF"/>
                    </a:gs>
                    <a:gs pos="100000">
                      <a:srgbClr val="C4D6EB"/>
                    </a:gs>
                    <a:gs pos="80000">
                      <a:srgbClr val="FFEBFA"/>
                    </a:gs>
                  </a:gsLst>
                  <a:lin ang="16200000" scaled="0"/>
                </a:gradFill>
                <a:latin typeface="華康娃娃體W7" panose="040B0709000000000000" pitchFamily="81" charset="-120"/>
                <a:ea typeface="華康娃娃體W7" panose="040B0709000000000000" pitchFamily="81" charset="-120"/>
              </a:rPr>
              <a:t/>
            </a:r>
            <a:br>
              <a:rPr lang="en-US" altLang="zh-TW" sz="6600" dirty="0" smtClean="0">
                <a:gradFill>
                  <a:gsLst>
                    <a:gs pos="51000">
                      <a:srgbClr val="F6F194"/>
                    </a:gs>
                    <a:gs pos="0">
                      <a:srgbClr val="5E9EFF"/>
                    </a:gs>
                    <a:gs pos="0">
                      <a:srgbClr val="85C2FF"/>
                    </a:gs>
                    <a:gs pos="100000">
                      <a:srgbClr val="C4D6EB"/>
                    </a:gs>
                    <a:gs pos="80000">
                      <a:srgbClr val="FFEBFA"/>
                    </a:gs>
                  </a:gsLst>
                  <a:lin ang="16200000" scaled="0"/>
                </a:gradFill>
                <a:latin typeface="華康娃娃體W7" panose="040B0709000000000000" pitchFamily="81" charset="-120"/>
                <a:ea typeface="華康娃娃體W7" panose="040B0709000000000000" pitchFamily="81" charset="-120"/>
              </a:rPr>
            </a:br>
            <a:endParaRPr lang="zh-TW" altLang="en-US" sz="6600" dirty="0">
              <a:gradFill>
                <a:gsLst>
                  <a:gs pos="51000">
                    <a:srgbClr val="F6F194"/>
                  </a:gs>
                  <a:gs pos="0">
                    <a:srgbClr val="5E9EFF"/>
                  </a:gs>
                  <a:gs pos="0">
                    <a:srgbClr val="85C2FF"/>
                  </a:gs>
                  <a:gs pos="100000">
                    <a:srgbClr val="C4D6EB"/>
                  </a:gs>
                  <a:gs pos="80000">
                    <a:srgbClr val="FFEBFA"/>
                  </a:gs>
                </a:gsLst>
                <a:lin ang="16200000" scaled="0"/>
              </a:gradFill>
              <a:latin typeface="華康娃娃體W7" panose="040B0709000000000000" pitchFamily="81" charset="-120"/>
              <a:ea typeface="華康娃娃體W7" panose="040B0709000000000000" pitchFamily="81" charset="-12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970" y="2256519"/>
            <a:ext cx="2188222" cy="305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179512" y="1772816"/>
            <a:ext cx="3862399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dirty="0" smtClean="0"/>
              <a:t>那</a:t>
            </a:r>
            <a:r>
              <a:rPr lang="zh-TW" altLang="en-US" sz="4400" dirty="0"/>
              <a:t>就是人類最後的一項自由：選擇你在任何一種環境下的生活態度，選擇你自己的生活方式</a:t>
            </a:r>
            <a:r>
              <a:rPr lang="zh-TW" altLang="en-US" sz="4400" dirty="0" smtClean="0"/>
              <a:t>。</a:t>
            </a:r>
            <a:endParaRPr lang="en-US" altLang="zh-TW" sz="4400" dirty="0" smtClean="0"/>
          </a:p>
          <a:p>
            <a:r>
              <a:rPr lang="zh-TW" altLang="en-US" sz="3600" dirty="0" smtClean="0"/>
              <a:t>　</a:t>
            </a:r>
            <a:endParaRPr lang="zh-TW" alt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838" y="2204865"/>
            <a:ext cx="2524505" cy="3059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373216"/>
            <a:ext cx="2776176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矩形 3"/>
          <p:cNvSpPr/>
          <p:nvPr/>
        </p:nvSpPr>
        <p:spPr>
          <a:xfrm>
            <a:off x="4041911" y="5361510"/>
            <a:ext cx="20313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7200" dirty="0">
                <a:solidFill>
                  <a:srgbClr val="C00000"/>
                </a:solidFill>
                <a:latin typeface="華康儷粗宋" panose="02020709000000000000" pitchFamily="49" charset="-120"/>
                <a:ea typeface="華康儷粗宋" panose="02020709000000000000" pitchFamily="49" charset="-120"/>
              </a:rPr>
              <a:t>意義</a:t>
            </a:r>
          </a:p>
        </p:txBody>
      </p:sp>
    </p:spTree>
    <p:extLst>
      <p:ext uri="{BB962C8B-B14F-4D97-AF65-F5344CB8AC3E}">
        <p14:creationId xmlns:p14="http://schemas.microsoft.com/office/powerpoint/2010/main" val="329983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79512" y="2132856"/>
            <a:ext cx="4608512" cy="244368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TW" sz="4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altLang="zh-TW" sz="4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zh-TW" altLang="zh-TW" sz="4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藉著創造與</a:t>
            </a:r>
            <a:r>
              <a:rPr lang="zh-TW" altLang="zh-TW" sz="4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工作</a:t>
            </a:r>
            <a:r>
              <a:rPr lang="zh-TW" alt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endParaRPr lang="zh-TW" altLang="zh-TW" sz="48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sz="4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r>
              <a:rPr lang="zh-TW" altLang="zh-TW" sz="4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藉著</a:t>
            </a:r>
            <a:r>
              <a:rPr lang="zh-TW" alt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人與人互動</a:t>
            </a:r>
            <a:r>
              <a:rPr lang="zh-TW" altLang="zh-TW" sz="4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體認價值</a:t>
            </a:r>
            <a:r>
              <a:rPr lang="zh-TW" altLang="en-US" sz="4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endParaRPr lang="zh-TW" altLang="zh-TW" sz="48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r>
              <a:rPr lang="zh-TW" altLang="zh-TW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藉著</a:t>
            </a:r>
            <a:r>
              <a:rPr lang="zh-TW" altLang="zh-TW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受苦</a:t>
            </a:r>
            <a:r>
              <a:rPr lang="zh-TW" alt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endParaRPr lang="zh-TW" altLang="zh-TW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4080" y="12652"/>
            <a:ext cx="8686800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8000" spc="600" dirty="0">
                <a:gradFill>
                  <a:gsLst>
                    <a:gs pos="0">
                      <a:srgbClr val="FFF200"/>
                    </a:gs>
                    <a:gs pos="31000">
                      <a:srgbClr val="FFFF00"/>
                    </a:gs>
                    <a:gs pos="91000">
                      <a:srgbClr val="00FFFF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華康硬黑體W7" panose="020B0709000000000000" pitchFamily="49" charset="-120"/>
                <a:ea typeface="華康硬黑體W7" panose="020B0709000000000000" pitchFamily="49" charset="-120"/>
              </a:rPr>
              <a:t>如何</a:t>
            </a:r>
            <a:r>
              <a:rPr lang="zh-TW" altLang="en-US" sz="8000" spc="600" dirty="0" smtClean="0">
                <a:gradFill>
                  <a:gsLst>
                    <a:gs pos="0">
                      <a:srgbClr val="FFF200"/>
                    </a:gs>
                    <a:gs pos="31000">
                      <a:srgbClr val="FFFF00"/>
                    </a:gs>
                    <a:gs pos="91000">
                      <a:srgbClr val="00FFFF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華康硬黑體W7" panose="020B0709000000000000" pitchFamily="49" charset="-120"/>
                <a:ea typeface="華康硬黑體W7" panose="020B0709000000000000" pitchFamily="49" charset="-120"/>
              </a:rPr>
              <a:t>發現意義</a:t>
            </a:r>
            <a:r>
              <a:rPr lang="en-US" altLang="zh-TW" sz="8000" spc="600" dirty="0" smtClean="0">
                <a:gradFill>
                  <a:gsLst>
                    <a:gs pos="0">
                      <a:srgbClr val="FFF200"/>
                    </a:gs>
                    <a:gs pos="31000">
                      <a:srgbClr val="FFFF00"/>
                    </a:gs>
                    <a:gs pos="91000">
                      <a:srgbClr val="00FFFF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華康硬黑體W7" panose="020B0709000000000000" pitchFamily="49" charset="-120"/>
                <a:ea typeface="華康硬黑體W7" panose="020B0709000000000000" pitchFamily="49" charset="-120"/>
              </a:rPr>
              <a:t>?</a:t>
            </a:r>
            <a:endParaRPr lang="zh-TW" altLang="en-US" sz="8000" spc="600" dirty="0">
              <a:gradFill>
                <a:gsLst>
                  <a:gs pos="0">
                    <a:srgbClr val="FFF200"/>
                  </a:gs>
                  <a:gs pos="31000">
                    <a:srgbClr val="FFFF00"/>
                  </a:gs>
                  <a:gs pos="91000">
                    <a:srgbClr val="00FFFF"/>
                  </a:gs>
                  <a:gs pos="100000">
                    <a:srgbClr val="4D0808"/>
                  </a:gs>
                </a:gsLst>
                <a:lin ang="5400000" scaled="0"/>
              </a:gradFill>
              <a:latin typeface="華康硬黑體W7" panose="020B0709000000000000" pitchFamily="49" charset="-120"/>
              <a:ea typeface="華康硬黑體W7" panose="020B0709000000000000" pitchFamily="49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88024" y="1877130"/>
            <a:ext cx="4104456" cy="452431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3200" dirty="0" smtClean="0"/>
              <a:t>　　</a:t>
            </a:r>
            <a:r>
              <a:rPr lang="zh-TW" altLang="en-US" sz="3200" b="1" dirty="0" smtClean="0"/>
              <a:t>作為</a:t>
            </a:r>
            <a:r>
              <a:rPr lang="zh-TW" altLang="en-US" sz="3200" b="1" dirty="0"/>
              <a:t>一個人，你應該關注的是其他事情和其他人，而不是你自己</a:t>
            </a:r>
            <a:r>
              <a:rPr lang="zh-TW" altLang="en-US" sz="3200" b="1" dirty="0" smtClean="0"/>
              <a:t>。</a:t>
            </a:r>
            <a:endParaRPr lang="en-US" altLang="zh-TW" sz="3200" b="1" dirty="0" smtClean="0"/>
          </a:p>
          <a:p>
            <a:r>
              <a:rPr lang="zh-TW" altLang="en-US" sz="3200" b="1" dirty="0" smtClean="0"/>
              <a:t>　你</a:t>
            </a:r>
            <a:r>
              <a:rPr lang="zh-TW" altLang="en-US" sz="3200" b="1" dirty="0"/>
              <a:t>越忘記自己</a:t>
            </a:r>
            <a:r>
              <a:rPr lang="en-US" altLang="zh-TW" sz="3200" b="1" dirty="0"/>
              <a:t>——</a:t>
            </a:r>
            <a:r>
              <a:rPr lang="zh-TW" altLang="en-US" sz="3200" b="1" dirty="0"/>
              <a:t>把自己奉獻給一番事業或一個你所愛的人</a:t>
            </a:r>
            <a:r>
              <a:rPr lang="en-US" altLang="zh-TW" sz="3200" b="1" dirty="0"/>
              <a:t>——</a:t>
            </a:r>
            <a:r>
              <a:rPr lang="zh-TW" altLang="en-US" sz="3200" b="1" dirty="0"/>
              <a:t>你就越接近一個完美的人。</a:t>
            </a:r>
          </a:p>
        </p:txBody>
      </p:sp>
    </p:spTree>
    <p:extLst>
      <p:ext uri="{BB962C8B-B14F-4D97-AF65-F5344CB8AC3E}">
        <p14:creationId xmlns:p14="http://schemas.microsoft.com/office/powerpoint/2010/main" val="353336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95536" y="2060848"/>
            <a:ext cx="4536504" cy="46265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sz="4000" dirty="0"/>
              <a:t>在自己的成就、社會的接納和尊嚴、精神和文化生活、親情和友情、宗教體驗、社會服務和貢獻，以及幸福的</a:t>
            </a:r>
            <a:r>
              <a:rPr lang="zh-TW" altLang="zh-TW" sz="4000" dirty="0" smtClean="0"/>
              <a:t>體驗中</a:t>
            </a:r>
            <a:r>
              <a:rPr lang="zh-TW" altLang="zh-TW" sz="4000" dirty="0"/>
              <a:t>發現意義。</a:t>
            </a: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>
                <a:solidFill>
                  <a:srgbClr val="FFFF00"/>
                </a:solidFill>
              </a:rPr>
              <a:t>生命的意義可以不同層面發現</a:t>
            </a:r>
            <a:endParaRPr lang="zh-TW" altLang="en-US" sz="4800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015" y="1815689"/>
            <a:ext cx="2803376" cy="3504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5508104" y="5517232"/>
            <a:ext cx="341632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 smtClean="0"/>
              <a:t>正向心理學大師</a:t>
            </a:r>
            <a:endParaRPr lang="en-US" altLang="zh-TW" sz="3600" dirty="0" smtClean="0"/>
          </a:p>
          <a:p>
            <a:r>
              <a:rPr lang="zh-TW" altLang="en-US" sz="3600" dirty="0" smtClean="0"/>
              <a:t>王</a:t>
            </a:r>
            <a:r>
              <a:rPr lang="zh-TW" altLang="en-US" sz="3600" dirty="0"/>
              <a:t>載</a:t>
            </a:r>
            <a:r>
              <a:rPr lang="zh-TW" altLang="en-US" sz="3600" dirty="0" smtClean="0"/>
              <a:t>寶牧師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96913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51520" y="2265809"/>
            <a:ext cx="8229600" cy="4626547"/>
          </a:xfrm>
        </p:spPr>
        <p:txBody>
          <a:bodyPr>
            <a:noAutofit/>
          </a:bodyPr>
          <a:lstStyle/>
          <a:p>
            <a:r>
              <a:rPr lang="zh-TW" altLang="en-US" sz="4800" dirty="0" smtClean="0"/>
              <a:t>一、愛的問題：愛人如己。</a:t>
            </a:r>
            <a:endParaRPr lang="en-US" altLang="zh-TW" sz="4800" dirty="0" smtClean="0"/>
          </a:p>
          <a:p>
            <a:r>
              <a:rPr lang="zh-TW" altLang="en-US" sz="4800" dirty="0"/>
              <a:t>二</a:t>
            </a:r>
            <a:r>
              <a:rPr lang="zh-TW" altLang="en-US" sz="4800" dirty="0" smtClean="0"/>
              <a:t>、全心全意地愛上帝。</a:t>
            </a:r>
            <a:endParaRPr lang="en-US" altLang="zh-TW" sz="4800" dirty="0" smtClean="0"/>
          </a:p>
          <a:p>
            <a:r>
              <a:rPr lang="zh-TW" altLang="en-US" sz="4800" dirty="0"/>
              <a:t>三</a:t>
            </a:r>
            <a:r>
              <a:rPr lang="zh-TW" altLang="en-US" sz="4800" dirty="0" smtClean="0"/>
              <a:t>、禱告與靈修</a:t>
            </a:r>
            <a:endParaRPr lang="en-US" altLang="zh-TW" sz="4800" dirty="0" smtClean="0"/>
          </a:p>
          <a:p>
            <a:r>
              <a:rPr lang="zh-TW" altLang="en-US" sz="4800" dirty="0" smtClean="0"/>
              <a:t>四、超越自我，無私的奉獻</a:t>
            </a:r>
            <a:endParaRPr lang="zh-TW" altLang="en-US" sz="48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solidFill>
                  <a:srgbClr val="FFFF00"/>
                </a:solidFill>
              </a:rPr>
              <a:t>四個層面，生命就能面對死亡與苦難</a:t>
            </a:r>
            <a:endParaRPr lang="zh-TW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75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-19062" y="1613367"/>
            <a:ext cx="4079597" cy="50131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600" dirty="0" smtClean="0"/>
              <a:t>　作為</a:t>
            </a:r>
            <a:r>
              <a:rPr lang="zh-TW" altLang="en-US" sz="3600" dirty="0"/>
              <a:t>一個人，你應該關注的是其他事情和其他人，而不是你自己</a:t>
            </a:r>
            <a:r>
              <a:rPr lang="zh-TW" altLang="en-US" sz="3600" dirty="0" smtClean="0"/>
              <a:t>。　　</a:t>
            </a:r>
            <a:endParaRPr lang="en-US" altLang="zh-TW" sz="3600" dirty="0" smtClean="0"/>
          </a:p>
          <a:p>
            <a:pPr marL="0" indent="0">
              <a:buNone/>
            </a:pPr>
            <a:r>
              <a:rPr lang="zh-TW" altLang="en-US" sz="3600" dirty="0"/>
              <a:t>　</a:t>
            </a:r>
            <a:r>
              <a:rPr lang="zh-TW" altLang="en-US" sz="3600" dirty="0" smtClean="0"/>
              <a:t>你</a:t>
            </a:r>
            <a:r>
              <a:rPr lang="zh-TW" altLang="en-US" sz="3600" dirty="0"/>
              <a:t>越忘記自己</a:t>
            </a:r>
            <a:r>
              <a:rPr lang="en-US" altLang="zh-TW" sz="3600" dirty="0"/>
              <a:t>——</a:t>
            </a:r>
            <a:r>
              <a:rPr lang="zh-TW" altLang="en-US" sz="3600" dirty="0"/>
              <a:t>把自己奉獻給一番事業或一個你所愛的人</a:t>
            </a:r>
            <a:r>
              <a:rPr lang="en-US" altLang="zh-TW" sz="3600" dirty="0"/>
              <a:t>——</a:t>
            </a:r>
            <a:r>
              <a:rPr lang="zh-TW" altLang="en-US" sz="3600" dirty="0"/>
              <a:t>你就越接近一個</a:t>
            </a:r>
            <a:r>
              <a:rPr lang="zh-TW" altLang="en-US" sz="3600" dirty="0" smtClean="0"/>
              <a:t>完美的</a:t>
            </a:r>
            <a:r>
              <a:rPr lang="zh-TW" altLang="en-US" sz="3600" dirty="0"/>
              <a:t>人</a:t>
            </a:r>
            <a:r>
              <a:rPr lang="zh-TW" altLang="en-US" sz="3600" dirty="0" smtClean="0"/>
              <a:t>。</a:t>
            </a:r>
            <a:endParaRPr lang="zh-TW" altLang="en-US" sz="24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zh-TW" altLang="en-US" sz="6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唐風隸" panose="03000909000000000000" pitchFamily="65" charset="-120"/>
                <a:ea typeface="華康唐風隸" panose="03000909000000000000" pitchFamily="65" charset="-120"/>
              </a:rPr>
              <a:t>基督徒復活重生的意義</a:t>
            </a:r>
            <a:endParaRPr lang="zh-TW" altLang="en-US" sz="6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唐風隸" panose="03000909000000000000" pitchFamily="65" charset="-120"/>
              <a:ea typeface="華康唐風隸" panose="03000909000000000000" pitchFamily="65" charset="-12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556" y="1916832"/>
            <a:ext cx="3156475" cy="4406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536" y="2385023"/>
            <a:ext cx="1741074" cy="2955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060536" y="5864563"/>
            <a:ext cx="1415772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3200" dirty="0" smtClean="0"/>
              <a:t>秦孝儀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87358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36985" y="620688"/>
            <a:ext cx="9036496" cy="46265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b="1" dirty="0"/>
              <a:t>1:5</a:t>
            </a:r>
            <a:r>
              <a:rPr lang="zh-TW" altLang="en-US" dirty="0"/>
              <a:t> 你們這因信蒙上帝能力保守的人，必能</a:t>
            </a:r>
            <a:r>
              <a:rPr lang="zh-TW" altLang="en-US" dirty="0" smtClean="0"/>
              <a:t>得著所</a:t>
            </a:r>
            <a:r>
              <a:rPr lang="zh-TW" altLang="en-US" dirty="0"/>
              <a:t>預備、到末世要顯現的救恩。</a:t>
            </a:r>
            <a:br>
              <a:rPr lang="zh-TW" altLang="en-US" dirty="0"/>
            </a:br>
            <a:r>
              <a:rPr lang="en-US" altLang="zh-TW" b="1" dirty="0"/>
              <a:t>1:6</a:t>
            </a:r>
            <a:r>
              <a:rPr lang="zh-TW" altLang="en-US" dirty="0"/>
              <a:t> 因此，你們是大有喜樂；但如今，在百般的試煉中暫時憂愁，</a:t>
            </a:r>
            <a:br>
              <a:rPr lang="zh-TW" altLang="en-US" dirty="0"/>
            </a:br>
            <a:r>
              <a:rPr lang="en-US" altLang="zh-TW" b="1" dirty="0"/>
              <a:t>1:7</a:t>
            </a:r>
            <a:r>
              <a:rPr lang="zh-TW" altLang="en-US" dirty="0"/>
              <a:t> 叫你們的信心既被試驗，就比那被火試驗仍然能壞的金子更顯寶貴，可以在耶穌基督顯現的時候得稱讚、榮耀、尊貴。</a:t>
            </a:r>
            <a:br>
              <a:rPr lang="zh-TW" altLang="en-US" dirty="0"/>
            </a:br>
            <a:r>
              <a:rPr lang="en-US" altLang="zh-TW" b="1" dirty="0"/>
              <a:t>1:8</a:t>
            </a:r>
            <a:r>
              <a:rPr lang="zh-TW" altLang="en-US" dirty="0"/>
              <a:t> 你們雖然沒有見過他，卻是愛他；如今雖不得看見，卻因信他就有說不出來、滿有榮光的大喜樂；</a:t>
            </a:r>
            <a:br>
              <a:rPr lang="zh-TW" altLang="en-US" dirty="0"/>
            </a:br>
            <a:r>
              <a:rPr lang="en-US" altLang="zh-TW" b="1" dirty="0"/>
              <a:t>1:9</a:t>
            </a:r>
            <a:r>
              <a:rPr lang="zh-TW" altLang="en-US" dirty="0"/>
              <a:t> 並且</a:t>
            </a:r>
            <a:r>
              <a:rPr lang="zh-TW" altLang="en-US" dirty="0" smtClean="0"/>
              <a:t>得著你們</a:t>
            </a:r>
            <a:r>
              <a:rPr lang="zh-TW" altLang="en-US" dirty="0"/>
              <a:t>信心的果效，就是靈魂的救恩。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39331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73097"/>
            <a:ext cx="5923429" cy="4965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535409" y="591693"/>
            <a:ext cx="7803922" cy="108140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zh-TW" altLang="en-US" sz="6000" spc="600" dirty="0" smtClean="0"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FF66FF"/>
                    </a:gs>
                    <a:gs pos="63000">
                      <a:srgbClr val="FBE4AE"/>
                    </a:gs>
                    <a:gs pos="94000">
                      <a:srgbClr val="FFFF00"/>
                    </a:gs>
                    <a:gs pos="100000">
                      <a:srgbClr val="835E17"/>
                    </a:gs>
                    <a:gs pos="100000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latin typeface="華康平劇體W7" panose="040B0709000000000000" pitchFamily="81" charset="-120"/>
                <a:ea typeface="華康平劇體W7" panose="040B0709000000000000" pitchFamily="81" charset="-120"/>
              </a:rPr>
              <a:t>賦予自己生命的意義</a:t>
            </a:r>
            <a:endParaRPr lang="zh-TW" altLang="en-US" sz="6000" spc="600" dirty="0"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FF66FF"/>
                  </a:gs>
                  <a:gs pos="63000">
                    <a:srgbClr val="FBE4AE"/>
                  </a:gs>
                  <a:gs pos="94000">
                    <a:srgbClr val="FFFF00"/>
                  </a:gs>
                  <a:gs pos="100000">
                    <a:srgbClr val="835E17"/>
                  </a:gs>
                  <a:gs pos="100000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  <a:latin typeface="華康平劇體W7" panose="040B0709000000000000" pitchFamily="81" charset="-120"/>
              <a:ea typeface="華康平劇體W7" panose="040B07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740297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-638562" y="5200968"/>
            <a:ext cx="9701043" cy="11430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TW" altLang="en-US" sz="8000" dirty="0">
                <a:solidFill>
                  <a:srgbClr val="FFFF00"/>
                </a:solidFill>
                <a:latin typeface="華康酒桶體" pitchFamily="49" charset="-120"/>
                <a:ea typeface="華康酒桶體" pitchFamily="49" charset="-120"/>
              </a:rPr>
              <a:t> 基督徒的</a:t>
            </a:r>
            <a:r>
              <a:rPr lang="zh-TW" altLang="en-US" sz="8000" dirty="0" smtClean="0">
                <a:solidFill>
                  <a:srgbClr val="FFFF00"/>
                </a:solidFill>
                <a:latin typeface="華康酒桶體" pitchFamily="49" charset="-120"/>
                <a:ea typeface="華康酒桶體" pitchFamily="49" charset="-120"/>
              </a:rPr>
              <a:t>生命意義</a:t>
            </a:r>
            <a:r>
              <a:rPr lang="en-US" altLang="zh-TW" sz="8000" dirty="0" smtClean="0">
                <a:solidFill>
                  <a:srgbClr val="FFFF00"/>
                </a:solidFill>
                <a:latin typeface="華康酒桶體" pitchFamily="49" charset="-120"/>
                <a:ea typeface="華康酒桶體" pitchFamily="49" charset="-120"/>
              </a:rPr>
              <a:t/>
            </a:r>
            <a:br>
              <a:rPr lang="en-US" altLang="zh-TW" sz="8000" dirty="0" smtClean="0">
                <a:solidFill>
                  <a:srgbClr val="FFFF00"/>
                </a:solidFill>
                <a:latin typeface="華康酒桶體" pitchFamily="49" charset="-120"/>
                <a:ea typeface="華康酒桶體" pitchFamily="49" charset="-120"/>
              </a:rPr>
            </a:br>
            <a:r>
              <a:rPr lang="zh-TW" altLang="en-US" sz="8000" dirty="0">
                <a:solidFill>
                  <a:srgbClr val="FFFF00"/>
                </a:solidFill>
                <a:latin typeface="華康酒桶體" pitchFamily="49" charset="-120"/>
                <a:ea typeface="華康酒桶體" pitchFamily="49" charset="-120"/>
              </a:rPr>
              <a:t>承</a:t>
            </a:r>
            <a:r>
              <a:rPr lang="zh-TW" altLang="en-US" sz="8000" dirty="0" smtClean="0">
                <a:solidFill>
                  <a:srgbClr val="FFFF00"/>
                </a:solidFill>
                <a:latin typeface="華康酒桶體" pitchFamily="49" charset="-120"/>
                <a:ea typeface="華康酒桶體" pitchFamily="49" charset="-120"/>
              </a:rPr>
              <a:t>啟</a:t>
            </a:r>
            <a:r>
              <a:rPr lang="zh-TW" altLang="en-US" sz="8000" dirty="0">
                <a:solidFill>
                  <a:srgbClr val="FFFF00"/>
                </a:solidFill>
                <a:latin typeface="華康酒桶體" pitchFamily="49" charset="-120"/>
                <a:ea typeface="華康酒桶體" pitchFamily="49" charset="-120"/>
              </a:rPr>
              <a:t>救恩</a:t>
            </a:r>
            <a:r>
              <a:rPr lang="zh-TW" altLang="en-US" sz="8000" dirty="0" smtClean="0">
                <a:solidFill>
                  <a:srgbClr val="FFFF00"/>
                </a:solidFill>
                <a:latin typeface="華康酒桶體" pitchFamily="49" charset="-120"/>
                <a:ea typeface="華康酒桶體" pitchFamily="49" charset="-120"/>
              </a:rPr>
              <a:t>的盼望</a:t>
            </a:r>
            <a:r>
              <a:rPr lang="en-US" altLang="zh-TW" sz="8800" dirty="0" smtClean="0">
                <a:solidFill>
                  <a:srgbClr val="FFFF00"/>
                </a:solidFill>
                <a:latin typeface="華康酒桶體" pitchFamily="49" charset="-120"/>
                <a:ea typeface="華康酒桶體" pitchFamily="49" charset="-120"/>
              </a:rPr>
              <a:t/>
            </a:r>
            <a:br>
              <a:rPr lang="en-US" altLang="zh-TW" sz="8800" dirty="0" smtClean="0">
                <a:solidFill>
                  <a:srgbClr val="FFFF00"/>
                </a:solidFill>
                <a:latin typeface="華康酒桶體" pitchFamily="49" charset="-120"/>
                <a:ea typeface="華康酒桶體" pitchFamily="49" charset="-120"/>
              </a:rPr>
            </a:br>
            <a:r>
              <a:rPr lang="en-US" altLang="zh-TW" sz="9600" dirty="0" smtClean="0">
                <a:solidFill>
                  <a:srgbClr val="FFFF00"/>
                </a:solidFill>
                <a:latin typeface="華康酒桶體" pitchFamily="49" charset="-120"/>
                <a:ea typeface="華康酒桶體" pitchFamily="49" charset="-120"/>
              </a:rPr>
              <a:t/>
            </a:r>
            <a:br>
              <a:rPr lang="en-US" altLang="zh-TW" sz="9600" dirty="0" smtClean="0">
                <a:solidFill>
                  <a:srgbClr val="FFFF00"/>
                </a:solidFill>
                <a:latin typeface="華康酒桶體" pitchFamily="49" charset="-120"/>
                <a:ea typeface="華康酒桶體" pitchFamily="49" charset="-120"/>
              </a:rPr>
            </a:br>
            <a:r>
              <a:rPr lang="en-US" altLang="zh-TW" sz="8800" dirty="0" smtClean="0">
                <a:solidFill>
                  <a:srgbClr val="FFFF00"/>
                </a:solidFill>
                <a:latin typeface="華康酒桶體" pitchFamily="49" charset="-120"/>
                <a:ea typeface="華康酒桶體" pitchFamily="49" charset="-120"/>
              </a:rPr>
              <a:t/>
            </a:r>
            <a:br>
              <a:rPr lang="en-US" altLang="zh-TW" sz="8800" dirty="0" smtClean="0">
                <a:solidFill>
                  <a:srgbClr val="FFFF00"/>
                </a:solidFill>
                <a:latin typeface="華康酒桶體" pitchFamily="49" charset="-120"/>
                <a:ea typeface="華康酒桶體" pitchFamily="49" charset="-120"/>
              </a:rPr>
            </a:br>
            <a:r>
              <a:rPr lang="en-US" altLang="zh-TW" sz="7200" dirty="0" smtClean="0">
                <a:solidFill>
                  <a:srgbClr val="FFFF00"/>
                </a:solidFill>
                <a:latin typeface="華康酒桶體" pitchFamily="49" charset="-120"/>
                <a:ea typeface="華康酒桶體" pitchFamily="49" charset="-120"/>
              </a:rPr>
              <a:t/>
            </a:r>
            <a:br>
              <a:rPr lang="en-US" altLang="zh-TW" sz="7200" dirty="0" smtClean="0">
                <a:solidFill>
                  <a:srgbClr val="FFFF00"/>
                </a:solidFill>
                <a:latin typeface="華康酒桶體" pitchFamily="49" charset="-120"/>
                <a:ea typeface="華康酒桶體" pitchFamily="49" charset="-120"/>
              </a:rPr>
            </a:br>
            <a:endParaRPr lang="zh-TW" altLang="en-US" sz="8000" dirty="0">
              <a:solidFill>
                <a:srgbClr val="FFFF00"/>
              </a:solidFill>
              <a:latin typeface="華康酒桶體" pitchFamily="49" charset="-120"/>
              <a:ea typeface="華康酒桶體" pitchFamily="49" charset="-12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3717032"/>
            <a:ext cx="2892169" cy="2892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332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6" y="1671612"/>
            <a:ext cx="9044430" cy="42056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086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83568" y="692696"/>
            <a:ext cx="8229600" cy="46265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115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what </a:t>
            </a:r>
            <a:r>
              <a:rPr lang="en-US" altLang="zh-TW" sz="115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can life offer </a:t>
            </a:r>
            <a:r>
              <a:rPr lang="en-US" altLang="zh-TW" sz="115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me</a:t>
            </a:r>
            <a:r>
              <a:rPr lang="zh-TW" altLang="en-US" sz="11500" dirty="0" smtClean="0">
                <a:solidFill>
                  <a:schemeClr val="bg1"/>
                </a:solidFill>
                <a:latin typeface="Segoe UI Black" panose="020B0A02040204020203" pitchFamily="34" charset="0"/>
                <a:cs typeface="Segoe UI Black" panose="020B0A02040204020203" pitchFamily="34" charset="0"/>
              </a:rPr>
              <a:t>？</a:t>
            </a:r>
            <a:endParaRPr lang="zh-TW" altLang="en-US" sz="11500" dirty="0">
              <a:solidFill>
                <a:schemeClr val="bg1"/>
              </a:solidFill>
              <a:latin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810533" y="4437112"/>
            <a:ext cx="4031873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000" dirty="0">
                <a:solidFill>
                  <a:srgbClr val="FFFF00"/>
                </a:solidFill>
              </a:rPr>
              <a:t>生命能帶</a:t>
            </a:r>
            <a:r>
              <a:rPr lang="zh-TW" altLang="en-US" sz="6000" dirty="0" smtClean="0">
                <a:solidFill>
                  <a:srgbClr val="FFFF00"/>
                </a:solidFill>
              </a:rPr>
              <a:t>給</a:t>
            </a:r>
            <a:endParaRPr lang="en-US" altLang="zh-TW" sz="6000" dirty="0" smtClean="0">
              <a:solidFill>
                <a:srgbClr val="FFFF00"/>
              </a:solidFill>
            </a:endParaRPr>
          </a:p>
          <a:p>
            <a:r>
              <a:rPr lang="zh-TW" altLang="en-US" sz="6000" dirty="0" smtClean="0">
                <a:solidFill>
                  <a:srgbClr val="FFFF00"/>
                </a:solidFill>
              </a:rPr>
              <a:t>我們</a:t>
            </a:r>
            <a:r>
              <a:rPr lang="zh-TW" altLang="en-US" sz="6000" dirty="0">
                <a:solidFill>
                  <a:srgbClr val="FFFF00"/>
                </a:solidFill>
              </a:rPr>
              <a:t>甚麼？</a:t>
            </a:r>
          </a:p>
        </p:txBody>
      </p:sp>
    </p:spTree>
    <p:extLst>
      <p:ext uri="{BB962C8B-B14F-4D97-AF65-F5344CB8AC3E}">
        <p14:creationId xmlns:p14="http://schemas.microsoft.com/office/powerpoint/2010/main" val="20857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5869753" cy="492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088558" y="260648"/>
            <a:ext cx="7056784" cy="108140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zh-TW" altLang="en-US" sz="7200" spc="600" dirty="0"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FF66FF"/>
                    </a:gs>
                    <a:gs pos="63000">
                      <a:srgbClr val="FBE4AE"/>
                    </a:gs>
                    <a:gs pos="94000">
                      <a:srgbClr val="FFFF00"/>
                    </a:gs>
                    <a:gs pos="100000">
                      <a:srgbClr val="835E17"/>
                    </a:gs>
                    <a:gs pos="100000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latin typeface="華康平劇體W7" panose="040B0709000000000000" pitchFamily="81" charset="-120"/>
                <a:ea typeface="華康平劇體W7" panose="040B0709000000000000" pitchFamily="81" charset="-120"/>
              </a:rPr>
              <a:t>生命的意義</a:t>
            </a:r>
            <a:r>
              <a:rPr lang="en-US" altLang="zh-TW" sz="7200" spc="600" dirty="0"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FF66FF"/>
                    </a:gs>
                    <a:gs pos="63000">
                      <a:srgbClr val="FBE4AE"/>
                    </a:gs>
                    <a:gs pos="94000">
                      <a:srgbClr val="FFFF00"/>
                    </a:gs>
                    <a:gs pos="100000">
                      <a:srgbClr val="835E17"/>
                    </a:gs>
                    <a:gs pos="100000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latin typeface="華康平劇體W7" panose="040B0709000000000000" pitchFamily="81" charset="-120"/>
                <a:ea typeface="華康平劇體W7" panose="040B0709000000000000" pitchFamily="81" charset="-120"/>
              </a:rPr>
              <a:t>?</a:t>
            </a:r>
            <a:endParaRPr lang="zh-TW" altLang="en-US" sz="7200" spc="600" dirty="0"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FF66FF"/>
                  </a:gs>
                  <a:gs pos="63000">
                    <a:srgbClr val="FBE4AE"/>
                  </a:gs>
                  <a:gs pos="94000">
                    <a:srgbClr val="FFFF00"/>
                  </a:gs>
                  <a:gs pos="100000">
                    <a:srgbClr val="835E17"/>
                  </a:gs>
                  <a:gs pos="100000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  <a:latin typeface="華康平劇體W7" panose="040B0709000000000000" pitchFamily="81" charset="-120"/>
              <a:ea typeface="華康平劇體W7" panose="040B07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339367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31032" y="2420888"/>
            <a:ext cx="8712968" cy="432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dirty="0" smtClean="0"/>
              <a:t>北京大學對大學生人生意義的調查：</a:t>
            </a:r>
            <a:endParaRPr lang="en-US" altLang="zh-TW" sz="3600" dirty="0" smtClean="0"/>
          </a:p>
          <a:p>
            <a:pPr marL="0" indent="0">
              <a:buNone/>
            </a:pPr>
            <a:r>
              <a:rPr lang="en-US" altLang="zh-TW" sz="3600" dirty="0" smtClean="0"/>
              <a:t>40.4</a:t>
            </a:r>
            <a:r>
              <a:rPr lang="zh-TW" altLang="zh-TW" sz="3600" dirty="0"/>
              <a:t>％的人認為人生活得沒有意義</a:t>
            </a:r>
            <a:r>
              <a:rPr lang="zh-TW" altLang="zh-TW" sz="3600" dirty="0" smtClean="0"/>
              <a:t>。</a:t>
            </a:r>
            <a:endParaRPr lang="en-US" altLang="zh-TW" sz="3600" dirty="0" smtClean="0"/>
          </a:p>
          <a:p>
            <a:pPr marL="0" indent="0">
              <a:buNone/>
            </a:pPr>
            <a:endParaRPr lang="en-US" altLang="zh-TW" sz="3600" dirty="0"/>
          </a:p>
          <a:p>
            <a:pPr marL="0" indent="0">
              <a:buNone/>
            </a:pPr>
            <a:r>
              <a:rPr lang="zh-TW" altLang="zh-TW" sz="3600" dirty="0"/>
              <a:t>人生意義的三大問題</a:t>
            </a:r>
            <a:r>
              <a:rPr lang="en-US" altLang="zh-TW" sz="3600" dirty="0"/>
              <a:t>——</a:t>
            </a:r>
            <a:r>
              <a:rPr lang="zh-TW" altLang="zh-TW" sz="3600" dirty="0"/>
              <a:t>我們從哪裡來、我們是誰、我們到哪裡去</a:t>
            </a:r>
            <a:r>
              <a:rPr lang="zh-TW" altLang="zh-TW" sz="3600" dirty="0" smtClean="0"/>
              <a:t>，</a:t>
            </a:r>
            <a:r>
              <a:rPr lang="zh-TW" altLang="zh-TW" sz="3600" dirty="0"/>
              <a:t>很多時候就被簡單化成一個問題：「我們到哪裡去」？談的更多是我們的目標，追求，和貢獻。</a:t>
            </a:r>
          </a:p>
          <a:p>
            <a:pPr marL="0" indent="0">
              <a:buNone/>
            </a:pPr>
            <a:endParaRPr lang="zh-TW" altLang="zh-TW" sz="3600" dirty="0"/>
          </a:p>
          <a:p>
            <a:pPr marL="0" indent="0">
              <a:buNone/>
            </a:pPr>
            <a:endParaRPr lang="zh-TW" altLang="zh-TW" sz="36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83568" y="112474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zh-TW" altLang="zh-TW" sz="7200" spc="600" dirty="0" smtClean="0">
                <a:solidFill>
                  <a:srgbClr val="FFFF00"/>
                </a:solidFill>
                <a:latin typeface="華康平劇體W7" panose="040B0709000000000000" pitchFamily="81" charset="-120"/>
                <a:ea typeface="華康平劇體W7" panose="040B0709000000000000" pitchFamily="81" charset="-120"/>
              </a:rPr>
              <a:t>尋找</a:t>
            </a:r>
            <a:r>
              <a:rPr lang="zh-TW" altLang="zh-TW" sz="7200" spc="600" dirty="0">
                <a:solidFill>
                  <a:srgbClr val="FFFF00"/>
                </a:solidFill>
                <a:latin typeface="華康平劇體W7" panose="040B0709000000000000" pitchFamily="81" charset="-120"/>
                <a:ea typeface="華康平劇體W7" panose="040B0709000000000000" pitchFamily="81" charset="-120"/>
              </a:rPr>
              <a:t>人生意義不要陷入虛無的陷阱</a:t>
            </a:r>
            <a:r>
              <a:rPr lang="zh-TW" altLang="zh-TW" sz="7200" dirty="0">
                <a:effectLst/>
              </a:rPr>
              <a:t/>
            </a:r>
            <a:br>
              <a:rPr lang="zh-TW" altLang="zh-TW" sz="7200" dirty="0">
                <a:effectLst/>
              </a:rPr>
            </a:br>
            <a:endParaRPr lang="zh-TW" altLang="en-US" sz="7200" dirty="0">
              <a:solidFill>
                <a:srgbClr val="FFFF00"/>
              </a:solidFill>
              <a:latin typeface="華康唐風隸" panose="03000909000000000000" pitchFamily="65" charset="-120"/>
              <a:ea typeface="華康唐風隸" panose="030009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2472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10344" y="764704"/>
            <a:ext cx="8748464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9600" dirty="0">
                <a:gradFill>
                  <a:gsLst>
                    <a:gs pos="0">
                      <a:srgbClr val="FFF200"/>
                    </a:gs>
                    <a:gs pos="77000">
                      <a:srgbClr val="FF7A00"/>
                    </a:gs>
                    <a:gs pos="10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華康儷粗宋" panose="02020709000000000000" pitchFamily="49" charset="-120"/>
                <a:ea typeface="華康儷粗宋" panose="02020709000000000000" pitchFamily="49" charset="-120"/>
              </a:rPr>
              <a:t>西斯佛斯</a:t>
            </a:r>
            <a:r>
              <a:rPr lang="zh-TW" altLang="en-US" sz="9600" dirty="0" smtClean="0">
                <a:gradFill>
                  <a:gsLst>
                    <a:gs pos="0">
                      <a:srgbClr val="FFF200"/>
                    </a:gs>
                    <a:gs pos="77000">
                      <a:srgbClr val="FF7A00"/>
                    </a:gs>
                    <a:gs pos="10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華康儷粗宋" panose="02020709000000000000" pitchFamily="49" charset="-120"/>
                <a:ea typeface="華康儷粗宋" panose="02020709000000000000" pitchFamily="49" charset="-120"/>
              </a:rPr>
              <a:t>神話</a:t>
            </a:r>
            <a:r>
              <a:rPr lang="en-US" altLang="zh-TW" sz="8000" dirty="0" smtClean="0">
                <a:gradFill>
                  <a:gsLst>
                    <a:gs pos="0">
                      <a:srgbClr val="FFF200"/>
                    </a:gs>
                    <a:gs pos="77000">
                      <a:srgbClr val="FF7A00"/>
                    </a:gs>
                    <a:gs pos="10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華康儷粗宋" panose="02020709000000000000" pitchFamily="49" charset="-120"/>
                <a:ea typeface="華康儷粗宋" panose="02020709000000000000" pitchFamily="49" charset="-120"/>
              </a:rPr>
              <a:t/>
            </a:r>
            <a:br>
              <a:rPr lang="en-US" altLang="zh-TW" sz="8000" dirty="0" smtClean="0">
                <a:gradFill>
                  <a:gsLst>
                    <a:gs pos="0">
                      <a:srgbClr val="FFF200"/>
                    </a:gs>
                    <a:gs pos="77000">
                      <a:srgbClr val="FF7A00"/>
                    </a:gs>
                    <a:gs pos="10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華康儷粗宋" panose="02020709000000000000" pitchFamily="49" charset="-120"/>
                <a:ea typeface="華康儷粗宋" panose="02020709000000000000" pitchFamily="49" charset="-120"/>
              </a:rPr>
            </a:br>
            <a:endParaRPr lang="zh-TW" altLang="en-US" sz="8000" dirty="0">
              <a:gradFill>
                <a:gsLst>
                  <a:gs pos="0">
                    <a:srgbClr val="FFF200"/>
                  </a:gs>
                  <a:gs pos="77000">
                    <a:srgbClr val="FF7A00"/>
                  </a:gs>
                  <a:gs pos="10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atin typeface="華康儷粗宋" panose="02020709000000000000" pitchFamily="49" charset="-120"/>
              <a:ea typeface="華康儷粗宋" panose="02020709000000000000" pitchFamily="49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67198"/>
            <a:ext cx="3349838" cy="3802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277" y="3203512"/>
            <a:ext cx="2232248" cy="2787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5473277" y="6235136"/>
            <a:ext cx="3021981" cy="461665"/>
          </a:xfrm>
          <a:prstGeom prst="rect">
            <a:avLst/>
          </a:prstGeom>
          <a:solidFill>
            <a:srgbClr val="00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2400" dirty="0">
                <a:latin typeface="+mn-ea"/>
              </a:rPr>
              <a:t>卡繆 </a:t>
            </a:r>
            <a:r>
              <a:rPr lang="en-US" altLang="zh-TW" sz="2400" dirty="0">
                <a:latin typeface="+mn-ea"/>
              </a:rPr>
              <a:t>( Albert </a:t>
            </a:r>
            <a:r>
              <a:rPr lang="en-US" altLang="zh-TW" sz="2400" dirty="0" err="1" smtClean="0">
                <a:latin typeface="+mn-ea"/>
              </a:rPr>
              <a:t>Camu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1619672" y="1490008"/>
            <a:ext cx="6318448" cy="132343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zh-TW" altLang="en-US" sz="8000" dirty="0">
                <a:gradFill>
                  <a:gsLst>
                    <a:gs pos="0">
                      <a:srgbClr val="FFF200"/>
                    </a:gs>
                    <a:gs pos="77000">
                      <a:srgbClr val="FF7A00"/>
                    </a:gs>
                    <a:gs pos="10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glow rad="101600">
                    <a:srgbClr val="0536B3"/>
                  </a:glow>
                </a:effectLst>
                <a:latin typeface="華康儷粗宋" panose="02020709000000000000" pitchFamily="49" charset="-120"/>
                <a:ea typeface="華康儷粗宋" panose="02020709000000000000" pitchFamily="49" charset="-120"/>
                <a:cs typeface="+mj-cs"/>
              </a:rPr>
              <a:t>荒誕毫無意義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5592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3986377" y="1423720"/>
            <a:ext cx="4968552" cy="383513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zh-TW" altLang="zh-TW" sz="3600" dirty="0" smtClean="0"/>
              <a:t>生命</a:t>
            </a:r>
            <a:r>
              <a:rPr lang="zh-TW" altLang="zh-TW" sz="3600" dirty="0"/>
              <a:t>的意義來自於我們的內在</a:t>
            </a:r>
            <a:r>
              <a:rPr lang="en-US" altLang="zh-TW" sz="3600" dirty="0"/>
              <a:t> , </a:t>
            </a:r>
            <a:r>
              <a:rPr lang="zh-TW" altLang="zh-TW" sz="3600" dirty="0"/>
              <a:t>而不是由外在的空無所賦予的</a:t>
            </a:r>
            <a:r>
              <a:rPr lang="en-US" altLang="zh-TW" sz="3600" dirty="0"/>
              <a:t> , </a:t>
            </a:r>
            <a:r>
              <a:rPr lang="zh-TW" altLang="zh-TW" sz="3600" dirty="0"/>
              <a:t>它的美和永恆性</a:t>
            </a:r>
            <a:r>
              <a:rPr lang="en-US" altLang="zh-TW" sz="3600" dirty="0"/>
              <a:t> , </a:t>
            </a:r>
            <a:r>
              <a:rPr lang="zh-TW" altLang="zh-TW" sz="3600" dirty="0"/>
              <a:t>兩者都遠遠超過人類所曾經</a:t>
            </a:r>
            <a:r>
              <a:rPr lang="zh-TW" altLang="zh-TW" sz="4400" dirty="0"/>
              <a:t>夢想和渴求的天國</a:t>
            </a:r>
            <a:r>
              <a:rPr lang="en-US" altLang="zh-TW" sz="4400" dirty="0"/>
              <a:t> .</a:t>
            </a:r>
            <a:endParaRPr lang="zh-TW" altLang="en-US" sz="4400" dirty="0">
              <a:latin typeface="+mn-ea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8800" dirty="0"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FFC000"/>
                    </a:gs>
                    <a:gs pos="63000">
                      <a:srgbClr val="FBE4AE"/>
                    </a:gs>
                    <a:gs pos="94000">
                      <a:srgbClr val="FFFF00"/>
                    </a:gs>
                    <a:gs pos="100000">
                      <a:srgbClr val="835E17"/>
                    </a:gs>
                    <a:gs pos="100000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latin typeface="華康唐風隸" panose="03000909000000000000" pitchFamily="65" charset="-120"/>
                <a:ea typeface="華康唐風隸" panose="03000909000000000000" pitchFamily="65" charset="-120"/>
              </a:rPr>
              <a:t>兩種轉化圖像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93" y="1409382"/>
            <a:ext cx="2642953" cy="3982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683568" y="5538841"/>
            <a:ext cx="2586734" cy="1077218"/>
          </a:xfrm>
          <a:prstGeom prst="rect">
            <a:avLst/>
          </a:prstGeom>
          <a:solidFill>
            <a:srgbClr val="00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zh-TW" sz="3200" b="1" dirty="0"/>
              <a:t>查爾斯·泰勒 </a:t>
            </a:r>
          </a:p>
          <a:p>
            <a:r>
              <a:rPr lang="en-US" altLang="zh-TW" sz="3200" dirty="0" smtClean="0"/>
              <a:t>Charles </a:t>
            </a:r>
            <a:r>
              <a:rPr lang="en-US" altLang="zh-TW" sz="3200" dirty="0"/>
              <a:t>Taylor</a:t>
            </a:r>
            <a:endParaRPr lang="zh-TW" altLang="en-US" sz="3200" dirty="0"/>
          </a:p>
        </p:txBody>
      </p:sp>
      <p:sp>
        <p:nvSpPr>
          <p:cNvPr id="6" name="矩形 5"/>
          <p:cNvSpPr/>
          <p:nvPr/>
        </p:nvSpPr>
        <p:spPr>
          <a:xfrm>
            <a:off x="3861096" y="5231064"/>
            <a:ext cx="52191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000" dirty="0"/>
              <a:t>1.</a:t>
            </a:r>
            <a:r>
              <a:rPr lang="zh-TW" altLang="en-US" sz="4000" dirty="0"/>
              <a:t>有目標的建造</a:t>
            </a:r>
            <a:r>
              <a:rPr lang="zh-TW" altLang="en-US" sz="4000" dirty="0" smtClean="0"/>
              <a:t>神廟</a:t>
            </a:r>
            <a:endParaRPr lang="en-US" altLang="zh-TW" sz="4000" dirty="0"/>
          </a:p>
        </p:txBody>
      </p:sp>
      <p:sp>
        <p:nvSpPr>
          <p:cNvPr id="2" name="矩形 1"/>
          <p:cNvSpPr/>
          <p:nvPr/>
        </p:nvSpPr>
        <p:spPr>
          <a:xfrm>
            <a:off x="3869525" y="6077450"/>
            <a:ext cx="48955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4000" dirty="0">
                <a:solidFill>
                  <a:srgbClr val="000000"/>
                </a:solidFill>
              </a:rPr>
              <a:t>2.</a:t>
            </a:r>
            <a:r>
              <a:rPr lang="zh-TW" altLang="en-US" sz="4000" dirty="0">
                <a:solidFill>
                  <a:srgbClr val="000000"/>
                </a:solidFill>
              </a:rPr>
              <a:t>這是一種獨特使命。</a:t>
            </a:r>
          </a:p>
        </p:txBody>
      </p:sp>
    </p:spTree>
    <p:extLst>
      <p:ext uri="{BB962C8B-B14F-4D97-AF65-F5344CB8AC3E}">
        <p14:creationId xmlns:p14="http://schemas.microsoft.com/office/powerpoint/2010/main" val="207225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6" grpId="0"/>
      <p:bldP spid="6" grpId="1"/>
      <p:bldP spid="2" grpId="0"/>
      <p:bldP spid="2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高山峻嶺">
  <a:themeElements>
    <a:clrScheme name="高山峻嶺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自訂 5">
      <a:majorFont>
        <a:latin typeface="Franklin Gothic Medium"/>
        <a:ea typeface="華康海報體W9(P)"/>
        <a:cs typeface=""/>
      </a:majorFont>
      <a:minorFont>
        <a:latin typeface="Franklin Gothic Book"/>
        <a:ea typeface="華康儷中黑"/>
        <a:cs typeface=""/>
      </a:minorFont>
    </a:fontScheme>
    <a:fmtScheme name="高山峻嶺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50000">
              <a:schemeClr val="phClr">
                <a:tint val="2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100000"/>
              </a:schemeClr>
            </a:gs>
            <a:gs pos="30000">
              <a:schemeClr val="phClr">
                <a:tint val="100000"/>
                <a:shade val="100000"/>
                <a:hueMod val="100000"/>
                <a:satMod val="100000"/>
              </a:schemeClr>
            </a:gs>
            <a:gs pos="6800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40000"/>
                <a:shade val="100000"/>
                <a:hueMod val="100000"/>
                <a:sat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br" rotWithShape="0">
              <a:srgbClr val="000000">
                <a:alpha val="0"/>
              </a:srgbClr>
            </a:outerShdw>
          </a:effectLst>
        </a:effectStyle>
        <a:effectStyle>
          <a:effectLst>
            <a:outerShdw blurRad="38100" dist="25400" dir="5400000" algn="ctr" rotWithShape="0">
              <a:srgbClr val="EBE9ED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b"/>
          </a:scene3d>
          <a:sp3d contourW="6350" prstMaterial="softEdge">
            <a:bevelT w="25400" h="25400"/>
            <a:contourClr>
              <a:schemeClr val="phClr">
                <a:tint val="9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reflection blurRad="12700" stA="40000" endPos="40000" dist="25400" dir="5400000" sy="-100000" rotWithShape="0"/>
          </a:effectLst>
          <a:scene3d>
            <a:camera prst="perspectiveFront"/>
            <a:lightRig rig="glow" dir="b"/>
          </a:scene3d>
          <a:sp3d contourW="6350" prstMaterial="softEdge">
            <a:bevelT w="50800" h="25400"/>
            <a:contourClr>
              <a:schemeClr val="phClr">
                <a:tint val="100000"/>
                <a:shade val="8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95000"/>
                <a:satMod val="100000"/>
              </a:schemeClr>
            </a:gs>
            <a:gs pos="100000">
              <a:schemeClr val="phClr">
                <a:tint val="10000"/>
                <a:satMod val="300000"/>
              </a:schemeClr>
            </a:gs>
          </a:gsLst>
          <a:lin ang="13000000" scaled="0"/>
        </a:gradFill>
        <a:blipFill>
          <a:blip xmlns:r="http://schemas.openxmlformats.org/officeDocument/2006/relationships" r:embed="rId1">
            <a:duotone>
              <a:schemeClr val="phClr">
                <a:shade val="75000"/>
              </a:schemeClr>
              <a:schemeClr val="phClr">
                <a:tint val="55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21713</TotalTime>
  <Words>833</Words>
  <Application>Microsoft Office PowerPoint</Application>
  <PresentationFormat>如螢幕大小 (4:3)</PresentationFormat>
  <Paragraphs>99</Paragraphs>
  <Slides>31</Slides>
  <Notes>5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32" baseType="lpstr">
      <vt:lpstr>高山峻嶺</vt:lpstr>
      <vt:lpstr>PowerPoint 簡報</vt:lpstr>
      <vt:lpstr>經文　彼得前書1:1-9</vt:lpstr>
      <vt:lpstr>PowerPoint 簡報</vt:lpstr>
      <vt:lpstr>PowerPoint 簡報</vt:lpstr>
      <vt:lpstr>PowerPoint 簡報</vt:lpstr>
      <vt:lpstr>生命的意義?</vt:lpstr>
      <vt:lpstr>尋找人生意義不要陷入虛無的陷阱 </vt:lpstr>
      <vt:lpstr>西斯佛斯神話 </vt:lpstr>
      <vt:lpstr>兩種轉化圖像</vt:lpstr>
      <vt:lpstr>我能夠為生命帶來甚麼？</vt:lpstr>
      <vt:lpstr>基督復活帶出的盼望</vt:lpstr>
      <vt:lpstr>盼望的三要素</vt:lpstr>
      <vt:lpstr>試煉引起的憂愁</vt:lpstr>
      <vt:lpstr> 一、生命具有 永活的盼望  </vt:lpstr>
      <vt:lpstr>活的盼望</vt:lpstr>
      <vt:lpstr>生命的動力性與永恆性</vt:lpstr>
      <vt:lpstr>靈魂的得救</vt:lpstr>
      <vt:lpstr>生命的整全性（靈、魂、體）</vt:lpstr>
      <vt:lpstr>永活＝勇敢的活</vt:lpstr>
      <vt:lpstr>  二、復活帶出 生命的意義    </vt:lpstr>
      <vt:lpstr>源自於起初（Alpha）</vt:lpstr>
      <vt:lpstr>聚焦耶穌領受盼望</vt:lpstr>
      <vt:lpstr>重生與麻痺的差異 重生帶出生命的希望</vt:lpstr>
      <vt:lpstr>大喜樂的心面對試煉</vt:lpstr>
      <vt:lpstr>１１９１０４ </vt:lpstr>
      <vt:lpstr>如何發現意義?</vt:lpstr>
      <vt:lpstr>生命的意義可以不同層面發現</vt:lpstr>
      <vt:lpstr>四個層面，生命就能面對死亡與苦難</vt:lpstr>
      <vt:lpstr>基督徒復活重生的意義</vt:lpstr>
      <vt:lpstr>賦予自己生命的意義</vt:lpstr>
      <vt:lpstr> 基督徒的生命意義 承啟救恩的盼望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基要信仰系列之一</dc:title>
  <dc:creator>sun</dc:creator>
  <cp:lastModifiedBy>user</cp:lastModifiedBy>
  <cp:revision>1653</cp:revision>
  <dcterms:created xsi:type="dcterms:W3CDTF">2013-08-28T06:41:37Z</dcterms:created>
  <dcterms:modified xsi:type="dcterms:W3CDTF">2017-07-31T09:14:23Z</dcterms:modified>
</cp:coreProperties>
</file>