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5" r:id="rId2"/>
    <p:sldMasterId id="2147483679" r:id="rId3"/>
  </p:sldMasterIdLst>
  <p:notesMasterIdLst>
    <p:notesMasterId r:id="rId34"/>
  </p:notesMasterIdLst>
  <p:sldIdLst>
    <p:sldId id="257" r:id="rId4"/>
    <p:sldId id="316" r:id="rId5"/>
    <p:sldId id="267" r:id="rId6"/>
    <p:sldId id="339" r:id="rId7"/>
    <p:sldId id="340" r:id="rId8"/>
    <p:sldId id="318" r:id="rId9"/>
    <p:sldId id="317" r:id="rId10"/>
    <p:sldId id="341" r:id="rId11"/>
    <p:sldId id="319" r:id="rId12"/>
    <p:sldId id="326" r:id="rId13"/>
    <p:sldId id="323" r:id="rId14"/>
    <p:sldId id="343" r:id="rId15"/>
    <p:sldId id="344" r:id="rId16"/>
    <p:sldId id="345" r:id="rId17"/>
    <p:sldId id="327" r:id="rId18"/>
    <p:sldId id="329" r:id="rId19"/>
    <p:sldId id="346" r:id="rId20"/>
    <p:sldId id="330" r:id="rId21"/>
    <p:sldId id="347" r:id="rId22"/>
    <p:sldId id="320" r:id="rId23"/>
    <p:sldId id="324" r:id="rId24"/>
    <p:sldId id="331" r:id="rId25"/>
    <p:sldId id="348" r:id="rId26"/>
    <p:sldId id="321" r:id="rId27"/>
    <p:sldId id="325" r:id="rId28"/>
    <p:sldId id="332" r:id="rId29"/>
    <p:sldId id="334" r:id="rId30"/>
    <p:sldId id="336" r:id="rId31"/>
    <p:sldId id="337" r:id="rId32"/>
    <p:sldId id="351" r:id="rId33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2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TW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6610E54-B664-4D32-84BF-F7FD3E2F281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34900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6248400" cy="2438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419600"/>
            <a:ext cx="6140450" cy="609600"/>
          </a:xfrm>
        </p:spPr>
        <p:txBody>
          <a:bodyPr/>
          <a:lstStyle>
            <a:lvl1pPr marL="0" indent="0">
              <a:buFontTx/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172200" y="6248400"/>
            <a:ext cx="1752600" cy="457200"/>
          </a:xfrm>
        </p:spPr>
        <p:txBody>
          <a:bodyPr/>
          <a:lstStyle>
            <a:lvl1pPr>
              <a:defRPr sz="1000"/>
            </a:lvl1pPr>
          </a:lstStyle>
          <a:p>
            <a:fld id="{C2632AE4-08F8-4FEB-B1BD-D64BBD7E7BA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>
        <p:tmplLst>
          <p:tmpl lvl="1">
            <p:tnLst>
              <p:par>
                <p:cTn presetID="1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945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FB07E-B703-4169-BAB8-7BEDF1BBF12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164004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172200" y="838200"/>
            <a:ext cx="1752600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838200"/>
            <a:ext cx="5105400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B8F214-C895-4FC1-91EF-64DE0F7216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552784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057400"/>
            <a:ext cx="4343400" cy="144780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038600"/>
            <a:ext cx="4191000" cy="11430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3152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14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590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3F0A259B-28AB-495D-BCE8-FA25F6288D69}" type="slidenum">
              <a:rPr lang="en-US" altLang="zh-TW"/>
              <a:pPr/>
              <a:t>‹#›</a:t>
            </a:fld>
            <a:endParaRPr lang="en-US" altLang="zh-TW"/>
          </a:p>
        </p:txBody>
      </p:sp>
      <p:grpSp>
        <p:nvGrpSpPr>
          <p:cNvPr id="43015" name="Group 7"/>
          <p:cNvGrpSpPr>
            <a:grpSpLocks/>
          </p:cNvGrpSpPr>
          <p:nvPr/>
        </p:nvGrpSpPr>
        <p:grpSpPr bwMode="auto">
          <a:xfrm>
            <a:off x="1016000" y="0"/>
            <a:ext cx="5867400" cy="3822700"/>
            <a:chOff x="640" y="0"/>
            <a:chExt cx="3696" cy="2408"/>
          </a:xfrm>
        </p:grpSpPr>
        <p:sp>
          <p:nvSpPr>
            <p:cNvPr id="43016" name="Rectangle 8"/>
            <p:cNvSpPr>
              <a:spLocks noChangeArrowheads="1"/>
            </p:cNvSpPr>
            <p:nvPr/>
          </p:nvSpPr>
          <p:spPr bwMode="auto">
            <a:xfrm>
              <a:off x="1184" y="1368"/>
              <a:ext cx="3152" cy="1040"/>
            </a:xfrm>
            <a:prstGeom prst="rect">
              <a:avLst/>
            </a:prstGeom>
            <a:noFill/>
            <a:ln w="9525">
              <a:solidFill>
                <a:srgbClr val="99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3017" name="Rectangle 9"/>
            <p:cNvSpPr>
              <a:spLocks noChangeArrowheads="1"/>
            </p:cNvSpPr>
            <p:nvPr/>
          </p:nvSpPr>
          <p:spPr bwMode="auto">
            <a:xfrm>
              <a:off x="1333" y="1232"/>
              <a:ext cx="2859" cy="10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3018" name="Freeform 10"/>
            <p:cNvSpPr>
              <a:spLocks/>
            </p:cNvSpPr>
            <p:nvPr/>
          </p:nvSpPr>
          <p:spPr bwMode="auto">
            <a:xfrm>
              <a:off x="640" y="0"/>
              <a:ext cx="683" cy="1744"/>
            </a:xfrm>
            <a:custGeom>
              <a:avLst/>
              <a:gdLst>
                <a:gd name="T0" fmla="*/ 0 w 624"/>
                <a:gd name="T1" fmla="*/ 0 h 1416"/>
                <a:gd name="T2" fmla="*/ 0 w 624"/>
                <a:gd name="T3" fmla="*/ 1416 h 1416"/>
                <a:gd name="T4" fmla="*/ 624 w 624"/>
                <a:gd name="T5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4" h="1416">
                  <a:moveTo>
                    <a:pt x="0" y="0"/>
                  </a:moveTo>
                  <a:lnTo>
                    <a:pt x="0" y="1416"/>
                  </a:lnTo>
                  <a:lnTo>
                    <a:pt x="624" y="141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3019" name="Freeform 11"/>
            <p:cNvSpPr>
              <a:spLocks/>
            </p:cNvSpPr>
            <p:nvPr/>
          </p:nvSpPr>
          <p:spPr bwMode="auto">
            <a:xfrm>
              <a:off x="768" y="0"/>
              <a:ext cx="416" cy="2028"/>
            </a:xfrm>
            <a:custGeom>
              <a:avLst/>
              <a:gdLst>
                <a:gd name="T0" fmla="*/ 0 w 624"/>
                <a:gd name="T1" fmla="*/ 0 h 1416"/>
                <a:gd name="T2" fmla="*/ 0 w 624"/>
                <a:gd name="T3" fmla="*/ 1416 h 1416"/>
                <a:gd name="T4" fmla="*/ 624 w 624"/>
                <a:gd name="T5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4" h="1416">
                  <a:moveTo>
                    <a:pt x="0" y="0"/>
                  </a:moveTo>
                  <a:lnTo>
                    <a:pt x="0" y="1416"/>
                  </a:lnTo>
                  <a:lnTo>
                    <a:pt x="624" y="1416"/>
                  </a:lnTo>
                </a:path>
              </a:pathLst>
            </a:custGeom>
            <a:noFill/>
            <a:ln w="9525">
              <a:solidFill>
                <a:srgbClr val="99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>
        <p:tmplLst>
          <p:tmpl lvl="1">
            <p:tnLst>
              <p:par>
                <p:cTn presetID="1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0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430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BCFCA0-86D2-403A-86ED-56931BF8A5B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00295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14402-C368-4A44-BBE8-156AD5ED7E0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5936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828800" y="1676400"/>
            <a:ext cx="2628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10100" y="1676400"/>
            <a:ext cx="2628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E4124-07B8-44C7-BE25-0F8F54C4AA9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0496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E013C-A845-45E6-90F3-55A38037365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8829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19A07-9E36-492D-A2DF-598DA87205C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28156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52A106-8E04-4291-8B09-8C2F7154FBE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891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9EC07-8F76-4421-AC37-EC12B85A74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47859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EB263-1E1E-4FF6-BAB9-82720A62A9B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127978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172D68-F392-42B6-B583-40F833E2C54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8921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C4A4D-A5E9-49A3-83FC-76466B0D15A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14348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5562600" y="381000"/>
            <a:ext cx="1676400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81000"/>
            <a:ext cx="4876800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C77D5E-93C2-44ED-AA0C-DC9918920E8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5293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標題投影片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3038" y="2971800"/>
            <a:ext cx="7313612" cy="990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4191000"/>
            <a:ext cx="7313612" cy="1447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19866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9866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19866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7EC195F-E9EB-4940-B389-34478F4812AA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/>
      <p:bldP spid="198659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86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9865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3388F-3C05-4E11-B7CB-223A9A2543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0148986"/>
      </p:ext>
    </p:extLst>
  </p:cSld>
  <p:clrMapOvr>
    <a:masterClrMapping/>
  </p:clrMapOvr>
  <p:transition>
    <p:strips dir="r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633D8-9D01-4B59-9185-C8121FD8B35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8440372"/>
      </p:ext>
    </p:extLst>
  </p:cSld>
  <p:clrMapOvr>
    <a:masterClrMapping/>
  </p:clrMapOvr>
  <p:transition>
    <p:strips dir="r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79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80013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2EE67-0DB5-470F-A610-26DD0BF0C98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640657"/>
      </p:ext>
    </p:extLst>
  </p:cSld>
  <p:clrMapOvr>
    <a:masterClrMapping/>
  </p:clrMapOvr>
  <p:transition>
    <p:strips dir="r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E288B-4ADB-42E3-AD47-FF2E0DE2307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025837"/>
      </p:ext>
    </p:extLst>
  </p:cSld>
  <p:clrMapOvr>
    <a:masterClrMapping/>
  </p:clrMapOvr>
  <p:transition>
    <p:strips dir="r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DC99A-9625-40D1-ABC8-7BD917C5524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2741496"/>
      </p:ext>
    </p:extLst>
  </p:cSld>
  <p:clrMapOvr>
    <a:masterClrMapping/>
  </p:clrMapOvr>
  <p:transition>
    <p:strips dir="r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129D9-CA06-47E4-85E6-EAB5EA347F1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9254197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85B991-E858-488D-8CD8-302CB1D7C3D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037399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E73BD-6A91-46D2-B475-E2E1D90FB4D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88254754"/>
      </p:ext>
    </p:extLst>
  </p:cSld>
  <p:clrMapOvr>
    <a:masterClrMapping/>
  </p:clrMapOvr>
  <p:transition>
    <p:strips dir="r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2A0CF-A615-464C-ADD2-1710B57331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528774"/>
      </p:ext>
    </p:extLst>
  </p:cSld>
  <p:clrMapOvr>
    <a:masterClrMapping/>
  </p:clrMapOvr>
  <p:transition>
    <p:strips dir="r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D142B-6E3D-4780-8FD0-9C0C612C86A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4195585"/>
      </p:ext>
    </p:extLst>
  </p:cSld>
  <p:clrMapOvr>
    <a:masterClrMapping/>
  </p:clrMapOvr>
  <p:transition>
    <p:strips dir="r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1827213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3340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07333-B3B2-4A82-8D6A-5E6F9833E4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115587"/>
      </p:ext>
    </p:extLst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2209800"/>
            <a:ext cx="3429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495800" y="2209800"/>
            <a:ext cx="3429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93E1AD-5199-4822-91E0-41966A08A00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441201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11D07-E044-448C-A13B-9655D61C94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23360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4F630-D296-44B2-92DE-359366AFB1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578063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73B6C-58E0-4E0E-BEB0-C26BF3E31F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451078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93FAB-80B6-4013-8D74-1E332767A1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0144173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27863-4D7B-47BE-9539-1F5E8721D49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534604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838200"/>
            <a:ext cx="7010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09800"/>
            <a:ext cx="7010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324600"/>
            <a:ext cx="1295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/>
            </a:lvl1pPr>
          </a:lstStyle>
          <a:p>
            <a:endParaRPr lang="en-US" altLang="zh-TW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000"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9800" y="6324600"/>
            <a:ext cx="1295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77E2F6A6-B99A-471D-9187-2DB92A1745F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>
        <p:tmplLst>
          <p:tmpl lvl="1">
            <p:tnLst>
              <p:par>
                <p:cTn presetID="1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84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1000"/>
            <a:ext cx="5638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76400"/>
            <a:ext cx="54102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000"/>
            </a:lvl1pPr>
          </a:lstStyle>
          <a:p>
            <a:endParaRPr lang="en-US" altLang="zh-TW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000"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8288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/>
            </a:lvl1pPr>
          </a:lstStyle>
          <a:p>
            <a:fld id="{70490A9D-3762-4594-9FFB-D896DECBC9FE}" type="slidenum">
              <a:rPr lang="en-US" altLang="zh-TW"/>
              <a:pPr/>
              <a:t>‹#›</a:t>
            </a:fld>
            <a:endParaRPr lang="en-US" altLang="zh-TW"/>
          </a:p>
        </p:txBody>
      </p:sp>
      <p:grpSp>
        <p:nvGrpSpPr>
          <p:cNvPr id="41991" name="Group 7"/>
          <p:cNvGrpSpPr>
            <a:grpSpLocks/>
          </p:cNvGrpSpPr>
          <p:nvPr/>
        </p:nvGrpSpPr>
        <p:grpSpPr bwMode="auto">
          <a:xfrm>
            <a:off x="304800" y="165100"/>
            <a:ext cx="8813800" cy="6692900"/>
            <a:chOff x="192" y="104"/>
            <a:chExt cx="5552" cy="4216"/>
          </a:xfrm>
        </p:grpSpPr>
        <p:sp>
          <p:nvSpPr>
            <p:cNvPr id="41992" name="Rectangle 8"/>
            <p:cNvSpPr>
              <a:spLocks noChangeArrowheads="1"/>
            </p:cNvSpPr>
            <p:nvPr/>
          </p:nvSpPr>
          <p:spPr bwMode="auto">
            <a:xfrm>
              <a:off x="192" y="104"/>
              <a:ext cx="3763" cy="640"/>
            </a:xfrm>
            <a:prstGeom prst="rect">
              <a:avLst/>
            </a:prstGeom>
            <a:noFill/>
            <a:ln w="9525">
              <a:solidFill>
                <a:srgbClr val="99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1993" name="Rectangle 9"/>
            <p:cNvSpPr>
              <a:spLocks noChangeArrowheads="1"/>
            </p:cNvSpPr>
            <p:nvPr/>
          </p:nvSpPr>
          <p:spPr bwMode="auto">
            <a:xfrm>
              <a:off x="296" y="192"/>
              <a:ext cx="3817" cy="6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1994" name="Line 10"/>
            <p:cNvSpPr>
              <a:spLocks noChangeShapeType="1"/>
            </p:cNvSpPr>
            <p:nvPr/>
          </p:nvSpPr>
          <p:spPr bwMode="auto">
            <a:xfrm>
              <a:off x="1112" y="751"/>
              <a:ext cx="0" cy="35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1995" name="Freeform 11"/>
            <p:cNvSpPr>
              <a:spLocks/>
            </p:cNvSpPr>
            <p:nvPr/>
          </p:nvSpPr>
          <p:spPr bwMode="auto">
            <a:xfrm>
              <a:off x="640" y="680"/>
              <a:ext cx="5104" cy="1792"/>
            </a:xfrm>
            <a:custGeom>
              <a:avLst/>
              <a:gdLst>
                <a:gd name="T0" fmla="*/ 4816 w 4816"/>
                <a:gd name="T1" fmla="*/ 0 h 1984"/>
                <a:gd name="T2" fmla="*/ 0 w 4816"/>
                <a:gd name="T3" fmla="*/ 0 h 1984"/>
                <a:gd name="T4" fmla="*/ 0 w 4816"/>
                <a:gd name="T5" fmla="*/ 1984 h 1984"/>
                <a:gd name="T6" fmla="*/ 448 w 4816"/>
                <a:gd name="T7" fmla="*/ 1984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16" h="1984">
                  <a:moveTo>
                    <a:pt x="4816" y="0"/>
                  </a:moveTo>
                  <a:lnTo>
                    <a:pt x="0" y="0"/>
                  </a:lnTo>
                  <a:lnTo>
                    <a:pt x="0" y="1984"/>
                  </a:lnTo>
                  <a:lnTo>
                    <a:pt x="448" y="1984"/>
                  </a:lnTo>
                </a:path>
              </a:pathLst>
            </a:custGeom>
            <a:noFill/>
            <a:ln w="9525">
              <a:solidFill>
                <a:srgbClr val="99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>
        <p:tmplLst>
          <p:tmpl lvl="1">
            <p:tnLst>
              <p:par>
                <p:cTn presetID="1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4198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 Black" pitchFamily="34" charset="0"/>
          <a:ea typeface="新細明體" pitchFamily="18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 Black" pitchFamily="34" charset="0"/>
          <a:ea typeface="新細明體" pitchFamily="18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 Black" pitchFamily="34" charset="0"/>
          <a:ea typeface="新細明體" pitchFamily="18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3136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31361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3038" y="6524625"/>
            <a:ext cx="2133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endParaRPr lang="en-US" altLang="zh-TW"/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524625"/>
            <a:ext cx="2895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/>
            </a:lvl1pPr>
          </a:lstStyle>
          <a:p>
            <a:r>
              <a:rPr lang="en-US" altLang="zh-TW"/>
              <a:t>台北縣中國基督教靈糧世界佈道會三重靈糧堂</a:t>
            </a:r>
          </a:p>
        </p:txBody>
      </p:sp>
      <p:sp>
        <p:nvSpPr>
          <p:cNvPr id="197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524625"/>
            <a:ext cx="2133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554E930D-B87B-410D-B81C-BB32F2AE9E0F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/>
      <p:bldP spid="19763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976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6889750" cy="2438400"/>
          </a:xfrm>
        </p:spPr>
        <p:txBody>
          <a:bodyPr/>
          <a:lstStyle/>
          <a:p>
            <a:pPr algn="ctr"/>
            <a:r>
              <a:rPr lang="zh-TW" altLang="en-US" sz="80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督導與</a:t>
            </a:r>
            <a:r>
              <a:rPr lang="zh-TW" altLang="en-US" sz="8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牧養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221088"/>
            <a:ext cx="6961188" cy="808112"/>
          </a:xfrm>
        </p:spPr>
        <p:txBody>
          <a:bodyPr/>
          <a:lstStyle/>
          <a:p>
            <a:pPr algn="ctr"/>
            <a:endParaRPr lang="zh-TW" alt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pic>
        <p:nvPicPr>
          <p:cNvPr id="15364" name="Picture 4" descr="D:\A牧會資料\05印刷\logo\PCT_logo3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j03096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0"/>
            <a:ext cx="38519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1027" name="Picture 3" descr="D:\A牧會資料\@服事與牧養-小組長訓練\Gears for minist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39" y="1628800"/>
            <a:ext cx="4986841" cy="436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7544" y="980729"/>
            <a:ext cx="562610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壹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環環相扣的牧養</a:t>
            </a:r>
            <a:endParaRPr lang="zh-TW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07382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2050" name="Picture 2" descr="http://www.aimex.tw/files/image/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753" y="1412776"/>
            <a:ext cx="2209428" cy="276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648" y="2128670"/>
            <a:ext cx="7200800" cy="4091781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牧養督導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會議式督導</a:t>
            </a:r>
            <a:r>
              <a:rPr lang="zh-TW" altLang="zh-TW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：小會、牧養會議、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團契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牧區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會議</a:t>
            </a:r>
            <a:endParaRPr lang="en-US" altLang="zh-TW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走動式督導</a:t>
            </a:r>
            <a:r>
              <a:rPr lang="zh-TW" altLang="zh-TW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牧師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教牧團隊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牧養長老、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會長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區長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實際</a:t>
            </a:r>
            <a:r>
              <a:rPr lang="zh-TW" altLang="zh-TW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參與在聚會</a:t>
            </a:r>
          </a:p>
        </p:txBody>
      </p:sp>
    </p:spTree>
    <p:extLst>
      <p:ext uri="{BB962C8B-B14F-4D97-AF65-F5344CB8AC3E}">
        <p14:creationId xmlns:p14="http://schemas.microsoft.com/office/powerpoint/2010/main" val="9328498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3074" name="Picture 2" descr="http://www.youwall.com/papel/meeting_wallpaper_dc66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4" y="3312101"/>
            <a:ext cx="4750496" cy="296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980729"/>
            <a:ext cx="6767140" cy="4752528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會議</a:t>
            </a:r>
            <a:r>
              <a:rPr lang="zh-TW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式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</a:t>
            </a:r>
            <a:endParaRPr lang="en-US" altLang="zh-TW" sz="40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</a:t>
            </a:r>
            <a:r>
              <a:rPr lang="zh-TW" altLang="zh-TW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養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會議</a:t>
            </a:r>
            <a:endParaRPr lang="en-US" altLang="zh-TW" sz="40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團契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牧區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會議</a:t>
            </a:r>
            <a:endParaRPr lang="zh-TW" altLang="zh-TW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21172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4098" name="Picture 2" descr="http://iapsychology.files.wordpress.com/2010/06/effective-communic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2971353"/>
            <a:ext cx="4655170" cy="349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720" y="908720"/>
            <a:ext cx="4680520" cy="3024336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二、走動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式督導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牧師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教牧團隊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長老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牧養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會長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區長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92928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641475"/>
            <a:ext cx="6407100" cy="4091781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貳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一領一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策略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設定</a:t>
            </a:r>
            <a:r>
              <a:rPr lang="zh-TW" altLang="zh-TW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對象，發掘撒</a:t>
            </a:r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該</a:t>
            </a:r>
            <a:endParaRPr lang="en-US" altLang="zh-TW" sz="40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路加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福音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19:1-10</a:t>
            </a:r>
            <a:endParaRPr lang="zh-TW" altLang="zh-TW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5122" name="Picture 2" descr="http://www.wide.com.tw/wp-content/uploads/2012/05/link-neighborho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394027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2592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6146" name="Picture 2" descr="http://imgtech.gmw.cn/attachement/bmp/site2/20110811/bc305bbedd7b0fad910406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5940152" cy="499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340768"/>
            <a:ext cx="6407100" cy="4091781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冰山</a:t>
            </a:r>
            <a:r>
              <a:rPr lang="zh-TW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理論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參與</a:t>
            </a:r>
            <a:r>
              <a:rPr lang="zh-TW" altLang="zh-TW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聚會</a:t>
            </a:r>
            <a:r>
              <a:rPr lang="en-US" altLang="zh-TW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水面冰山</a:t>
            </a:r>
            <a:r>
              <a:rPr lang="en-US" altLang="zh-TW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zh-TW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關懷</a:t>
            </a:r>
            <a:r>
              <a:rPr lang="zh-TW" altLang="zh-TW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跟進</a:t>
            </a:r>
            <a:r>
              <a:rPr lang="en-US" altLang="zh-TW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水下冰山</a:t>
            </a:r>
            <a:r>
              <a:rPr lang="en-US" altLang="zh-TW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48762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A牧會資料\@服事與牧養-小組長訓練\Iceberg-col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467" y="814600"/>
            <a:ext cx="5656819" cy="567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18"/>
          <p:cNvGrpSpPr>
            <a:grpSpLocks/>
          </p:cNvGrpSpPr>
          <p:nvPr/>
        </p:nvGrpSpPr>
        <p:grpSpPr bwMode="auto">
          <a:xfrm>
            <a:off x="533400" y="5528320"/>
            <a:ext cx="7999040" cy="961380"/>
            <a:chOff x="0" y="0"/>
            <a:chExt cx="2800" cy="1064"/>
          </a:xfrm>
        </p:grpSpPr>
        <p:sp>
          <p:nvSpPr>
            <p:cNvPr id="30" name="Rectangle 19"/>
            <p:cNvSpPr>
              <a:spLocks/>
            </p:cNvSpPr>
            <p:nvPr/>
          </p:nvSpPr>
          <p:spPr bwMode="auto">
            <a:xfrm>
              <a:off x="0" y="0"/>
              <a:ext cx="2800" cy="1064"/>
            </a:xfrm>
            <a:prstGeom prst="rect">
              <a:avLst/>
            </a:prstGeom>
            <a:solidFill>
              <a:srgbClr val="FF7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ADADAD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zh-TW" altLang="en-U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安得烈行動</a:t>
              </a:r>
              <a:r>
                <a:rPr lang="en-US" altLang="zh-TW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5S</a:t>
              </a:r>
              <a:endParaRPr lang="zh-TW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1" name="Rectangle 20"/>
            <p:cNvSpPr>
              <a:spLocks/>
            </p:cNvSpPr>
            <p:nvPr/>
          </p:nvSpPr>
          <p:spPr bwMode="auto">
            <a:xfrm>
              <a:off x="1399" y="383"/>
              <a:ext cx="1" cy="307"/>
            </a:xfrm>
            <a:prstGeom prst="rect">
              <a:avLst/>
            </a:prstGeom>
            <a:noFill/>
            <a:ln>
              <a:noFill/>
            </a:ln>
            <a:effectLst>
              <a:outerShdw blurRad="127000" dist="76199" dir="2700000" algn="ctr" rotWithShape="0">
                <a:schemeClr val="bg2">
                  <a:alpha val="75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/>
              <a:endParaRPr kumimoji="0" lang="zh-TW" altLang="zh-TW" sz="3200">
                <a:solidFill>
                  <a:srgbClr val="F9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sym typeface="ヒラギノ角ゴ Std W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0479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01628" presetClass="entr" presetSubtype="8102492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641475"/>
            <a:ext cx="6407100" cy="4091781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、安得烈行動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約翰福音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1:35-42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帶領彼得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約翰</a:t>
            </a: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福音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6:1-13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帶領孩子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約翰福音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12:20-22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帶領希臘人</a:t>
            </a:r>
            <a:endParaRPr lang="zh-TW" altLang="zh-TW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67016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777379"/>
            <a:ext cx="7848872" cy="4883869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三、安得烈行動五步驟</a:t>
            </a:r>
            <a:r>
              <a:rPr lang="zh-TW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設定對象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誰是撒該？</a:t>
            </a:r>
            <a:endParaRPr lang="en-US" altLang="zh-TW" sz="36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代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禱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直到全</a:t>
            </a: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體</a:t>
            </a:r>
            <a:r>
              <a:rPr lang="zh-TW" altLang="en-US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都有負擔</a:t>
            </a:r>
            <a:endParaRPr lang="en-US" altLang="zh-TW" sz="3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建立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關懷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333/</a:t>
            </a: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行動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活動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見證</a:t>
            </a:r>
            <a:endParaRPr lang="en-US" altLang="zh-TW" sz="36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決志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個人談道</a:t>
            </a:r>
            <a:r>
              <a:rPr lang="en-US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福音五要</a:t>
            </a:r>
            <a:r>
              <a:rPr lang="en-US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栽培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穩定小組生活</a:t>
            </a:r>
            <a:r>
              <a:rPr lang="en-US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主日</a:t>
            </a:r>
            <a:r>
              <a:rPr lang="en-US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受洗</a:t>
            </a:r>
            <a:endParaRPr lang="zh-TW" altLang="zh-TW" sz="3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2520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777379"/>
            <a:ext cx="5626100" cy="4883869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三、安得烈行動五步驟</a:t>
            </a:r>
            <a:r>
              <a:rPr lang="zh-TW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設定對象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代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禱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建立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關係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決志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栽培</a:t>
            </a: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3074" name="Picture 2" descr="D:\A牧會資料\@服事與牧養-小組長訓練\Andrew5step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16832"/>
            <a:ext cx="6120680" cy="390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5979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6889750" cy="2438400"/>
          </a:xfrm>
        </p:spPr>
        <p:txBody>
          <a:bodyPr/>
          <a:lstStyle/>
          <a:p>
            <a:pPr algn="ctr"/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第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1</a:t>
            </a:r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章</a:t>
            </a:r>
            <a:r>
              <a:rPr lang="zh-TW" altLang="zh-TW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、</a:t>
            </a:r>
            <a:r>
              <a:rPr lang="en-US" altLang="zh-TW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</a:br>
            <a:r>
              <a:rPr lang="zh-TW" altLang="zh-TW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教會管理的原則</a:t>
            </a:r>
            <a:endParaRPr lang="zh-TW" altLang="en-US" sz="6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419600"/>
            <a:ext cx="6961188" cy="609600"/>
          </a:xfrm>
        </p:spPr>
        <p:txBody>
          <a:bodyPr/>
          <a:lstStyle/>
          <a:p>
            <a:pPr algn="ctr"/>
            <a:endParaRPr lang="zh-TW" altLang="en-US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pic>
        <p:nvPicPr>
          <p:cNvPr id="4" name="Picture 4" descr="D:\A牧會資料\05印刷\logo\PCT_logo3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59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6889750" cy="2438400"/>
          </a:xfrm>
        </p:spPr>
        <p:txBody>
          <a:bodyPr/>
          <a:lstStyle/>
          <a:p>
            <a:pPr algn="ctr"/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第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4</a:t>
            </a:r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章、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</a:br>
            <a:r>
              <a:rPr lang="zh-TW" alt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牧養的</a:t>
            </a:r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執行</a:t>
            </a:r>
            <a:endParaRPr lang="zh-TW" altLang="en-US" sz="6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419600"/>
            <a:ext cx="6961188" cy="609600"/>
          </a:xfrm>
        </p:spPr>
        <p:txBody>
          <a:bodyPr/>
          <a:lstStyle/>
          <a:p>
            <a:pPr algn="ctr"/>
            <a:endParaRPr lang="zh-TW" altLang="en-US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pic>
        <p:nvPicPr>
          <p:cNvPr id="4" name="Picture 4" descr="D:\A牧會資料\05印刷\logo\PCT_logo3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7508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919" y="1124744"/>
            <a:ext cx="5626100" cy="707405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壹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、組織架構</a:t>
            </a:r>
            <a:endParaRPr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874652" y="2300604"/>
            <a:ext cx="2341623" cy="94511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48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小會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874652" y="3376667"/>
            <a:ext cx="2341623" cy="94511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3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牧</a:t>
            </a:r>
            <a:r>
              <a:rPr lang="zh-TW" sz="3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養</a:t>
            </a:r>
            <a:r>
              <a:rPr lang="zh-TW" altLang="en-US" sz="3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會議</a:t>
            </a:r>
            <a:endParaRPr lang="zh-TW" sz="36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874650" y="4437112"/>
            <a:ext cx="2341623" cy="94511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3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牧區</a:t>
            </a:r>
            <a:r>
              <a:rPr lang="zh-TW" altLang="en-US" sz="3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會議</a:t>
            </a:r>
            <a:endParaRPr lang="zh-TW" sz="36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874651" y="5517232"/>
            <a:ext cx="2341623" cy="94511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sz="3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小組</a:t>
            </a:r>
          </a:p>
        </p:txBody>
      </p:sp>
      <p:cxnSp>
        <p:nvCxnSpPr>
          <p:cNvPr id="9" name="直線接點 8"/>
          <p:cNvCxnSpPr/>
          <p:nvPr/>
        </p:nvCxnSpPr>
        <p:spPr>
          <a:xfrm>
            <a:off x="3216275" y="3933056"/>
            <a:ext cx="686936" cy="1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流程圖: 程序 9"/>
          <p:cNvSpPr/>
          <p:nvPr/>
        </p:nvSpPr>
        <p:spPr>
          <a:xfrm>
            <a:off x="3824858" y="2924111"/>
            <a:ext cx="5124786" cy="1397669"/>
          </a:xfrm>
          <a:prstGeom prst="flowChartProcess">
            <a:avLst/>
          </a:prstGeom>
          <a:solidFill>
            <a:srgbClr val="FFFF00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1.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牧養會議：由牧師、督導長老、區長</a:t>
            </a: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(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會長</a:t>
            </a: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)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組成</a:t>
            </a:r>
          </a:p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2.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督導各牧區</a:t>
            </a: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(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團契</a:t>
            </a: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)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推動一領一、關懷跟進之概況</a:t>
            </a:r>
          </a:p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3.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探訪組、</a:t>
            </a:r>
            <a:r>
              <a:rPr lang="zh-TW" sz="16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督導</a:t>
            </a:r>
            <a:r>
              <a:rPr lang="en-US" alt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《</a:t>
            </a:r>
            <a:r>
              <a:rPr 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長</a:t>
            </a:r>
            <a:r>
              <a:rPr 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照關懷紀錄</a:t>
            </a:r>
            <a:r>
              <a:rPr 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表</a:t>
            </a:r>
            <a:r>
              <a:rPr lang="en-US" alt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》《</a:t>
            </a:r>
            <a:r>
              <a:rPr lang="zh-TW" alt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小組回報表</a:t>
            </a:r>
            <a:r>
              <a:rPr lang="en-US" alt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》</a:t>
            </a:r>
            <a:endParaRPr lang="zh-TW" sz="16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4.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個案討論</a:t>
            </a:r>
          </a:p>
        </p:txBody>
      </p:sp>
      <p:cxnSp>
        <p:nvCxnSpPr>
          <p:cNvPr id="11" name="直線接點 10"/>
          <p:cNvCxnSpPr/>
          <p:nvPr/>
        </p:nvCxnSpPr>
        <p:spPr>
          <a:xfrm>
            <a:off x="3216275" y="4909668"/>
            <a:ext cx="686936" cy="1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流程圖: 程序 11"/>
          <p:cNvSpPr/>
          <p:nvPr/>
        </p:nvSpPr>
        <p:spPr>
          <a:xfrm>
            <a:off x="3824858" y="4343677"/>
            <a:ext cx="5124786" cy="1173555"/>
          </a:xfrm>
          <a:prstGeom prst="flowChartProcess">
            <a:avLst/>
          </a:prstGeom>
          <a:solidFill>
            <a:srgbClr val="FFFF00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1.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牧區會議：由區長</a:t>
            </a: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(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會長</a:t>
            </a: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)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、小組長組成</a:t>
            </a:r>
            <a:r>
              <a:rPr lang="zh-TW" sz="16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，</a:t>
            </a:r>
            <a:endParaRPr lang="en-US" altLang="zh-TW" sz="1600" b="1" kern="1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zh-TW" altLang="en-US" sz="16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  由</a:t>
            </a:r>
            <a:r>
              <a:rPr lang="zh-TW" sz="16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督導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長老指導</a:t>
            </a:r>
          </a:p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2.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督導各小組推動一領一、關懷跟進之概況</a:t>
            </a:r>
          </a:p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3.</a:t>
            </a:r>
            <a:r>
              <a:rPr lang="zh-TW" sz="16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督導</a:t>
            </a:r>
            <a:r>
              <a:rPr lang="en-US" alt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《</a:t>
            </a:r>
            <a:r>
              <a:rPr 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小組</a:t>
            </a:r>
            <a:r>
              <a:rPr 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回</a:t>
            </a:r>
            <a:r>
              <a:rPr 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報表</a:t>
            </a:r>
            <a:r>
              <a:rPr lang="en-US" alt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》《</a:t>
            </a:r>
            <a:r>
              <a:rPr lang="zh-TW" alt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小組關懷網</a:t>
            </a:r>
            <a:r>
              <a:rPr lang="en-US" alt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》</a:t>
            </a:r>
            <a:endParaRPr lang="zh-TW" altLang="zh-TW" sz="16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zh-TW" altLang="en-US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  </a:t>
            </a:r>
            <a:r>
              <a:rPr lang="zh-TW" alt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安排</a:t>
            </a:r>
            <a:r>
              <a:rPr lang="zh-TW" alt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《</a:t>
            </a:r>
            <a:r>
              <a:rPr lang="zh-TW" alt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小組聚會每週計畫表</a:t>
            </a:r>
            <a:r>
              <a:rPr lang="zh-TW" alt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》</a:t>
            </a:r>
            <a:endParaRPr lang="zh-TW" sz="16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Times New Roman"/>
            </a:endParaRPr>
          </a:p>
        </p:txBody>
      </p:sp>
      <p:cxnSp>
        <p:nvCxnSpPr>
          <p:cNvPr id="13" name="直線接點 12"/>
          <p:cNvCxnSpPr/>
          <p:nvPr/>
        </p:nvCxnSpPr>
        <p:spPr>
          <a:xfrm>
            <a:off x="3216275" y="5976195"/>
            <a:ext cx="686936" cy="1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流程圖: 程序 13"/>
          <p:cNvSpPr/>
          <p:nvPr/>
        </p:nvSpPr>
        <p:spPr>
          <a:xfrm>
            <a:off x="3841626" y="5534251"/>
            <a:ext cx="5124786" cy="911073"/>
          </a:xfrm>
          <a:prstGeom prst="flowChartProcess">
            <a:avLst/>
          </a:prstGeom>
          <a:solidFill>
            <a:srgbClr val="FFFF00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1.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由三位小組長、同工組成，區長指導</a:t>
            </a:r>
          </a:p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2.</a:t>
            </a:r>
            <a:r>
              <a:rPr lang="zh-TW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推動一領一、關懷跟進</a:t>
            </a:r>
          </a:p>
          <a:p>
            <a:pPr algn="just">
              <a:spcAft>
                <a:spcPts val="0"/>
              </a:spcAft>
            </a:pPr>
            <a:r>
              <a:rPr 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3</a:t>
            </a:r>
            <a:r>
              <a:rPr lang="en-US" sz="16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.</a:t>
            </a:r>
            <a:r>
              <a:rPr lang="zh-TW" alt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建立</a:t>
            </a:r>
            <a:r>
              <a:rPr lang="en-US" alt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《</a:t>
            </a:r>
            <a:r>
              <a:rPr lang="zh-TW" alt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小組關懷網</a:t>
            </a:r>
            <a:r>
              <a:rPr lang="en-US" alt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》</a:t>
            </a:r>
            <a:r>
              <a:rPr lang="zh-TW" altLang="en-US" sz="16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安排</a:t>
            </a:r>
            <a:r>
              <a:rPr lang="zh-TW" alt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《小組聚會每週計畫表</a:t>
            </a:r>
            <a:r>
              <a:rPr lang="zh-TW" alt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》</a:t>
            </a:r>
            <a:endParaRPr lang="en-US" altLang="zh-TW" sz="1600" b="1" kern="1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zh-TW" altLang="en-US" sz="16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  掌握</a:t>
            </a:r>
            <a:r>
              <a:rPr lang="en-US" alt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《</a:t>
            </a:r>
            <a:r>
              <a:rPr 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小組</a:t>
            </a:r>
            <a:r>
              <a:rPr lang="zh-TW" sz="16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回</a:t>
            </a:r>
            <a:r>
              <a:rPr 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報表</a:t>
            </a:r>
            <a:r>
              <a:rPr lang="en-US" altLang="zh-TW" sz="16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》</a:t>
            </a:r>
            <a:endParaRPr lang="zh-TW" sz="16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Times New Roman"/>
            </a:endParaRPr>
          </a:p>
        </p:txBody>
      </p:sp>
      <p:cxnSp>
        <p:nvCxnSpPr>
          <p:cNvPr id="15" name="直線單箭頭接點 14"/>
          <p:cNvCxnSpPr/>
          <p:nvPr/>
        </p:nvCxnSpPr>
        <p:spPr>
          <a:xfrm>
            <a:off x="2045463" y="3127782"/>
            <a:ext cx="2" cy="31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>
            <a:off x="2035936" y="4188509"/>
            <a:ext cx="2" cy="31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>
            <a:off x="2054990" y="5278904"/>
            <a:ext cx="2" cy="31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3216275" y="2636912"/>
            <a:ext cx="686936" cy="1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流程圖: 程序 17"/>
          <p:cNvSpPr/>
          <p:nvPr/>
        </p:nvSpPr>
        <p:spPr>
          <a:xfrm>
            <a:off x="3808834" y="2348880"/>
            <a:ext cx="5124786" cy="472556"/>
          </a:xfrm>
          <a:prstGeom prst="flowChartProcess">
            <a:avLst/>
          </a:prstGeom>
          <a:solidFill>
            <a:srgbClr val="FFFF00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zh-TW" altLang="en-US" sz="1600" b="1" kern="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Times New Roman"/>
              </a:rPr>
              <a:t>指派牧養督導的長老</a:t>
            </a:r>
            <a:endParaRPr lang="zh-TW" sz="16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57575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060848"/>
            <a:ext cx="7488832" cy="3672408"/>
          </a:xfrm>
        </p:spPr>
        <p:txBody>
          <a:bodyPr/>
          <a:lstStyle/>
          <a:p>
            <a:pPr marL="0" indent="0" algn="just">
              <a:buNone/>
            </a:pPr>
            <a:r>
              <a:rPr lang="zh-TW" altLang="en-U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帶領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小組團隊服事</a:t>
            </a:r>
          </a:p>
          <a:p>
            <a:pPr marL="0" indent="0" algn="just">
              <a:buNone/>
            </a:pPr>
            <a:r>
              <a:rPr lang="zh-TW" altLang="en-U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二、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建立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小組</a:t>
            </a: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關懷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網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》</a:t>
            </a:r>
          </a:p>
          <a:p>
            <a:pPr marL="0" indent="0" algn="just">
              <a:buNone/>
            </a:pPr>
            <a:r>
              <a:rPr lang="zh-TW" altLang="en-U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安排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小組</a:t>
            </a: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聚會每週計畫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表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》</a:t>
            </a:r>
            <a:endParaRPr lang="en-US" altLang="zh-TW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buNone/>
            </a:pPr>
            <a:r>
              <a:rPr lang="zh-TW" altLang="en-U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掌握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小組</a:t>
            </a: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回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報表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》</a:t>
            </a:r>
            <a:endParaRPr lang="zh-TW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buNone/>
            </a:pPr>
            <a:r>
              <a:rPr lang="zh-TW" altLang="en-U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三、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致力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牧養之使命、異象、策略</a:t>
            </a:r>
          </a:p>
          <a:p>
            <a:pPr marL="0" indent="0" algn="just">
              <a:buNone/>
            </a:pPr>
            <a:r>
              <a:rPr lang="zh-TW" altLang="en-U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四、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領袖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五種角色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buNone/>
            </a:pPr>
            <a:r>
              <a:rPr lang="zh-TW" altLang="en-US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促進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者、牧者、督導者、領袖、動員者</a:t>
            </a:r>
          </a:p>
          <a:p>
            <a:pPr marL="0" indent="0">
              <a:buNone/>
            </a:pPr>
            <a:endParaRPr lang="zh-TW" altLang="zh-TW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528" y="1124744"/>
            <a:ext cx="8042553" cy="70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貳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組長、同工工作說明</a:t>
            </a:r>
            <a:endParaRPr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26920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060848"/>
            <a:ext cx="7920880" cy="3672408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督導會議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牧養會議、牧區會議</a:t>
            </a:r>
            <a:endParaRPr lang="en-US" altLang="zh-TW" sz="40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者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走動式督導</a:t>
            </a:r>
            <a:endParaRPr lang="en-US" altLang="zh-TW" sz="40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對象</a:t>
            </a:r>
            <a:endParaRPr lang="en-US" altLang="zh-TW" sz="40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督導方針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十大方針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督導方法</a:t>
            </a:r>
            <a:endParaRPr lang="zh-TW" altLang="zh-TW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777918" y="1124744"/>
            <a:ext cx="8042553" cy="70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牧養的執行與步驟</a:t>
            </a:r>
            <a:endParaRPr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1008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第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5</a:t>
            </a:r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章、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</a:br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監督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(</a:t>
            </a:r>
            <a:r>
              <a:rPr lang="zh-TW" alt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督導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)</a:t>
            </a:r>
            <a:endParaRPr lang="zh-TW" altLang="en-US" sz="6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4" descr="D:\A牧會資料\05印刷\logo\PCT_logo3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669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641475"/>
            <a:ext cx="6263084" cy="4667845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壹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長老會的體制：</a:t>
            </a:r>
            <a:endParaRPr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教導的</a:t>
            </a:r>
            <a:r>
              <a:rPr lang="zh-TW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長老、治理的</a:t>
            </a:r>
            <a:r>
              <a:rPr lang="zh-TW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長老</a:t>
            </a:r>
            <a:endParaRPr lang="en-US" altLang="zh-TW" sz="36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7170" name="Picture 2" descr="D:\A牧會資料\專題\Nec Tamen Consumebatur\Isologo_san_andres_0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24174"/>
            <a:ext cx="3637267" cy="324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7575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8194" name="Picture 2" descr="http://www.edgehill.ac.uk/events/files/2013/08/social-work-lecture-seri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04864"/>
            <a:ext cx="4147747" cy="233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00808"/>
            <a:ext cx="5626100" cy="3528392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貳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牧養與督導</a:t>
            </a:r>
            <a:endParaRPr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關懷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跟進</a:t>
            </a:r>
          </a:p>
          <a:p>
            <a:pPr marL="0" indent="0">
              <a:buNone/>
            </a:pPr>
            <a:r>
              <a:rPr lang="en-US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一般關懷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由</a:t>
            </a:r>
            <a:r>
              <a:rPr lang="zh-TW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團契、小組進行</a:t>
            </a:r>
          </a:p>
          <a:p>
            <a:pPr marL="0" indent="0">
              <a:buNone/>
            </a:pPr>
            <a:r>
              <a:rPr lang="zh-TW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使用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《小組回報表》</a:t>
            </a:r>
          </a:p>
        </p:txBody>
      </p:sp>
    </p:spTree>
    <p:extLst>
      <p:ext uri="{BB962C8B-B14F-4D97-AF65-F5344CB8AC3E}">
        <p14:creationId xmlns:p14="http://schemas.microsoft.com/office/powerpoint/2010/main" val="2274581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9218" name="Picture 2" descr="http://www.harrisonshope.com/wp-content/uploads/2013/02/pallati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08583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760"/>
            <a:ext cx="6335092" cy="4667845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長照關懷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由</a:t>
            </a:r>
            <a:r>
              <a:rPr lang="zh-TW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探訪組</a:t>
            </a:r>
            <a:r>
              <a:rPr lang="zh-TW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進行</a:t>
            </a:r>
            <a:endParaRPr lang="en-US" altLang="zh-TW" sz="36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使用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長照關懷紀錄表》</a:t>
            </a: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</a:t>
            </a:r>
            <a:r>
              <a:rPr lang="en-US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特殊關懷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由</a:t>
            </a:r>
            <a:r>
              <a:rPr lang="zh-TW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牧師、長老</a:t>
            </a:r>
            <a:r>
              <a:rPr lang="zh-TW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進行</a:t>
            </a:r>
            <a:endParaRPr lang="zh-TW" altLang="zh-TW" sz="3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220" name="Picture 4" descr="https://images.aidsmap.com/v634436470425970000/file/1050856/resize/w386~r0~f0/162_compassionate_ca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09120"/>
            <a:ext cx="2808312" cy="198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5270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5638800" cy="685800"/>
          </a:xfrm>
        </p:spPr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https://www.oversee-project.com/uploads/pics/oversee_objectives_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40968"/>
            <a:ext cx="3168352" cy="295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80728"/>
            <a:ext cx="7632848" cy="4752528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</a:t>
            </a:r>
            <a:endParaRPr lang="zh-TW" altLang="zh-TW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</a:t>
            </a:r>
            <a:r>
              <a:rPr lang="zh-TW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者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牧師、牧</a:t>
            </a:r>
            <a:r>
              <a:rPr lang="zh-TW" altLang="zh-TW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養部門長老、</a:t>
            </a:r>
            <a:r>
              <a:rPr lang="zh-TW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區長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會長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3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督導方針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十大方針</a:t>
            </a:r>
            <a:r>
              <a:rPr lang="en-US" altLang="zh-TW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3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Interpersonal </a:t>
            </a:r>
            <a:r>
              <a:rPr lang="en-US" altLang="zh-TW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</a:p>
          <a:p>
            <a:r>
              <a:rPr lang="en-US" altLang="zh-TW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Organizational </a:t>
            </a:r>
            <a:r>
              <a:rPr lang="en-US" altLang="zh-TW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</a:p>
          <a:p>
            <a:r>
              <a:rPr lang="en-US" altLang="zh-TW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Openness</a:t>
            </a:r>
            <a:r>
              <a:rPr lang="en-US" altLang="zh-TW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to </a:t>
            </a:r>
            <a:r>
              <a:rPr lang="en-US" altLang="zh-TW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</a:t>
            </a:r>
          </a:p>
          <a:p>
            <a:r>
              <a:rPr lang="en-US" altLang="zh-TW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Openness</a:t>
            </a:r>
            <a:r>
              <a:rPr lang="en-US" altLang="zh-TW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altLang="zh-TW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attitude</a:t>
            </a:r>
          </a:p>
          <a:p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Security</a:t>
            </a:r>
            <a:r>
              <a:rPr lang="en-US" altLang="zh-TW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partners</a:t>
            </a:r>
          </a:p>
          <a:p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Security</a:t>
            </a:r>
            <a:r>
              <a:rPr lang="en-US" altLang="zh-TW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boundaries</a:t>
            </a:r>
            <a:endParaRPr lang="zh-TW" altLang="en-US" sz="2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980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908720"/>
            <a:ext cx="8064896" cy="5544616"/>
          </a:xfrm>
        </p:spPr>
        <p:txBody>
          <a:bodyPr/>
          <a:lstStyle/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安排及執行</a:t>
            </a: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《小組聚會每週計畫表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設定</a:t>
            </a: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對象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建立及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落實</a:t>
            </a: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小組</a:t>
            </a: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關懷網》</a:t>
            </a:r>
            <a:endParaRPr lang="zh-TW" altLang="zh-TW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代</a:t>
            </a: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禱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zh-TW" altLang="zh-TW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建立</a:t>
            </a: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關係</a:t>
            </a:r>
            <a:r>
              <a:rPr lang="en-US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關懷行動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落實小組一領一關懷網。</a:t>
            </a:r>
            <a:endParaRPr lang="en-US" altLang="zh-TW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新人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關懷</a:t>
            </a:r>
            <a:r>
              <a:rPr lang="en-US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333</a:t>
            </a:r>
            <a:r>
              <a:rPr lang="zh-TW" altLang="en-US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主日新人招待</a:t>
            </a:r>
          </a:p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靈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修生活：聚會中安排靈修分享、個人見證。</a:t>
            </a:r>
          </a:p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6.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安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得烈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行動</a:t>
            </a: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步驟：</a:t>
            </a:r>
            <a:endParaRPr lang="zh-TW" altLang="zh-TW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7.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關懷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活動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掌握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小組回報表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》 </a:t>
            </a:r>
            <a:endParaRPr lang="en-US" altLang="zh-TW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8.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決志</a:t>
            </a:r>
            <a:r>
              <a:rPr lang="en-US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個人談道。</a:t>
            </a:r>
          </a:p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9.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環環相扣，上傳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下達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傳遞異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象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，參與服事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 </a:t>
            </a:r>
          </a:p>
          <a:p>
            <a:pPr marL="0" lvl="0" indent="0">
              <a:buNone/>
            </a:pPr>
            <a:r>
              <a:rPr lang="en-US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10.</a:t>
            </a:r>
            <a:r>
              <a:rPr lang="zh-TW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栽培</a:t>
            </a:r>
            <a:r>
              <a:rPr lang="en-US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zh-TW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師徒傳承、倍加領袖</a:t>
            </a:r>
            <a:r>
              <a:rPr lang="zh-TW" altLang="zh-TW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zh-TW" altLang="zh-TW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zh-TW" alt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5638800" cy="685800"/>
          </a:xfrm>
        </p:spPr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51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41475"/>
            <a:ext cx="7920880" cy="437981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壹、「團隊服事」和「團隊牧養」</a:t>
            </a:r>
            <a:endParaRPr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出</a:t>
            </a:r>
            <a:r>
              <a:rPr lang="zh-TW" altLang="zh-TW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埃及記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18:13-27</a:t>
            </a: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組織</a:t>
            </a:r>
            <a:endParaRPr lang="en-US" altLang="zh-TW" sz="40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哥</a:t>
            </a:r>
            <a:r>
              <a:rPr lang="zh-TW" altLang="en-US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林多前書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12:14-21,27</a:t>
            </a: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肢體</a:t>
            </a:r>
            <a:endParaRPr lang="en-US" altLang="zh-TW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貳、教會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管理的方向</a:t>
            </a:r>
            <a:endParaRPr lang="zh-TW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Q&amp;A</a:t>
            </a:r>
            <a:endParaRPr lang="zh-TW" alt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5638800" cy="685800"/>
          </a:xfrm>
        </p:spPr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292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641475"/>
            <a:ext cx="7344816" cy="4091781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團隊服事四層面：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倚靠上帝、教導上帝的話</a:t>
            </a:r>
            <a:r>
              <a:rPr lang="en-US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出</a:t>
            </a:r>
            <a:r>
              <a:rPr lang="en-US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18:19-20)</a:t>
            </a:r>
          </a:p>
          <a:p>
            <a:pPr marL="0" indent="0">
              <a:buNone/>
            </a:pPr>
            <a:r>
              <a:rPr lang="zh-TW" altLang="en-US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人才</a:t>
            </a:r>
            <a:r>
              <a:rPr lang="zh-TW" altLang="zh-TW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選拔及</a:t>
            </a:r>
            <a:r>
              <a:rPr lang="zh-TW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訓練</a:t>
            </a:r>
            <a:r>
              <a:rPr lang="en-US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出</a:t>
            </a:r>
            <a:r>
              <a:rPr lang="en-US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18:21)</a:t>
            </a:r>
            <a:endParaRPr lang="zh-TW" altLang="zh-TW" sz="32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二、</a:t>
            </a:r>
            <a:r>
              <a:rPr lang="zh-TW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權力委任</a:t>
            </a:r>
            <a:r>
              <a:rPr lang="en-US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出</a:t>
            </a:r>
            <a:r>
              <a:rPr lang="en-US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18:22)</a:t>
            </a:r>
            <a:endParaRPr lang="zh-TW" altLang="zh-TW" sz="32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三、</a:t>
            </a:r>
            <a:r>
              <a:rPr lang="zh-TW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工作指示</a:t>
            </a:r>
            <a:r>
              <a:rPr lang="en-US" altLang="zh-TW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出</a:t>
            </a:r>
            <a:r>
              <a:rPr lang="en-US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18:22)</a:t>
            </a:r>
            <a:endParaRPr lang="zh-TW" altLang="zh-TW" sz="32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四、</a:t>
            </a:r>
            <a:r>
              <a:rPr lang="zh-TW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控制範圍</a:t>
            </a:r>
            <a:r>
              <a:rPr lang="en-US" altLang="zh-TW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出</a:t>
            </a:r>
            <a:r>
              <a:rPr lang="en-US" altLang="zh-TW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18:22)</a:t>
            </a:r>
            <a:endParaRPr lang="zh-TW" altLang="zh-TW" sz="32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12036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641475"/>
            <a:ext cx="7056784" cy="923429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參、牧養就是建立「連結關係」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1026" name="Picture 2" descr="http://hdwallpappers.com/images/wallpapers/white_cross_blue_background-wallpaper-1920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2780928"/>
            <a:ext cx="5185614" cy="291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A牧會資料\@服事與牧養-小組長訓練\tri-arrows-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92895"/>
            <a:ext cx="3600399" cy="369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7808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6889750" cy="2438400"/>
          </a:xfrm>
        </p:spPr>
        <p:txBody>
          <a:bodyPr/>
          <a:lstStyle/>
          <a:p>
            <a:pPr algn="ctr"/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第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2</a:t>
            </a:r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章、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</a:br>
            <a:r>
              <a:rPr lang="zh-TW" alt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方向比速度重要</a:t>
            </a:r>
            <a:endParaRPr lang="zh-TW" altLang="en-US" sz="6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419600"/>
            <a:ext cx="6961188" cy="609600"/>
          </a:xfrm>
        </p:spPr>
        <p:txBody>
          <a:bodyPr/>
          <a:lstStyle/>
          <a:p>
            <a:pPr algn="ctr"/>
            <a:endParaRPr lang="zh-TW" altLang="en-US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pic>
        <p:nvPicPr>
          <p:cNvPr id="4" name="Picture 4" descr="D:\A牧會資料\05印刷\logo\PCT_logo3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4691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  <p:pic>
        <p:nvPicPr>
          <p:cNvPr id="1026" name="Picture 2" descr="http://bbs.mychat.to/attach/Fid_404/404_8257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3" y="1700809"/>
            <a:ext cx="6000663" cy="432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9912" y="1700808"/>
            <a:ext cx="5182964" cy="4091781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沒有上帝的引導，</a:t>
            </a:r>
            <a:endParaRPr lang="en-US" altLang="zh-TW" sz="40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人民就放蕩無</a:t>
            </a: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羈。</a:t>
            </a:r>
            <a:endParaRPr lang="en-US" altLang="zh-TW" sz="40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箴言</a:t>
            </a:r>
            <a:r>
              <a:rPr lang="en-US" altLang="zh-TW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29:18</a:t>
            </a:r>
          </a:p>
          <a:p>
            <a:pPr marL="0" indent="0">
              <a:buNone/>
            </a:pPr>
            <a:endParaRPr lang="en-US" altLang="zh-TW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南轅北轍</a:t>
            </a:r>
            <a:endParaRPr lang="zh-TW" altLang="zh-TW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80825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領一門徒培育系統圖_final0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7870"/>
            <a:ext cx="4819570" cy="6481218"/>
          </a:xfrm>
          <a:prstGeom prst="rect">
            <a:avLst/>
          </a:prstGeom>
          <a:noFill/>
          <a:ln>
            <a:noFill/>
          </a:ln>
        </p:spPr>
      </p:pic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Discipleship Ministry</a:t>
            </a:r>
            <a:endParaRPr lang="en-US" altLang="zh-TW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28800"/>
            <a:ext cx="7127875" cy="4091781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壹、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核心價值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貳、活出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大誡命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完成</a:t>
            </a:r>
            <a:r>
              <a:rPr lang="zh-TW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大使命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50825" y="2924175"/>
            <a:ext cx="4537075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zh-TW" altLang="zh-TW" sz="280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72080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6889750" cy="2438400"/>
          </a:xfrm>
        </p:spPr>
        <p:txBody>
          <a:bodyPr/>
          <a:lstStyle/>
          <a:p>
            <a:pPr algn="ctr"/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第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3</a:t>
            </a:r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章、</a:t>
            </a:r>
            <a: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</a:br>
            <a:r>
              <a:rPr lang="zh-TW" alt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牧養</a:t>
            </a:r>
            <a:r>
              <a:rPr lang="zh-TW" altLang="zh-TW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策略</a:t>
            </a:r>
            <a:endParaRPr lang="zh-TW" altLang="en-US" sz="6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419600"/>
            <a:ext cx="6961188" cy="609600"/>
          </a:xfrm>
        </p:spPr>
        <p:txBody>
          <a:bodyPr/>
          <a:lstStyle/>
          <a:p>
            <a:pPr algn="ctr"/>
            <a:endParaRPr lang="zh-TW" altLang="en-US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pic>
        <p:nvPicPr>
          <p:cNvPr id="4" name="Picture 4" descr="D:\A牧會資料\05印刷\logo\PCT_logo3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4974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1">
      <a:dk1>
        <a:srgbClr val="003399"/>
      </a:dk1>
      <a:lt1>
        <a:srgbClr val="A5D5EF"/>
      </a:lt1>
      <a:dk2>
        <a:srgbClr val="003399"/>
      </a:dk2>
      <a:lt2>
        <a:srgbClr val="3E3E5C"/>
      </a:lt2>
      <a:accent1>
        <a:srgbClr val="78AA95"/>
      </a:accent1>
      <a:accent2>
        <a:srgbClr val="1E8FE4"/>
      </a:accent2>
      <a:accent3>
        <a:srgbClr val="CFE7F6"/>
      </a:accent3>
      <a:accent4>
        <a:srgbClr val="002A82"/>
      </a:accent4>
      <a:accent5>
        <a:srgbClr val="BED2C8"/>
      </a:accent5>
      <a:accent6>
        <a:srgbClr val="1A81CF"/>
      </a:accent6>
      <a:hlink>
        <a:srgbClr val="CCECFF"/>
      </a:hlink>
      <a:folHlink>
        <a:srgbClr val="D2FAD2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7EAC7E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729B72"/>
        </a:accent6>
        <a:hlink>
          <a:srgbClr val="009999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6699"/>
        </a:dk1>
        <a:lt1>
          <a:srgbClr val="FFCC99"/>
        </a:lt1>
        <a:dk2>
          <a:srgbClr val="DFD293"/>
        </a:dk2>
        <a:lt2>
          <a:srgbClr val="5C1F00"/>
        </a:lt2>
        <a:accent1>
          <a:srgbClr val="B7D7B5"/>
        </a:accent1>
        <a:accent2>
          <a:srgbClr val="BE7960"/>
        </a:accent2>
        <a:accent3>
          <a:srgbClr val="FFE2CA"/>
        </a:accent3>
        <a:accent4>
          <a:srgbClr val="005682"/>
        </a:accent4>
        <a:accent5>
          <a:srgbClr val="D8E8D7"/>
        </a:accent5>
        <a:accent6>
          <a:srgbClr val="AC6D56"/>
        </a:accent6>
        <a:hlink>
          <a:srgbClr val="169FD6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2D2015"/>
        </a:dk1>
        <a:lt1>
          <a:srgbClr val="006699"/>
        </a:lt1>
        <a:dk2>
          <a:srgbClr val="523E26"/>
        </a:dk2>
        <a:lt2>
          <a:srgbClr val="DFC08D"/>
        </a:lt2>
        <a:accent1>
          <a:srgbClr val="AAB99D"/>
        </a:accent1>
        <a:accent2>
          <a:srgbClr val="8F5F2F"/>
        </a:accent2>
        <a:accent3>
          <a:srgbClr val="B3AFAC"/>
        </a:accent3>
        <a:accent4>
          <a:srgbClr val="005682"/>
        </a:accent4>
        <a:accent5>
          <a:srgbClr val="D2D9CC"/>
        </a:accent5>
        <a:accent6>
          <a:srgbClr val="81552A"/>
        </a:accent6>
        <a:hlink>
          <a:srgbClr val="FFEF79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336699"/>
        </a:dk1>
        <a:lt1>
          <a:srgbClr val="C4DAC2"/>
        </a:lt1>
        <a:dk2>
          <a:srgbClr val="00405C"/>
        </a:dk2>
        <a:lt2>
          <a:srgbClr val="005A58"/>
        </a:lt2>
        <a:accent1>
          <a:srgbClr val="88C294"/>
        </a:accent1>
        <a:accent2>
          <a:srgbClr val="48C5EC"/>
        </a:accent2>
        <a:accent3>
          <a:srgbClr val="DEEADD"/>
        </a:accent3>
        <a:accent4>
          <a:srgbClr val="2A5682"/>
        </a:accent4>
        <a:accent5>
          <a:srgbClr val="C3DDC8"/>
        </a:accent5>
        <a:accent6>
          <a:srgbClr val="40B2D6"/>
        </a:accent6>
        <a:hlink>
          <a:srgbClr val="B2E7F2"/>
        </a:hlink>
        <a:folHlink>
          <a:srgbClr val="CC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1A6D9"/>
        </a:dk1>
        <a:lt1>
          <a:srgbClr val="FFFFFF"/>
        </a:lt1>
        <a:dk2>
          <a:srgbClr val="00486C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18DB9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33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175C87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14537A"/>
        </a:accent6>
        <a:hlink>
          <a:srgbClr val="009999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3D5C"/>
        </a:dk2>
        <a:lt2>
          <a:srgbClr val="969696"/>
        </a:lt2>
        <a:accent1>
          <a:srgbClr val="ABCB9D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D2E2CC"/>
        </a:accent5>
        <a:accent6>
          <a:srgbClr val="E78A5C"/>
        </a:accent6>
        <a:hlink>
          <a:srgbClr val="0099CC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9CC"/>
        </a:accent1>
        <a:accent2>
          <a:srgbClr val="8EC8A0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80B591"/>
        </a:accent6>
        <a:hlink>
          <a:srgbClr val="00428A"/>
        </a:hlink>
        <a:folHlink>
          <a:srgbClr val="DAF0D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00"/>
        </a:dk1>
        <a:lt1>
          <a:srgbClr val="B3DBE9"/>
        </a:lt1>
        <a:dk2>
          <a:srgbClr val="DDDDDD"/>
        </a:dk2>
        <a:lt2>
          <a:srgbClr val="003366"/>
        </a:lt2>
        <a:accent1>
          <a:srgbClr val="11A5D9"/>
        </a:accent1>
        <a:accent2>
          <a:srgbClr val="52B34B"/>
        </a:accent2>
        <a:accent3>
          <a:srgbClr val="D6EAF2"/>
        </a:accent3>
        <a:accent4>
          <a:srgbClr val="2A5600"/>
        </a:accent4>
        <a:accent5>
          <a:srgbClr val="AACFE9"/>
        </a:accent5>
        <a:accent6>
          <a:srgbClr val="49A243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336699"/>
        </a:dk1>
        <a:lt1>
          <a:srgbClr val="5F5F5F"/>
        </a:lt1>
        <a:dk2>
          <a:srgbClr val="000000"/>
        </a:dk2>
        <a:lt2>
          <a:srgbClr val="273D4D"/>
        </a:lt2>
        <a:accent1>
          <a:srgbClr val="0099CC"/>
        </a:accent1>
        <a:accent2>
          <a:srgbClr val="468A4B"/>
        </a:accent2>
        <a:accent3>
          <a:srgbClr val="AAAAAA"/>
        </a:accent3>
        <a:accent4>
          <a:srgbClr val="505050"/>
        </a:accent4>
        <a:accent5>
          <a:srgbClr val="AACAE2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003399"/>
        </a:dk1>
        <a:lt1>
          <a:srgbClr val="A5D5EF"/>
        </a:lt1>
        <a:dk2>
          <a:srgbClr val="003399"/>
        </a:dk2>
        <a:lt2>
          <a:srgbClr val="3E3E5C"/>
        </a:lt2>
        <a:accent1>
          <a:srgbClr val="78AA95"/>
        </a:accent1>
        <a:accent2>
          <a:srgbClr val="1E8FE4"/>
        </a:accent2>
        <a:accent3>
          <a:srgbClr val="CFE7F6"/>
        </a:accent3>
        <a:accent4>
          <a:srgbClr val="002A82"/>
        </a:accent4>
        <a:accent5>
          <a:srgbClr val="BED2C8"/>
        </a:accent5>
        <a:accent6>
          <a:srgbClr val="1A81CF"/>
        </a:accent6>
        <a:hlink>
          <a:srgbClr val="CCECFF"/>
        </a:hlink>
        <a:folHlink>
          <a:srgbClr val="D2F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003300"/>
        </a:dk1>
        <a:lt1>
          <a:srgbClr val="D8E4D8"/>
        </a:lt1>
        <a:dk2>
          <a:srgbClr val="272D2C"/>
        </a:dk2>
        <a:lt2>
          <a:srgbClr val="777777"/>
        </a:lt2>
        <a:accent1>
          <a:srgbClr val="909082"/>
        </a:accent1>
        <a:accent2>
          <a:srgbClr val="55A9D3"/>
        </a:accent2>
        <a:accent3>
          <a:srgbClr val="E9EFE9"/>
        </a:accent3>
        <a:accent4>
          <a:srgbClr val="002A00"/>
        </a:accent4>
        <a:accent5>
          <a:srgbClr val="C6C6C1"/>
        </a:accent5>
        <a:accent6>
          <a:srgbClr val="4C99BF"/>
        </a:accent6>
        <a:hlink>
          <a:srgbClr val="FFCC66"/>
        </a:hlink>
        <a:folHlink>
          <a:srgbClr val="CC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白底藍綠金屬框設計範本">
  <a:themeElements>
    <a:clrScheme name="白底藍綠金屬框設計範本 10">
      <a:dk1>
        <a:srgbClr val="446EB2"/>
      </a:dk1>
      <a:lt1>
        <a:srgbClr val="BDCFA7"/>
      </a:lt1>
      <a:dk2>
        <a:srgbClr val="123E96"/>
      </a:dk2>
      <a:lt2>
        <a:srgbClr val="336699"/>
      </a:lt2>
      <a:accent1>
        <a:srgbClr val="9CC08E"/>
      </a:accent1>
      <a:accent2>
        <a:srgbClr val="3333CC"/>
      </a:accent2>
      <a:accent3>
        <a:srgbClr val="DBE4D0"/>
      </a:accent3>
      <a:accent4>
        <a:srgbClr val="395D97"/>
      </a:accent4>
      <a:accent5>
        <a:srgbClr val="CBDCC6"/>
      </a:accent5>
      <a:accent6>
        <a:srgbClr val="2D2DB9"/>
      </a:accent6>
      <a:hlink>
        <a:srgbClr val="E8FAB0"/>
      </a:hlink>
      <a:folHlink>
        <a:srgbClr val="0B52A1"/>
      </a:folHlink>
    </a:clrScheme>
    <a:fontScheme name="白底藍綠金屬框設計範本">
      <a:majorFont>
        <a:latin typeface="Arial Black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白底藍綠金屬框設計範本 1">
        <a:dk1>
          <a:srgbClr val="006600"/>
        </a:dk1>
        <a:lt1>
          <a:srgbClr val="FFFFFF"/>
        </a:lt1>
        <a:dk2>
          <a:srgbClr val="000000"/>
        </a:dk2>
        <a:lt2>
          <a:srgbClr val="969696"/>
        </a:lt2>
        <a:accent1>
          <a:srgbClr val="84D07E"/>
        </a:accent1>
        <a:accent2>
          <a:srgbClr val="F1B997"/>
        </a:accent2>
        <a:accent3>
          <a:srgbClr val="FFFFFF"/>
        </a:accent3>
        <a:accent4>
          <a:srgbClr val="005600"/>
        </a:accent4>
        <a:accent5>
          <a:srgbClr val="C2E4C0"/>
        </a:accent5>
        <a:accent6>
          <a:srgbClr val="DAA788"/>
        </a:accent6>
        <a:hlink>
          <a:srgbClr val="6600CC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白底藍綠金屬框設計範本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CBB6D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FDABA"/>
        </a:accent5>
        <a:accent6>
          <a:srgbClr val="B9B9E7"/>
        </a:accent6>
        <a:hlink>
          <a:srgbClr val="3333CC"/>
        </a:hlink>
        <a:folHlink>
          <a:srgbClr val="66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白底藍綠金屬框設計範本 3">
        <a:dk1>
          <a:srgbClr val="336666"/>
        </a:dk1>
        <a:lt1>
          <a:srgbClr val="D7D7EA"/>
        </a:lt1>
        <a:dk2>
          <a:srgbClr val="333399"/>
        </a:dk2>
        <a:lt2>
          <a:srgbClr val="25252F"/>
        </a:lt2>
        <a:accent1>
          <a:srgbClr val="B8E1A1"/>
        </a:accent1>
        <a:accent2>
          <a:srgbClr val="9797DD"/>
        </a:accent2>
        <a:accent3>
          <a:srgbClr val="E8E8F3"/>
        </a:accent3>
        <a:accent4>
          <a:srgbClr val="2A5656"/>
        </a:accent4>
        <a:accent5>
          <a:srgbClr val="D8EECD"/>
        </a:accent5>
        <a:accent6>
          <a:srgbClr val="8888C8"/>
        </a:accent6>
        <a:hlink>
          <a:srgbClr val="6633CC"/>
        </a:hlink>
        <a:folHlink>
          <a:srgbClr val="66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白底藍綠金屬框設計範本 4">
        <a:dk1>
          <a:srgbClr val="3E8E3E"/>
        </a:dk1>
        <a:lt1>
          <a:srgbClr val="99CC00"/>
        </a:lt1>
        <a:dk2>
          <a:srgbClr val="000099"/>
        </a:dk2>
        <a:lt2>
          <a:srgbClr val="3E3E5C"/>
        </a:lt2>
        <a:accent1>
          <a:srgbClr val="BEDC8C"/>
        </a:accent1>
        <a:accent2>
          <a:srgbClr val="CCECFF"/>
        </a:accent2>
        <a:accent3>
          <a:srgbClr val="CAE2AA"/>
        </a:accent3>
        <a:accent4>
          <a:srgbClr val="347834"/>
        </a:accent4>
        <a:accent5>
          <a:srgbClr val="DBEBC5"/>
        </a:accent5>
        <a:accent6>
          <a:srgbClr val="B9D6E7"/>
        </a:accent6>
        <a:hlink>
          <a:srgbClr val="6600FF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白底藍綠金屬框設計範本 5">
        <a:dk1>
          <a:srgbClr val="333399"/>
        </a:dk1>
        <a:lt1>
          <a:srgbClr val="FFFFFF"/>
        </a:lt1>
        <a:dk2>
          <a:srgbClr val="000099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2A82"/>
        </a:accent4>
        <a:accent5>
          <a:srgbClr val="DAEDEF"/>
        </a:accent5>
        <a:accent6>
          <a:srgbClr val="2D2D8A"/>
        </a:accent6>
        <a:hlink>
          <a:srgbClr val="009A49"/>
        </a:hlink>
        <a:folHlink>
          <a:srgbClr val="66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白底藍綠金屬框設計範本 6">
        <a:dk1>
          <a:srgbClr val="000000"/>
        </a:dk1>
        <a:lt1>
          <a:srgbClr val="DEF6F1"/>
        </a:lt1>
        <a:dk2>
          <a:srgbClr val="000066"/>
        </a:dk2>
        <a:lt2>
          <a:srgbClr val="969696"/>
        </a:lt2>
        <a:accent1>
          <a:srgbClr val="E1F3F3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EEF8F8"/>
        </a:accent5>
        <a:accent6>
          <a:srgbClr val="7FB3E7"/>
        </a:accent6>
        <a:hlink>
          <a:srgbClr val="6600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白底藍綠金屬框設計範本 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7D2EE6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7129D0"/>
        </a:accent6>
        <a:hlink>
          <a:srgbClr val="1BBD0F"/>
        </a:hlink>
        <a:folHlink>
          <a:srgbClr val="66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白底藍綠金屬框設計範本 8">
        <a:dk1>
          <a:srgbClr val="5A5A86"/>
        </a:dk1>
        <a:lt1>
          <a:srgbClr val="F0FFCD"/>
        </a:lt1>
        <a:dk2>
          <a:srgbClr val="8AA2D2"/>
        </a:dk2>
        <a:lt2>
          <a:srgbClr val="2D2015"/>
        </a:lt2>
        <a:accent1>
          <a:srgbClr val="D8DAFC"/>
        </a:accent1>
        <a:accent2>
          <a:srgbClr val="CC99CC"/>
        </a:accent2>
        <a:accent3>
          <a:srgbClr val="F6FFE3"/>
        </a:accent3>
        <a:accent4>
          <a:srgbClr val="4C4C72"/>
        </a:accent4>
        <a:accent5>
          <a:srgbClr val="E9EAFD"/>
        </a:accent5>
        <a:accent6>
          <a:srgbClr val="B98AB9"/>
        </a:accent6>
        <a:hlink>
          <a:srgbClr val="2AA22D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白底藍綠金屬框設計範本 9">
        <a:dk1>
          <a:srgbClr val="57ABFF"/>
        </a:dk1>
        <a:lt1>
          <a:srgbClr val="CCECFF"/>
        </a:lt1>
        <a:dk2>
          <a:srgbClr val="000099"/>
        </a:dk2>
        <a:lt2>
          <a:srgbClr val="003366"/>
        </a:lt2>
        <a:accent1>
          <a:srgbClr val="225EA6"/>
        </a:accent1>
        <a:accent2>
          <a:srgbClr val="6600CC"/>
        </a:accent2>
        <a:accent3>
          <a:srgbClr val="E2F4FF"/>
        </a:accent3>
        <a:accent4>
          <a:srgbClr val="4991DA"/>
        </a:accent4>
        <a:accent5>
          <a:srgbClr val="ABB6D0"/>
        </a:accent5>
        <a:accent6>
          <a:srgbClr val="5C00B9"/>
        </a:accent6>
        <a:hlink>
          <a:srgbClr val="C1E64C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白底藍綠金屬框設計範本 10">
        <a:dk1>
          <a:srgbClr val="446EB2"/>
        </a:dk1>
        <a:lt1>
          <a:srgbClr val="BDCFA7"/>
        </a:lt1>
        <a:dk2>
          <a:srgbClr val="123E96"/>
        </a:dk2>
        <a:lt2>
          <a:srgbClr val="336699"/>
        </a:lt2>
        <a:accent1>
          <a:srgbClr val="9CC08E"/>
        </a:accent1>
        <a:accent2>
          <a:srgbClr val="3333CC"/>
        </a:accent2>
        <a:accent3>
          <a:srgbClr val="DBE4D0"/>
        </a:accent3>
        <a:accent4>
          <a:srgbClr val="395D97"/>
        </a:accent4>
        <a:accent5>
          <a:srgbClr val="CBDCC6"/>
        </a:accent5>
        <a:accent6>
          <a:srgbClr val="2D2DB9"/>
        </a:accent6>
        <a:hlink>
          <a:srgbClr val="E8FAB0"/>
        </a:hlink>
        <a:folHlink>
          <a:srgbClr val="0B52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WritingDesignTemplate">
  <a:themeElements>
    <a:clrScheme name="WritingDesignTemplate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WritingDesign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ritingDesign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格紋設計範本</Template>
  <TotalTime>1249</TotalTime>
  <Words>924</Words>
  <Application>Microsoft Office PowerPoint</Application>
  <PresentationFormat>如螢幕大小 (4:3)</PresentationFormat>
  <Paragraphs>155</Paragraphs>
  <Slides>30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30</vt:i4>
      </vt:variant>
    </vt:vector>
  </HeadingPairs>
  <TitlesOfParts>
    <vt:vector size="33" baseType="lpstr">
      <vt:lpstr>Default Design</vt:lpstr>
      <vt:lpstr>白底藍綠金屬框設計範本</vt:lpstr>
      <vt:lpstr>WritingDesignTemplate</vt:lpstr>
      <vt:lpstr>督導與牧養</vt:lpstr>
      <vt:lpstr>第1章、 教會管理的原則</vt:lpstr>
      <vt:lpstr>Discipleship Ministry</vt:lpstr>
      <vt:lpstr>Discipleship Ministry</vt:lpstr>
      <vt:lpstr>Discipleship Ministry</vt:lpstr>
      <vt:lpstr>第2章、 方向比速度重要</vt:lpstr>
      <vt:lpstr>Discipleship Ministry</vt:lpstr>
      <vt:lpstr>Discipleship Ministry</vt:lpstr>
      <vt:lpstr>第3章、 牧養策略</vt:lpstr>
      <vt:lpstr>Discipleship Ministry</vt:lpstr>
      <vt:lpstr>Discipleship Ministry</vt:lpstr>
      <vt:lpstr>Discipleship Ministry</vt:lpstr>
      <vt:lpstr>Discipleship Ministry</vt:lpstr>
      <vt:lpstr>Discipleship Ministry</vt:lpstr>
      <vt:lpstr>Discipleship Ministry</vt:lpstr>
      <vt:lpstr>PowerPoint 簡報</vt:lpstr>
      <vt:lpstr>Discipleship Ministry</vt:lpstr>
      <vt:lpstr>Discipleship Ministry</vt:lpstr>
      <vt:lpstr>Discipleship Ministry</vt:lpstr>
      <vt:lpstr>第4章、 牧養的執行</vt:lpstr>
      <vt:lpstr>Discipleship Ministry</vt:lpstr>
      <vt:lpstr>Discipleship Ministry</vt:lpstr>
      <vt:lpstr>Discipleship Ministry</vt:lpstr>
      <vt:lpstr>第5章、 監督(督導)</vt:lpstr>
      <vt:lpstr>Discipleship Ministry</vt:lpstr>
      <vt:lpstr>Discipleship Ministry</vt:lpstr>
      <vt:lpstr>Discipleship Ministry</vt:lpstr>
      <vt:lpstr>Discipleship Ministry</vt:lpstr>
      <vt:lpstr>Discipleship Ministry</vt:lpstr>
      <vt:lpstr>Discipleship Ministry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獎勵宗教團體興辦社會教化事業 請獎績優事蹟表 </dc:title>
  <dc:creator>Acer Power</dc:creator>
  <cp:lastModifiedBy>shalom.cs</cp:lastModifiedBy>
  <cp:revision>87</cp:revision>
  <dcterms:created xsi:type="dcterms:W3CDTF">2006-02-22T12:27:51Z</dcterms:created>
  <dcterms:modified xsi:type="dcterms:W3CDTF">2014-09-24T03:15:30Z</dcterms:modified>
</cp:coreProperties>
</file>