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679" r:id="rId3"/>
  </p:sldMasterIdLst>
  <p:notesMasterIdLst>
    <p:notesMasterId r:id="rId34"/>
  </p:notesMasterIdLst>
  <p:sldIdLst>
    <p:sldId id="257" r:id="rId4"/>
    <p:sldId id="316" r:id="rId5"/>
    <p:sldId id="267" r:id="rId6"/>
    <p:sldId id="339" r:id="rId7"/>
    <p:sldId id="340" r:id="rId8"/>
    <p:sldId id="318" r:id="rId9"/>
    <p:sldId id="317" r:id="rId10"/>
    <p:sldId id="341" r:id="rId11"/>
    <p:sldId id="319" r:id="rId12"/>
    <p:sldId id="326" r:id="rId13"/>
    <p:sldId id="323" r:id="rId14"/>
    <p:sldId id="343" r:id="rId15"/>
    <p:sldId id="344" r:id="rId16"/>
    <p:sldId id="345" r:id="rId17"/>
    <p:sldId id="327" r:id="rId18"/>
    <p:sldId id="329" r:id="rId19"/>
    <p:sldId id="346" r:id="rId20"/>
    <p:sldId id="330" r:id="rId21"/>
    <p:sldId id="347" r:id="rId22"/>
    <p:sldId id="320" r:id="rId23"/>
    <p:sldId id="324" r:id="rId24"/>
    <p:sldId id="331" r:id="rId25"/>
    <p:sldId id="348" r:id="rId26"/>
    <p:sldId id="321" r:id="rId27"/>
    <p:sldId id="325" r:id="rId28"/>
    <p:sldId id="332" r:id="rId29"/>
    <p:sldId id="334" r:id="rId30"/>
    <p:sldId id="336" r:id="rId31"/>
    <p:sldId id="337" r:id="rId32"/>
    <p:sldId id="351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610E54-B664-4D32-84BF-F7FD3E2F28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4900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C2632AE4-08F8-4FEB-B1BD-D64BBD7E7BA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FB07E-B703-4169-BAB8-7BEDF1BBF1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6400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8F214-C895-4FC1-91EF-64DE0F7216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55278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F0A259B-28AB-495D-BCE8-FA25F6288D69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CFCA0-86D2-403A-86ED-56931BF8A5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029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14402-C368-4A44-BBE8-156AD5ED7E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93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E4124-07B8-44C7-BE25-0F8F54C4AA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49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13C-A845-45E6-90F3-55A3803736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82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19A07-9E36-492D-A2DF-598DA87205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81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A106-8E04-4291-8B09-8C2F7154FB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6891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EC07-8F76-4421-AC37-EC12B85A74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85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EB263-1E1E-4FF6-BAB9-82720A62A9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12797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72D68-F392-42B6-B583-40F833E2C5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8921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C4A4D-A5E9-49A3-83FC-76466B0D15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34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77D5E-93C2-44ED-AA0C-DC9918920E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29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EC195F-E9EB-4940-B389-34478F4812A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86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388F-3C05-4E11-B7CB-223A9A2543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148986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33D8-9D01-4B59-9185-C8121FD8B3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440372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2EE67-0DB5-470F-A610-26DD0BF0C9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640657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288B-4ADB-42E3-AD47-FF2E0DE230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025837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C99A-9625-40D1-ABC8-7BD917C5524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74149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129D9-CA06-47E4-85E6-EAB5EA347F1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9254197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B991-E858-488D-8CD8-302CB1D7C3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37399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73BD-6A91-46D2-B475-E2E1D90FB4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8254754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A0CF-A615-464C-ADD2-1710B57331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28774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D142B-6E3D-4780-8FD0-9C0C612C86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195585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07333-B3B2-4A82-8D6A-5E6F9833E4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15587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3E1AD-5199-4822-91E0-41966A08A0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4412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11D07-E044-448C-A13B-9655D61C94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336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F630-D296-44B2-92DE-359366AFB1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7806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3B6C-58E0-4E0E-BEB0-C26BF3E31F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510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93FAB-80B6-4013-8D74-1E332767A1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14417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27863-4D7B-47BE-9539-1F5E8721D4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3460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77E2F6A6-B99A-471D-9187-2DB92A1745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84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fld id="{70490A9D-3762-4594-9FFB-D896DECBC9FE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>
                <a:gd name="T0" fmla="*/ 4816 w 4816"/>
                <a:gd name="T1" fmla="*/ 0 h 1984"/>
                <a:gd name="T2" fmla="*/ 0 w 4816"/>
                <a:gd name="T3" fmla="*/ 0 h 1984"/>
                <a:gd name="T4" fmla="*/ 0 w 4816"/>
                <a:gd name="T5" fmla="*/ 1984 h 1984"/>
                <a:gd name="T6" fmla="*/ 448 w 4816"/>
                <a:gd name="T7" fmla="*/ 198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19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zh-TW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r>
              <a:rPr lang="en-US" altLang="zh-TW"/>
              <a:t>台北縣中國基督教靈糧世界佈道會三重靈糧堂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554E930D-B87B-410D-B81C-BB32F2AE9E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76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en-US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督導與</a:t>
            </a:r>
            <a:r>
              <a:rPr lang="zh-TW" altLang="en-US" sz="8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牧養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221088"/>
            <a:ext cx="6961188" cy="808112"/>
          </a:xfrm>
        </p:spPr>
        <p:txBody>
          <a:bodyPr/>
          <a:lstStyle/>
          <a:p>
            <a:pPr algn="ctr"/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1536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j0309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1027" name="Picture 3" descr="D:\A牧會資料\@服事與牧養-小組長訓練\Gears for minis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9" y="1628800"/>
            <a:ext cx="4986841" cy="43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980729"/>
            <a:ext cx="56261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環環相扣的牧養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0738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2050" name="Picture 2" descr="http://www.aimex.tw/files/image/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53" y="1412776"/>
            <a:ext cx="2209428" cy="27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2128670"/>
            <a:ext cx="7200800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牧養督導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會議式督導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：小會、牧養會議、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牧區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會議</a:t>
            </a:r>
            <a:endParaRPr lang="en-US" altLang="zh-TW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走動式督導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牧師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教牧團隊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牧養長老、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會長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區長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實際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參與在聚會</a:t>
            </a:r>
          </a:p>
        </p:txBody>
      </p:sp>
    </p:spTree>
    <p:extLst>
      <p:ext uri="{BB962C8B-B14F-4D97-AF65-F5344CB8AC3E}">
        <p14:creationId xmlns:p14="http://schemas.microsoft.com/office/powerpoint/2010/main" val="932849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3074" name="Picture 2" descr="http://www.youwall.com/papel/meeting_wallpaper_dc6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4" y="3312101"/>
            <a:ext cx="4750496" cy="2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9"/>
            <a:ext cx="6767140" cy="475252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會議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式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養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會議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牧區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會議</a:t>
            </a:r>
            <a:endParaRPr lang="zh-TW" altLang="zh-TW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2117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4098" name="Picture 2" descr="http://iapsychology.files.wordpress.com/2010/06/effective-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971353"/>
            <a:ext cx="4655170" cy="34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908720"/>
            <a:ext cx="4680520" cy="302433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二、走動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式督導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牧師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教牧團隊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長老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會長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區長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292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41475"/>
            <a:ext cx="6407100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一領一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策略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對象，發掘撒</a:t>
            </a:r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該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路加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福音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19:1-10</a:t>
            </a:r>
            <a:endParaRPr lang="zh-TW" altLang="zh-TW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5122" name="Picture 2" descr="http://www.wide.com.tw/wp-content/uploads/2012/05/link-neighborh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9402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59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6146" name="Picture 2" descr="http://imgtech.gmw.cn/attachement/bmp/site2/20110811/bc305bbedd7b0fad91040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940152" cy="49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6407100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冰山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理論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參與</a:t>
            </a:r>
            <a:r>
              <a:rPr lang="zh-TW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聚會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水面冰山</a:t>
            </a:r>
            <a:r>
              <a:rPr lang="en-US" altLang="zh-T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跟進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水下冰山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876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牧會資料\@服事與牧養-小組長訓練\Iceberg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67" y="814600"/>
            <a:ext cx="5656819" cy="56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533400" y="5528320"/>
            <a:ext cx="7999040" cy="961380"/>
            <a:chOff x="0" y="0"/>
            <a:chExt cx="2800" cy="1064"/>
          </a:xfrm>
        </p:grpSpPr>
        <p:sp>
          <p:nvSpPr>
            <p:cNvPr id="30" name="Rectangle 19"/>
            <p:cNvSpPr>
              <a:spLocks/>
            </p:cNvSpPr>
            <p:nvPr/>
          </p:nvSpPr>
          <p:spPr bwMode="auto">
            <a:xfrm>
              <a:off x="0" y="0"/>
              <a:ext cx="2800" cy="1064"/>
            </a:xfrm>
            <a:prstGeom prst="rect">
              <a:avLst/>
            </a:prstGeom>
            <a:solidFill>
              <a:srgbClr val="FF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ADADA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TW" alt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安得烈行動</a:t>
              </a:r>
              <a:r>
                <a:rPr lang="en-US" altLang="zh-TW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5S</a:t>
              </a:r>
              <a:endPara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Rectangle 20"/>
            <p:cNvSpPr>
              <a:spLocks/>
            </p:cNvSpPr>
            <p:nvPr/>
          </p:nvSpPr>
          <p:spPr bwMode="auto">
            <a:xfrm>
              <a:off x="1399" y="383"/>
              <a:ext cx="1" cy="307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endParaRPr kumimoji="0" lang="zh-TW" altLang="zh-TW" sz="3200">
                <a:solidFill>
                  <a:srgbClr val="F9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ヒラギノ角ゴ Std W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79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28" presetClass="entr" presetSubtype="8102492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41475"/>
            <a:ext cx="6407100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、安得烈行動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約翰福音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1:35-42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帶領彼得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約翰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福音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6:1-13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帶領孩子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約翰福音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12:20-22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帶領希臘人</a:t>
            </a:r>
            <a:endParaRPr lang="zh-TW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701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77379"/>
            <a:ext cx="7848872" cy="48838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三、安得烈行動五步驟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設定對象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誰是撒該？</a:t>
            </a:r>
            <a:endParaRPr lang="en-US" altLang="zh-TW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代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禱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直到全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</a:t>
            </a: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都有負擔</a:t>
            </a:r>
            <a:endParaRPr lang="en-US" altLang="zh-TW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關係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333/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見證</a:t>
            </a:r>
            <a:endParaRPr lang="en-US" altLang="zh-TW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決志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個人談道</a:t>
            </a:r>
            <a:r>
              <a:rPr lang="en-US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福音五要</a:t>
            </a:r>
            <a:r>
              <a:rPr lang="en-US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栽培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穩定小組生活</a:t>
            </a:r>
            <a:r>
              <a:rPr lang="en-US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主日</a:t>
            </a:r>
            <a:r>
              <a:rPr lang="en-US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受洗</a:t>
            </a:r>
            <a:endParaRPr lang="zh-TW" altLang="zh-TW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2520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77379"/>
            <a:ext cx="5626100" cy="48838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三、安得烈行動五步驟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設定對象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代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禱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關係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決志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栽培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3074" name="Picture 2" descr="D:\A牧會資料\@服事與牧養-小組長訓練\Andrew5ste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6120680" cy="39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97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1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章</a:t>
            </a:r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、</a:t>
            </a:r>
            <a:r>
              <a:rPr lang="en-US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教會管理的原則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59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4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章、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牧養的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執行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50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919" y="1124744"/>
            <a:ext cx="5626100" cy="70740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、組織架構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874652" y="2300604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小會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874652" y="3376667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牧</a:t>
            </a:r>
            <a:r>
              <a:rPr lang="zh-TW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養</a:t>
            </a:r>
            <a:r>
              <a:rPr lang="zh-TW" altLang="en-US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會議</a:t>
            </a:r>
            <a:endParaRPr lang="zh-TW" sz="3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874650" y="4437112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牧區</a:t>
            </a:r>
            <a:r>
              <a:rPr lang="zh-TW" altLang="en-US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會議</a:t>
            </a:r>
            <a:endParaRPr lang="zh-TW" sz="3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74651" y="5517232"/>
            <a:ext cx="2341623" cy="94511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小組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3216275" y="3933056"/>
            <a:ext cx="686936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流程圖: 程序 9"/>
          <p:cNvSpPr/>
          <p:nvPr/>
        </p:nvSpPr>
        <p:spPr>
          <a:xfrm>
            <a:off x="3824858" y="2924111"/>
            <a:ext cx="5124786" cy="1397669"/>
          </a:xfrm>
          <a:prstGeom prst="flowChartProcess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1.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牧養會議：由牧師、督導長老、區長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會長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組成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2.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督導各牧區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團契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推動一領一、關懷跟進之概況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3.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探訪組、</a:t>
            </a:r>
            <a:r>
              <a:rPr lang="zh-TW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</a:t>
            </a:r>
            <a:r>
              <a:rPr lang="en-US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《</a:t>
            </a:r>
            <a:r>
              <a:rPr 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長</a:t>
            </a:r>
            <a:r>
              <a:rPr 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照關懷紀錄</a:t>
            </a:r>
            <a:r>
              <a:rPr 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表</a:t>
            </a:r>
            <a:r>
              <a:rPr lang="en-US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》《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小組回報表</a:t>
            </a:r>
            <a:r>
              <a:rPr lang="en-US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</a:t>
            </a:r>
            <a:endParaRPr lang="zh-TW" sz="1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4.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個案討論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3216275" y="4909668"/>
            <a:ext cx="686936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流程圖: 程序 11"/>
          <p:cNvSpPr/>
          <p:nvPr/>
        </p:nvSpPr>
        <p:spPr>
          <a:xfrm>
            <a:off x="3824858" y="4343677"/>
            <a:ext cx="5124786" cy="1173555"/>
          </a:xfrm>
          <a:prstGeom prst="flowChartProcess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1.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牧區會議：由區長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會長</a:t>
            </a: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、小組長組成</a:t>
            </a:r>
            <a:r>
              <a:rPr lang="zh-TW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，</a:t>
            </a:r>
            <a:endParaRPr lang="en-US" altLang="zh-TW" sz="1600" b="1" kern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TW" altLang="en-US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  由</a:t>
            </a:r>
            <a:r>
              <a:rPr lang="zh-TW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長老指導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2.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督導各小組推動一領一、關懷跟進之概況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3.</a:t>
            </a:r>
            <a:r>
              <a:rPr lang="zh-TW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督導</a:t>
            </a:r>
            <a:r>
              <a:rPr lang="en-US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《</a:t>
            </a:r>
            <a:r>
              <a:rPr 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小組</a:t>
            </a:r>
            <a:r>
              <a:rPr 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回</a:t>
            </a:r>
            <a:r>
              <a:rPr 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報表</a:t>
            </a:r>
            <a:r>
              <a:rPr lang="en-US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》《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小組關懷網</a:t>
            </a:r>
            <a:r>
              <a:rPr lang="en-US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</a:t>
            </a:r>
            <a:endParaRPr lang="zh-TW" altLang="zh-TW" sz="1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TW" altLang="en-US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  </a:t>
            </a:r>
            <a:r>
              <a:rPr lang="zh-TW" alt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安排</a:t>
            </a:r>
            <a:r>
              <a:rPr lang="zh-TW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《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小組聚會每週計畫表</a:t>
            </a:r>
            <a:r>
              <a:rPr lang="zh-TW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</a:t>
            </a:r>
            <a:endParaRPr lang="zh-TW" sz="1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216275" y="5976195"/>
            <a:ext cx="686936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流程圖: 程序 13"/>
          <p:cNvSpPr/>
          <p:nvPr/>
        </p:nvSpPr>
        <p:spPr>
          <a:xfrm>
            <a:off x="3841626" y="5534251"/>
            <a:ext cx="5124786" cy="911073"/>
          </a:xfrm>
          <a:prstGeom prst="flowChartProcess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1.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由三位小組長、同工組成，區長指導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2.</a:t>
            </a:r>
            <a:r>
              <a:rPr lang="zh-TW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推動一領一、關懷跟進</a:t>
            </a:r>
          </a:p>
          <a:p>
            <a:pPr algn="just">
              <a:spcAft>
                <a:spcPts val="0"/>
              </a:spcAft>
            </a:pPr>
            <a:r>
              <a:rPr 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3</a:t>
            </a:r>
            <a:r>
              <a:rPr lang="en-US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.</a:t>
            </a:r>
            <a:r>
              <a:rPr lang="zh-TW" alt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建立</a:t>
            </a:r>
            <a:r>
              <a:rPr lang="en-US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《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小組關懷網</a:t>
            </a:r>
            <a:r>
              <a:rPr lang="en-US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</a:t>
            </a:r>
            <a:r>
              <a:rPr lang="zh-TW" altLang="en-US" sz="16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安排</a:t>
            </a:r>
            <a:r>
              <a:rPr lang="zh-TW" alt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《小組聚會每週計畫表</a:t>
            </a:r>
            <a:r>
              <a:rPr lang="zh-TW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</a:t>
            </a:r>
            <a:endParaRPr lang="en-US" altLang="zh-TW" sz="16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zh-TW" altLang="en-US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  掌握</a:t>
            </a:r>
            <a:r>
              <a:rPr lang="en-US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《</a:t>
            </a:r>
            <a:r>
              <a:rPr 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小組</a:t>
            </a:r>
            <a:r>
              <a:rPr lang="zh-TW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回</a:t>
            </a:r>
            <a:r>
              <a:rPr 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報表</a:t>
            </a:r>
            <a:r>
              <a:rPr lang="en-US" altLang="zh-TW" sz="1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》</a:t>
            </a:r>
            <a:endParaRPr lang="zh-TW" sz="16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2045463" y="3127782"/>
            <a:ext cx="2" cy="310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035936" y="4188509"/>
            <a:ext cx="2" cy="310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054990" y="5278904"/>
            <a:ext cx="2" cy="310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216275" y="2636912"/>
            <a:ext cx="686936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流程圖: 程序 17"/>
          <p:cNvSpPr/>
          <p:nvPr/>
        </p:nvSpPr>
        <p:spPr>
          <a:xfrm>
            <a:off x="3808834" y="2348880"/>
            <a:ext cx="5124786" cy="472556"/>
          </a:xfrm>
          <a:prstGeom prst="flowChartProcess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600" b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/>
              </a:rPr>
              <a:t>指派牧養督導的長老</a:t>
            </a:r>
            <a:endParaRPr lang="zh-TW" sz="16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5757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488832" cy="3672408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帶領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小組團隊服事</a:t>
            </a:r>
          </a:p>
          <a:p>
            <a:pPr marL="0" indent="0" algn="just">
              <a:buNone/>
            </a:pP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網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0" indent="0" algn="just">
              <a:buNone/>
            </a:pP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安排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聚會每週計畫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掌握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回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報表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  <a:endParaRPr lang="zh-TW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致力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牧養之使命、異象、策略</a:t>
            </a:r>
          </a:p>
          <a:p>
            <a:pPr marL="0" indent="0" algn="just">
              <a:buNone/>
            </a:pP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領袖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五種角色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促進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者、牧者、督導者、領袖、動員者</a:t>
            </a:r>
          </a:p>
          <a:p>
            <a:pPr marL="0" indent="0">
              <a:buNone/>
            </a:pPr>
            <a:endParaRPr lang="zh-TW" altLang="zh-TW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042553" cy="70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組長、同工工作說明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692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920880" cy="367240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督導會議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牧養會議、牧區會議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者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走動式督導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對象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督導方針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十大方針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督導方法</a:t>
            </a:r>
            <a:endParaRPr lang="zh-TW" altLang="zh-TW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7918" y="1124744"/>
            <a:ext cx="8042553" cy="70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牧養的執行與步驟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100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5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章、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監督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督導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)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6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41475"/>
            <a:ext cx="6263084" cy="466784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長老會的體制：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教導的</a:t>
            </a:r>
            <a:r>
              <a:rPr lang="zh-TW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長老、治理的</a:t>
            </a: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長老</a:t>
            </a:r>
            <a:endParaRPr lang="en-US" altLang="zh-TW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7170" name="Picture 2" descr="D:\A牧會資料\專題\Nec Tamen Consumebatur\Isologo_san_andres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174"/>
            <a:ext cx="3637267" cy="32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57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8194" name="Picture 2" descr="http://www.edgehill.ac.uk/events/files/2013/08/social-work-lecture-s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4147747" cy="23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808"/>
            <a:ext cx="5626100" cy="35283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牧養與督導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跟進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一般關懷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團契、小組進行</a:t>
            </a:r>
          </a:p>
          <a:p>
            <a:pPr marL="0" indent="0">
              <a:buNone/>
            </a:pPr>
            <a:r>
              <a:rPr lang="zh-TW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《小組回報表》</a:t>
            </a:r>
          </a:p>
        </p:txBody>
      </p:sp>
    </p:spTree>
    <p:extLst>
      <p:ext uri="{BB962C8B-B14F-4D97-AF65-F5344CB8AC3E}">
        <p14:creationId xmlns:p14="http://schemas.microsoft.com/office/powerpoint/2010/main" val="227458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9218" name="Picture 2" descr="http://www.harrisonshope.com/wp-content/uploads/2013/02/pall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8583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6335092" cy="466784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長照關懷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探訪組</a:t>
            </a: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進行</a:t>
            </a:r>
            <a:endParaRPr lang="en-US" altLang="zh-TW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長照關懷紀錄表》</a:t>
            </a: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特殊關懷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牧師、長老</a:t>
            </a: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進行</a:t>
            </a:r>
            <a:endParaRPr lang="zh-TW" altLang="zh-TW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20" name="Picture 4" descr="https://images.aidsmap.com/v634436470425970000/file/1050856/resize/w386~r0~f0/162_compassionate_c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808312" cy="19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27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www.oversee-project.com/uploads/pics/oversee_objectives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168352" cy="29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7632848" cy="4752528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endParaRPr lang="zh-TW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者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牧師、牧</a:t>
            </a:r>
            <a:r>
              <a:rPr lang="zh-TW" altLang="zh-TW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養部門長老、</a:t>
            </a:r>
            <a:r>
              <a:rPr lang="zh-TW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區長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會長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督導方針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十大方針</a:t>
            </a:r>
            <a:r>
              <a:rPr lang="en-US" altLang="zh-TW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 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 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Openness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Openness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</a:t>
            </a:r>
          </a:p>
          <a:p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  <a:p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</a:t>
            </a:r>
            <a:endParaRPr lang="zh-TW" alt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544616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安排及執行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《小組聚會每週計畫表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對象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建立及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落實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關懷網》</a:t>
            </a:r>
            <a:endParaRPr lang="zh-TW" altLang="zh-TW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代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禱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關係</a:t>
            </a:r>
            <a:r>
              <a:rPr lang="en-US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關懷行動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落實小組一領一關懷網。</a:t>
            </a:r>
            <a:endParaRPr lang="en-US" altLang="zh-TW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新人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en-US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333</a:t>
            </a:r>
            <a:r>
              <a:rPr lang="zh-TW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主日新人招待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靈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修生活：聚會中安排靈修分享、個人見證。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安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得烈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行動</a:t>
            </a: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步驟：</a:t>
            </a:r>
            <a:endParaRPr lang="zh-TW" altLang="zh-TW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關懷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掌握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小組回報表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》 </a:t>
            </a:r>
            <a:endParaRPr lang="en-US" altLang="zh-TW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決志</a:t>
            </a:r>
            <a:r>
              <a:rPr lang="en-US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個人談道。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環環相扣，上傳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下達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傳遞異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象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，參與服事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 </a:t>
            </a:r>
          </a:p>
          <a:p>
            <a:pPr marL="0" lvl="0" indent="0">
              <a:buNone/>
            </a:pPr>
            <a:r>
              <a:rPr lang="en-US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栽培</a:t>
            </a:r>
            <a:r>
              <a:rPr lang="en-US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師徒傳承、倍加領袖</a:t>
            </a:r>
            <a:r>
              <a:rPr lang="zh-TW" altLang="zh-TW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41475"/>
            <a:ext cx="7920880" cy="43798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壹、「團隊服事」和「團隊牧養」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</a:t>
            </a:r>
            <a:r>
              <a:rPr lang="zh-TW" altLang="zh-TW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埃及記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18:13-27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組織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哥</a:t>
            </a: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林多前書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12:14-21,27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肢體</a:t>
            </a:r>
            <a:endParaRPr lang="en-US" altLang="zh-TW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貳、教會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管理的方向</a:t>
            </a:r>
            <a:endParaRPr lang="zh-TW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zh-TW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685800"/>
          </a:xfrm>
        </p:spPr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9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41475"/>
            <a:ext cx="7344816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團隊服事四層面：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倚靠上帝、教導上帝的話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18:19-20)</a:t>
            </a: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人才</a:t>
            </a:r>
            <a:r>
              <a:rPr lang="zh-TW" altLang="zh-TW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選拔及</a:t>
            </a:r>
            <a:r>
              <a:rPr lang="zh-TW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訓練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18:21)</a:t>
            </a:r>
            <a:endParaRPr lang="zh-TW" altLang="zh-TW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權力委任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18:22)</a:t>
            </a:r>
            <a:endParaRPr lang="zh-TW" altLang="zh-TW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工作指示</a:t>
            </a:r>
            <a:r>
              <a:rPr lang="en-US" altLang="zh-TW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18:22)</a:t>
            </a:r>
            <a:endParaRPr lang="zh-TW" altLang="zh-TW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控制範圍</a:t>
            </a:r>
            <a:r>
              <a:rPr lang="en-US" altLang="zh-TW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</a:t>
            </a: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18:22)</a:t>
            </a:r>
            <a:endParaRPr lang="zh-TW" altLang="zh-TW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1203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41475"/>
            <a:ext cx="7056784" cy="92342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參、牧養就是建立「連結關係」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1026" name="Picture 2" descr="http://hdwallpappers.com/images/wallpapers/white_cross_blue_background-wallpaper-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780928"/>
            <a:ext cx="5185614" cy="29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A牧會資料\@服事與牧養-小組長訓練\tri-arrows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5"/>
            <a:ext cx="3600399" cy="36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80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2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章、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方向比速度重要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69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  <p:pic>
        <p:nvPicPr>
          <p:cNvPr id="1026" name="Picture 2" descr="http://bbs.mychat.to/attach/Fid_404/404_825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3" y="1700809"/>
            <a:ext cx="6000663" cy="43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700808"/>
            <a:ext cx="5182964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沒有上帝的引導，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人民就放蕩無</a:t>
            </a: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羈。</a:t>
            </a:r>
            <a:endParaRPr lang="en-US" altLang="zh-TW" sz="4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箴言</a:t>
            </a:r>
            <a:r>
              <a:rPr lang="en-US" altLang="zh-TW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29:18</a:t>
            </a:r>
          </a:p>
          <a:p>
            <a:pPr marL="0" indent="0">
              <a:buNone/>
            </a:pPr>
            <a:endParaRPr lang="en-US" altLang="zh-TW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南轅北轍</a:t>
            </a:r>
            <a:endParaRPr lang="zh-TW" altLang="zh-TW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8082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領一門徒培育系統圖_final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7870"/>
            <a:ext cx="4819570" cy="6481218"/>
          </a:xfrm>
          <a:prstGeom prst="rect">
            <a:avLst/>
          </a:prstGeom>
          <a:noFill/>
          <a:ln>
            <a:noFill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 Ministry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800"/>
            <a:ext cx="7127875" cy="40917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壹、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核心價值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貳、活出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大誡命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完成</a:t>
            </a:r>
            <a:r>
              <a:rPr lang="zh-TW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大使命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50825" y="2924175"/>
            <a:ext cx="4537075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zh-TW" altLang="zh-TW" sz="280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7208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889750" cy="2438400"/>
          </a:xfrm>
        </p:spPr>
        <p:txBody>
          <a:bodyPr/>
          <a:lstStyle/>
          <a:p>
            <a:pPr algn="ctr"/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第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3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章、</a:t>
            </a:r>
            <a: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牧養</a:t>
            </a:r>
            <a:r>
              <a:rPr lang="zh-TW" altLang="zh-TW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策略</a:t>
            </a:r>
            <a:endParaRPr lang="zh-TW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61188" cy="609600"/>
          </a:xfrm>
        </p:spPr>
        <p:txBody>
          <a:bodyPr/>
          <a:lstStyle/>
          <a:p>
            <a:pPr algn="ctr"/>
            <a:endParaRPr lang="zh-TW" alt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pic>
        <p:nvPicPr>
          <p:cNvPr id="4" name="Picture 4" descr="D:\A牧會資料\05印刷\logo\PCT_logo3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白底藍綠金屬框設計範本">
  <a:themeElements>
    <a:clrScheme name="白底藍綠金屬框設計範本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白底藍綠金屬框設計範本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白底藍綠金屬框設計範本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底藍綠金屬框設計範本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格紋設計範本</Template>
  <TotalTime>1249</TotalTime>
  <Words>924</Words>
  <Application>Microsoft Office PowerPoint</Application>
  <PresentationFormat>如螢幕大小 (4:3)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33" baseType="lpstr">
      <vt:lpstr>Default Design</vt:lpstr>
      <vt:lpstr>白底藍綠金屬框設計範本</vt:lpstr>
      <vt:lpstr>WritingDesignTemplate</vt:lpstr>
      <vt:lpstr>督導與牧養</vt:lpstr>
      <vt:lpstr>第1章、 教會管理的原則</vt:lpstr>
      <vt:lpstr>Discipleship Ministry</vt:lpstr>
      <vt:lpstr>Discipleship Ministry</vt:lpstr>
      <vt:lpstr>Discipleship Ministry</vt:lpstr>
      <vt:lpstr>第2章、 方向比速度重要</vt:lpstr>
      <vt:lpstr>Discipleship Ministry</vt:lpstr>
      <vt:lpstr>Discipleship Ministry</vt:lpstr>
      <vt:lpstr>第3章、 牧養策略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  <vt:lpstr>PowerPoint 簡報</vt:lpstr>
      <vt:lpstr>Discipleship Ministry</vt:lpstr>
      <vt:lpstr>Discipleship Ministry</vt:lpstr>
      <vt:lpstr>Discipleship Ministry</vt:lpstr>
      <vt:lpstr>第4章、 牧養的執行</vt:lpstr>
      <vt:lpstr>Discipleship Ministry</vt:lpstr>
      <vt:lpstr>Discipleship Ministry</vt:lpstr>
      <vt:lpstr>Discipleship Ministry</vt:lpstr>
      <vt:lpstr>第5章、 監督(督導)</vt:lpstr>
      <vt:lpstr>Discipleship Ministry</vt:lpstr>
      <vt:lpstr>Discipleship Ministry</vt:lpstr>
      <vt:lpstr>Discipleship Ministry</vt:lpstr>
      <vt:lpstr>Discipleship Ministry</vt:lpstr>
      <vt:lpstr>Discipleship Ministry</vt:lpstr>
      <vt:lpstr>Discipleship Ministry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獎勵宗教團體興辦社會教化事業 請獎績優事蹟表 </dc:title>
  <dc:creator>Acer Power</dc:creator>
  <cp:lastModifiedBy>shalom.cs</cp:lastModifiedBy>
  <cp:revision>87</cp:revision>
  <dcterms:created xsi:type="dcterms:W3CDTF">2006-02-22T12:27:51Z</dcterms:created>
  <dcterms:modified xsi:type="dcterms:W3CDTF">2014-09-24T03:15:30Z</dcterms:modified>
</cp:coreProperties>
</file>