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68" r:id="rId1"/>
  </p:sldMasterIdLst>
  <p:notesMasterIdLst>
    <p:notesMasterId r:id="rId94"/>
  </p:notesMasterIdLst>
  <p:sldIdLst>
    <p:sldId id="256" r:id="rId2"/>
    <p:sldId id="427" r:id="rId3"/>
    <p:sldId id="434" r:id="rId4"/>
    <p:sldId id="784" r:id="rId5"/>
    <p:sldId id="785" r:id="rId6"/>
    <p:sldId id="526" r:id="rId7"/>
    <p:sldId id="418" r:id="rId8"/>
    <p:sldId id="507" r:id="rId9"/>
    <p:sldId id="419" r:id="rId10"/>
    <p:sldId id="437" r:id="rId11"/>
    <p:sldId id="345" r:id="rId12"/>
    <p:sldId id="343" r:id="rId13"/>
    <p:sldId id="344" r:id="rId14"/>
    <p:sldId id="502" r:id="rId15"/>
    <p:sldId id="788" r:id="rId16"/>
    <p:sldId id="258" r:id="rId17"/>
    <p:sldId id="548" r:id="rId18"/>
    <p:sldId id="550" r:id="rId19"/>
    <p:sldId id="547" r:id="rId20"/>
    <p:sldId id="520" r:id="rId21"/>
    <p:sldId id="497" r:id="rId22"/>
    <p:sldId id="498" r:id="rId23"/>
    <p:sldId id="499" r:id="rId24"/>
    <p:sldId id="500" r:id="rId25"/>
    <p:sldId id="412" r:id="rId26"/>
    <p:sldId id="527" r:id="rId27"/>
    <p:sldId id="528" r:id="rId28"/>
    <p:sldId id="531" r:id="rId29"/>
    <p:sldId id="529" r:id="rId30"/>
    <p:sldId id="536" r:id="rId31"/>
    <p:sldId id="533" r:id="rId32"/>
    <p:sldId id="530" r:id="rId33"/>
    <p:sldId id="789" r:id="rId34"/>
    <p:sldId id="537" r:id="rId35"/>
    <p:sldId id="791" r:id="rId36"/>
    <p:sldId id="670" r:id="rId37"/>
    <p:sldId id="308" r:id="rId38"/>
    <p:sldId id="680" r:id="rId39"/>
    <p:sldId id="681" r:id="rId40"/>
    <p:sldId id="714" r:id="rId41"/>
    <p:sldId id="716" r:id="rId42"/>
    <p:sldId id="712" r:id="rId43"/>
    <p:sldId id="715" r:id="rId44"/>
    <p:sldId id="705" r:id="rId45"/>
    <p:sldId id="360" r:id="rId46"/>
    <p:sldId id="718" r:id="rId47"/>
    <p:sldId id="721" r:id="rId48"/>
    <p:sldId id="724" r:id="rId49"/>
    <p:sldId id="725" r:id="rId50"/>
    <p:sldId id="720" r:id="rId51"/>
    <p:sldId id="713" r:id="rId52"/>
    <p:sldId id="777" r:id="rId53"/>
    <p:sldId id="637" r:id="rId54"/>
    <p:sldId id="722" r:id="rId55"/>
    <p:sldId id="719" r:id="rId56"/>
    <p:sldId id="723" r:id="rId57"/>
    <p:sldId id="661" r:id="rId58"/>
    <p:sldId id="638" r:id="rId59"/>
    <p:sldId id="798" r:id="rId60"/>
    <p:sldId id="766" r:id="rId61"/>
    <p:sldId id="767" r:id="rId62"/>
    <p:sldId id="769" r:id="rId63"/>
    <p:sldId id="770" r:id="rId64"/>
    <p:sldId id="771" r:id="rId65"/>
    <p:sldId id="799" r:id="rId66"/>
    <p:sldId id="800" r:id="rId67"/>
    <p:sldId id="540" r:id="rId68"/>
    <p:sldId id="783" r:id="rId69"/>
    <p:sldId id="542" r:id="rId70"/>
    <p:sldId id="539" r:id="rId71"/>
    <p:sldId id="543" r:id="rId72"/>
    <p:sldId id="778" r:id="rId73"/>
    <p:sldId id="779" r:id="rId74"/>
    <p:sldId id="780" r:id="rId75"/>
    <p:sldId id="772" r:id="rId76"/>
    <p:sldId id="768" r:id="rId77"/>
    <p:sldId id="774" r:id="rId78"/>
    <p:sldId id="773" r:id="rId79"/>
    <p:sldId id="775" r:id="rId80"/>
    <p:sldId id="765" r:id="rId81"/>
    <p:sldId id="331" r:id="rId82"/>
    <p:sldId id="333" r:id="rId83"/>
    <p:sldId id="335" r:id="rId84"/>
    <p:sldId id="336" r:id="rId85"/>
    <p:sldId id="337" r:id="rId86"/>
    <p:sldId id="340" r:id="rId87"/>
    <p:sldId id="341" r:id="rId88"/>
    <p:sldId id="334" r:id="rId89"/>
    <p:sldId id="342" r:id="rId90"/>
    <p:sldId id="795" r:id="rId91"/>
    <p:sldId id="802" r:id="rId92"/>
    <p:sldId id="801" r:id="rId9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45"/>
    <p:restoredTop sz="95878"/>
  </p:normalViewPr>
  <p:slideViewPr>
    <p:cSldViewPr snapToGrid="0" snapToObjects="1">
      <p:cViewPr varScale="1">
        <p:scale>
          <a:sx n="113" d="100"/>
          <a:sy n="113" d="100"/>
        </p:scale>
        <p:origin x="520"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TW"/>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E6FDA6-A4B8-BA4A-8666-4D5DF7DF862E}" type="datetimeFigureOut">
              <a:rPr lang="en-TW" smtClean="0"/>
              <a:t>2023/9/14</a:t>
            </a:fld>
            <a:endParaRPr lang="en-TW"/>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TW"/>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W"/>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TW"/>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B2E6BD-5AE3-0B4C-A829-4533709FBBAF}" type="slidenum">
              <a:rPr lang="en-TW" smtClean="0"/>
              <a:t>‹#›</a:t>
            </a:fld>
            <a:endParaRPr lang="en-TW"/>
          </a:p>
        </p:txBody>
      </p:sp>
    </p:spTree>
    <p:extLst>
      <p:ext uri="{BB962C8B-B14F-4D97-AF65-F5344CB8AC3E}">
        <p14:creationId xmlns:p14="http://schemas.microsoft.com/office/powerpoint/2010/main" val="22842063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投影片圖像版面配置區 1">
            <a:extLst>
              <a:ext uri="{FF2B5EF4-FFF2-40B4-BE49-F238E27FC236}">
                <a16:creationId xmlns:a16="http://schemas.microsoft.com/office/drawing/2014/main" id="{AAFE8503-3954-D4C6-FF51-61060DA348C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6" name="備忘稿版面配置區 2">
            <a:extLst>
              <a:ext uri="{FF2B5EF4-FFF2-40B4-BE49-F238E27FC236}">
                <a16:creationId xmlns:a16="http://schemas.microsoft.com/office/drawing/2014/main" id="{147AA6EE-C10C-CD91-FAE3-099B3A53F7F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kumimoji="0" lang="zh-TW" altLang="en-US"/>
          </a:p>
        </p:txBody>
      </p:sp>
      <p:sp>
        <p:nvSpPr>
          <p:cNvPr id="52227" name="投影片編號版面配置區 3">
            <a:extLst>
              <a:ext uri="{FF2B5EF4-FFF2-40B4-BE49-F238E27FC236}">
                <a16:creationId xmlns:a16="http://schemas.microsoft.com/office/drawing/2014/main" id="{36AE8A46-445E-F33F-FD62-FAFF60E6BC4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Calisto MT" panose="02040603050505030304" pitchFamily="18" charset="77"/>
                <a:ea typeface="新細明體" panose="02020500000000000000" pitchFamily="18" charset="-120"/>
              </a:defRPr>
            </a:lvl1pPr>
            <a:lvl2pPr marL="742950" indent="-285750">
              <a:defRPr kumimoji="1">
                <a:solidFill>
                  <a:schemeClr val="tx1"/>
                </a:solidFill>
                <a:latin typeface="Calisto MT" panose="02040603050505030304" pitchFamily="18" charset="77"/>
                <a:ea typeface="新細明體" panose="02020500000000000000" pitchFamily="18" charset="-120"/>
              </a:defRPr>
            </a:lvl2pPr>
            <a:lvl3pPr marL="1143000" indent="-228600">
              <a:defRPr kumimoji="1">
                <a:solidFill>
                  <a:schemeClr val="tx1"/>
                </a:solidFill>
                <a:latin typeface="Calisto MT" panose="02040603050505030304" pitchFamily="18" charset="77"/>
                <a:ea typeface="新細明體" panose="02020500000000000000" pitchFamily="18" charset="-120"/>
              </a:defRPr>
            </a:lvl3pPr>
            <a:lvl4pPr marL="1600200" indent="-228600">
              <a:defRPr kumimoji="1">
                <a:solidFill>
                  <a:schemeClr val="tx1"/>
                </a:solidFill>
                <a:latin typeface="Calisto MT" panose="02040603050505030304" pitchFamily="18" charset="77"/>
                <a:ea typeface="新細明體" panose="02020500000000000000" pitchFamily="18" charset="-120"/>
              </a:defRPr>
            </a:lvl4pPr>
            <a:lvl5pPr marL="2057400" indent="-228600">
              <a:defRPr kumimoji="1">
                <a:solidFill>
                  <a:schemeClr val="tx1"/>
                </a:solidFill>
                <a:latin typeface="Calisto MT" panose="02040603050505030304" pitchFamily="18" charset="77"/>
                <a:ea typeface="新細明體" panose="02020500000000000000" pitchFamily="18" charset="-120"/>
              </a:defRPr>
            </a:lvl5pPr>
            <a:lvl6pPr marL="2514600" indent="-228600" defTabSz="457200" fontAlgn="base">
              <a:spcBef>
                <a:spcPct val="0"/>
              </a:spcBef>
              <a:spcAft>
                <a:spcPct val="0"/>
              </a:spcAft>
              <a:defRPr kumimoji="1">
                <a:solidFill>
                  <a:schemeClr val="tx1"/>
                </a:solidFill>
                <a:latin typeface="Calisto MT" panose="02040603050505030304" pitchFamily="18" charset="77"/>
                <a:ea typeface="新細明體" panose="02020500000000000000" pitchFamily="18" charset="-120"/>
              </a:defRPr>
            </a:lvl6pPr>
            <a:lvl7pPr marL="2971800" indent="-228600" defTabSz="457200" fontAlgn="base">
              <a:spcBef>
                <a:spcPct val="0"/>
              </a:spcBef>
              <a:spcAft>
                <a:spcPct val="0"/>
              </a:spcAft>
              <a:defRPr kumimoji="1">
                <a:solidFill>
                  <a:schemeClr val="tx1"/>
                </a:solidFill>
                <a:latin typeface="Calisto MT" panose="02040603050505030304" pitchFamily="18" charset="77"/>
                <a:ea typeface="新細明體" panose="02020500000000000000" pitchFamily="18" charset="-120"/>
              </a:defRPr>
            </a:lvl7pPr>
            <a:lvl8pPr marL="3429000" indent="-228600" defTabSz="457200" fontAlgn="base">
              <a:spcBef>
                <a:spcPct val="0"/>
              </a:spcBef>
              <a:spcAft>
                <a:spcPct val="0"/>
              </a:spcAft>
              <a:defRPr kumimoji="1">
                <a:solidFill>
                  <a:schemeClr val="tx1"/>
                </a:solidFill>
                <a:latin typeface="Calisto MT" panose="02040603050505030304" pitchFamily="18" charset="77"/>
                <a:ea typeface="新細明體" panose="02020500000000000000" pitchFamily="18" charset="-120"/>
              </a:defRPr>
            </a:lvl8pPr>
            <a:lvl9pPr marL="3886200" indent="-228600" defTabSz="457200" fontAlgn="base">
              <a:spcBef>
                <a:spcPct val="0"/>
              </a:spcBef>
              <a:spcAft>
                <a:spcPct val="0"/>
              </a:spcAft>
              <a:defRPr kumimoji="1">
                <a:solidFill>
                  <a:schemeClr val="tx1"/>
                </a:solidFill>
                <a:latin typeface="Calisto MT" panose="02040603050505030304" pitchFamily="18" charset="77"/>
                <a:ea typeface="新細明體" panose="02020500000000000000" pitchFamily="18" charset="-120"/>
              </a:defRPr>
            </a:lvl9pPr>
          </a:lstStyle>
          <a:p>
            <a:fld id="{E47CEF68-066A-6A49-AEB4-16FD7756FEBA}" type="slidenum">
              <a:rPr kumimoji="0" lang="zh-TW" altLang="en-US">
                <a:latin typeface="Calibri" panose="020F0502020204030204" pitchFamily="34" charset="0"/>
              </a:rPr>
              <a:pPr/>
              <a:t>16</a:t>
            </a:fld>
            <a:endParaRPr kumimoji="0" lang="zh-TW" altLang="en-US">
              <a:latin typeface="Calibri" panose="020F0502020204030204" pitchFamily="34" charset="0"/>
            </a:endParaRPr>
          </a:p>
        </p:txBody>
      </p:sp>
    </p:spTree>
    <p:extLst>
      <p:ext uri="{BB962C8B-B14F-4D97-AF65-F5344CB8AC3E}">
        <p14:creationId xmlns:p14="http://schemas.microsoft.com/office/powerpoint/2010/main" val="34365407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投影片影像版面配置區 1">
            <a:extLst>
              <a:ext uri="{FF2B5EF4-FFF2-40B4-BE49-F238E27FC236}">
                <a16:creationId xmlns:a16="http://schemas.microsoft.com/office/drawing/2014/main" id="{E15BE810-4E75-38BA-F58F-DAEB77CF01F6}"/>
              </a:ext>
            </a:extLst>
          </p:cNvPr>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0354" name="備忘稿版面配置區 2">
            <a:extLst>
              <a:ext uri="{FF2B5EF4-FFF2-40B4-BE49-F238E27FC236}">
                <a16:creationId xmlns:a16="http://schemas.microsoft.com/office/drawing/2014/main" id="{C4CA0FF2-82D1-5BFC-48DE-B247BC8ACD5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kumimoji="0" lang="zh-TW" altLang="en-US">
              <a:ea typeface="新細明體" panose="02020500000000000000" pitchFamily="18" charset="-120"/>
            </a:endParaRPr>
          </a:p>
        </p:txBody>
      </p:sp>
      <p:sp>
        <p:nvSpPr>
          <p:cNvPr id="100355" name="投影片編號版面配置區 3">
            <a:extLst>
              <a:ext uri="{FF2B5EF4-FFF2-40B4-BE49-F238E27FC236}">
                <a16:creationId xmlns:a16="http://schemas.microsoft.com/office/drawing/2014/main" id="{00E918C6-2C87-66F7-B1EA-DC7B1D95181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Candara" panose="020E0502030303020204" pitchFamily="34" charset="0"/>
                <a:ea typeface="新細明體" panose="02020500000000000000" pitchFamily="18" charset="-120"/>
              </a:defRPr>
            </a:lvl1pPr>
            <a:lvl2pPr marL="742950" indent="-285750">
              <a:defRPr kumimoji="1" sz="2400">
                <a:solidFill>
                  <a:schemeClr val="tx1"/>
                </a:solidFill>
                <a:latin typeface="Candara" panose="020E0502030303020204" pitchFamily="34" charset="0"/>
                <a:ea typeface="新細明體" panose="02020500000000000000" pitchFamily="18" charset="-120"/>
              </a:defRPr>
            </a:lvl2pPr>
            <a:lvl3pPr marL="1143000" indent="-228600">
              <a:defRPr kumimoji="1" sz="2400">
                <a:solidFill>
                  <a:schemeClr val="tx1"/>
                </a:solidFill>
                <a:latin typeface="Candara" panose="020E0502030303020204" pitchFamily="34" charset="0"/>
                <a:ea typeface="新細明體" panose="02020500000000000000" pitchFamily="18" charset="-120"/>
              </a:defRPr>
            </a:lvl3pPr>
            <a:lvl4pPr marL="1600200" indent="-228600">
              <a:defRPr kumimoji="1" sz="2400">
                <a:solidFill>
                  <a:schemeClr val="tx1"/>
                </a:solidFill>
                <a:latin typeface="Candara" panose="020E0502030303020204" pitchFamily="34" charset="0"/>
                <a:ea typeface="新細明體" panose="02020500000000000000" pitchFamily="18" charset="-120"/>
              </a:defRPr>
            </a:lvl4pPr>
            <a:lvl5pPr marL="2057400" indent="-228600">
              <a:defRPr kumimoji="1" sz="2400">
                <a:solidFill>
                  <a:schemeClr val="tx1"/>
                </a:solidFill>
                <a:latin typeface="Candara" panose="020E0502030303020204" pitchFamily="34" charset="0"/>
                <a:ea typeface="新細明體" panose="02020500000000000000" pitchFamily="18" charset="-120"/>
              </a:defRPr>
            </a:lvl5pPr>
            <a:lvl6pPr marL="2514600" indent="-228600" fontAlgn="base">
              <a:spcBef>
                <a:spcPct val="0"/>
              </a:spcBef>
              <a:spcAft>
                <a:spcPct val="0"/>
              </a:spcAft>
              <a:defRPr kumimoji="1" sz="2400">
                <a:solidFill>
                  <a:schemeClr val="tx1"/>
                </a:solidFill>
                <a:latin typeface="Candara" panose="020E0502030303020204" pitchFamily="34" charset="0"/>
                <a:ea typeface="新細明體" panose="02020500000000000000" pitchFamily="18" charset="-120"/>
              </a:defRPr>
            </a:lvl6pPr>
            <a:lvl7pPr marL="2971800" indent="-228600" fontAlgn="base">
              <a:spcBef>
                <a:spcPct val="0"/>
              </a:spcBef>
              <a:spcAft>
                <a:spcPct val="0"/>
              </a:spcAft>
              <a:defRPr kumimoji="1" sz="2400">
                <a:solidFill>
                  <a:schemeClr val="tx1"/>
                </a:solidFill>
                <a:latin typeface="Candara" panose="020E0502030303020204" pitchFamily="34" charset="0"/>
                <a:ea typeface="新細明體" panose="02020500000000000000" pitchFamily="18" charset="-120"/>
              </a:defRPr>
            </a:lvl7pPr>
            <a:lvl8pPr marL="3429000" indent="-228600" fontAlgn="base">
              <a:spcBef>
                <a:spcPct val="0"/>
              </a:spcBef>
              <a:spcAft>
                <a:spcPct val="0"/>
              </a:spcAft>
              <a:defRPr kumimoji="1" sz="2400">
                <a:solidFill>
                  <a:schemeClr val="tx1"/>
                </a:solidFill>
                <a:latin typeface="Candara" panose="020E0502030303020204" pitchFamily="34" charset="0"/>
                <a:ea typeface="新細明體" panose="02020500000000000000" pitchFamily="18" charset="-120"/>
              </a:defRPr>
            </a:lvl8pPr>
            <a:lvl9pPr marL="3886200" indent="-228600" fontAlgn="base">
              <a:spcBef>
                <a:spcPct val="0"/>
              </a:spcBef>
              <a:spcAft>
                <a:spcPct val="0"/>
              </a:spcAft>
              <a:defRPr kumimoji="1" sz="2400">
                <a:solidFill>
                  <a:schemeClr val="tx1"/>
                </a:solidFill>
                <a:latin typeface="Candara" panose="020E0502030303020204" pitchFamily="34" charset="0"/>
                <a:ea typeface="新細明體" panose="02020500000000000000" pitchFamily="18" charset="-120"/>
              </a:defRPr>
            </a:lvl9pPr>
          </a:lstStyle>
          <a:p>
            <a:fld id="{AC86E14B-56F7-4645-ABB7-6C25C6A8D527}" type="slidenum">
              <a:rPr kumimoji="0" lang="zh-TW" altLang="en-US" sz="1200">
                <a:latin typeface="Calibri" panose="020F0502020204030204" pitchFamily="34" charset="0"/>
              </a:rPr>
              <a:pPr/>
              <a:t>22</a:t>
            </a:fld>
            <a:endParaRPr kumimoji="0" lang="zh-TW" altLang="en-US" sz="1200">
              <a:latin typeface="Calibri" panose="020F0502020204030204" pitchFamily="34" charset="0"/>
            </a:endParaRPr>
          </a:p>
        </p:txBody>
      </p:sp>
    </p:spTree>
    <p:extLst>
      <p:ext uri="{BB962C8B-B14F-4D97-AF65-F5344CB8AC3E}">
        <p14:creationId xmlns:p14="http://schemas.microsoft.com/office/powerpoint/2010/main" val="35396159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投影片圖像版面配置區 1">
            <a:extLst>
              <a:ext uri="{FF2B5EF4-FFF2-40B4-BE49-F238E27FC236}">
                <a16:creationId xmlns:a16="http://schemas.microsoft.com/office/drawing/2014/main" id="{F1CA6118-F722-4A93-52FC-A2DB3A1197B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4" name="備忘稿版面配置區 2">
            <a:extLst>
              <a:ext uri="{FF2B5EF4-FFF2-40B4-BE49-F238E27FC236}">
                <a16:creationId xmlns:a16="http://schemas.microsoft.com/office/drawing/2014/main" id="{20420240-4D42-FF37-E5E4-31BAFCC1406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kumimoji="0" lang="zh-TW" altLang="en-US"/>
          </a:p>
        </p:txBody>
      </p:sp>
      <p:sp>
        <p:nvSpPr>
          <p:cNvPr id="74755" name="投影片編號版面配置區 3">
            <a:extLst>
              <a:ext uri="{FF2B5EF4-FFF2-40B4-BE49-F238E27FC236}">
                <a16:creationId xmlns:a16="http://schemas.microsoft.com/office/drawing/2014/main" id="{0C8714C0-1B87-680E-CD4D-9760D910690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C3973317-8530-574C-BF10-81FAAB183498}" type="slidenum">
              <a:rPr kumimoji="0" lang="zh-TW" altLang="en-US" smtClean="0">
                <a:latin typeface="Calibri" panose="020F0502020204030204" pitchFamily="34" charset="0"/>
              </a:rPr>
              <a:pPr/>
              <a:t>45</a:t>
            </a:fld>
            <a:endParaRPr kumimoji="0" lang="zh-TW" altLang="en-US">
              <a:latin typeface="Calibri" panose="020F0502020204030204" pitchFamily="34" charset="0"/>
            </a:endParaRPr>
          </a:p>
        </p:txBody>
      </p:sp>
    </p:spTree>
    <p:extLst>
      <p:ext uri="{BB962C8B-B14F-4D97-AF65-F5344CB8AC3E}">
        <p14:creationId xmlns:p14="http://schemas.microsoft.com/office/powerpoint/2010/main" val="130886727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DDA51639-B2D6-4652-B8C3-1B4C224A7BAF}" type="datetimeFigureOut">
              <a:rPr lang="en-US" dirty="0"/>
              <a:t>9/14/23</a:t>
            </a:fld>
            <a:endParaRPr lang="en-US" dirty="0"/>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en-US" dirty="0"/>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4FAB73BC-B049-4115-A692-8D63A059BFB8}" type="slidenum">
              <a:rPr lang="en-US" dirty="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2FF5DD9-2C52-442D-92E2-8072C0C3D7CD}" type="datetimeFigureOut">
              <a:rPr lang="en-US" dirty="0"/>
              <a:t>9/14/23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C44961B7-6B89-48AB-966F-622E2788EECC}" type="datetimeFigureOut">
              <a:rPr lang="en-US" dirty="0"/>
              <a:t>9/14/23</a:t>
            </a:fld>
            <a:endParaRPr lang="en-US" dirty="0"/>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en-US" dirty="0"/>
          </a:p>
        </p:txBody>
      </p:sp>
      <p:sp>
        <p:nvSpPr>
          <p:cNvPr id="6" name="Slide Number Placeholder 5"/>
          <p:cNvSpPr>
            <a:spLocks noGrp="1"/>
          </p:cNvSpPr>
          <p:nvPr>
            <p:ph type="sldNum" sz="quarter" idx="12"/>
          </p:nvPr>
        </p:nvSpPr>
        <p:spPr>
          <a:xfrm>
            <a:off x="8604504" y="5211060"/>
            <a:ext cx="2112264" cy="228600"/>
          </a:xfrm>
        </p:spPr>
        <p:txBody>
          <a:bodyPr/>
          <a:lstStyle/>
          <a:p>
            <a:fld id="{4FAB73BC-B049-4115-A692-8D63A059BFB8}" type="slidenum">
              <a:rPr lang="en-US" dirty="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BD3D6FB-79CC-4683-A046-BBE785BA1BED}" type="datetimeFigureOut">
              <a:rPr lang="en-US" dirty="0"/>
              <a:t>9/14/23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512B3E8-48F1-4B23-8498-D8A04A81EC9C}" type="datetimeFigureOut">
              <a:rPr lang="en-US" dirty="0"/>
              <a:t>9/14/23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0B90D90-AA62-404D-A741-635B4370F9CB}" type="datetimeFigureOut">
              <a:rPr lang="en-US" dirty="0"/>
              <a:t>9/14/23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7002E4-6836-46D1-9DBB-3C27C0DD3A89}" type="datetimeFigureOut">
              <a:rPr lang="en-US" dirty="0"/>
              <a:t>9/14/23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1CF131DD-A141-4471-BCF9-C6073EDD7E20}" type="datetimeFigureOut">
              <a:rPr lang="en-US" dirty="0"/>
              <a:t>9/14/23</a:t>
            </a:fld>
            <a:endParaRPr lang="en-US" dirty="0"/>
          </a:p>
        </p:txBody>
      </p:sp>
      <p:sp>
        <p:nvSpPr>
          <p:cNvPr id="9" name="Footer Placeholder 8"/>
          <p:cNvSpPr>
            <a:spLocks noGrp="1"/>
          </p:cNvSpPr>
          <p:nvPr>
            <p:ph type="ftr" sz="quarter" idx="11"/>
          </p:nvPr>
        </p:nvSpPr>
        <p:spPr/>
        <p:txBody>
          <a:bodyPr/>
          <a:lstStyle>
            <a:lvl1pPr algn="r">
              <a:defRPr/>
            </a:lvl1pPr>
          </a:lstStyle>
          <a:p>
            <a:endParaRPr lang="en-US" dirty="0"/>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4FAB73BC-B049-4115-A692-8D63A059BFB8}" type="slidenum">
              <a:rPr lang="en-US" dirty="0"/>
              <a:pPr/>
              <a:t>‹#›</a:t>
            </a:fld>
            <a:endParaRPr lang="en-US" dirty="0"/>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AB334A90-EB03-42F3-8859-2C2B2724C058}" type="datetimeFigureOut">
              <a:rPr lang="en-US" dirty="0"/>
              <a:t>9/14/23</a:t>
            </a:fld>
            <a:endParaRPr lang="en-US"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dirty="0"/>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4FAB73BC-B049-4115-A692-8D63A059BFB8}" type="slidenum">
              <a:rPr lang="en-US" dirty="0"/>
              <a:pPr/>
              <a:t>‹#›</a:t>
            </a:fld>
            <a:endParaRPr lang="en-US" dirty="0"/>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11A6AA8-A04B-4104-9AE2-BD48D340E27F}" type="datetimeFigureOut">
              <a:rPr lang="en-US" dirty="0"/>
              <a:t>9/14/23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4E0BF79-FAC6-4A96-8DE1-F7B82E2E1652}" type="datetimeFigureOut">
              <a:rPr lang="en-US" dirty="0"/>
              <a:t>9/14/23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CBC48EC7-AF6A-48D3-8284-14BACBEBDD84}" type="datetimeFigureOut">
              <a:rPr lang="en-US" dirty="0"/>
              <a:t>9/14/23</a:t>
            </a:fld>
            <a:endParaRPr lang="en-US" dirty="0"/>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sldNum="0" hdr="0" ftr="0" dt="0"/>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eg"/><Relationship Id="rId1"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image" Target="../media/image26.jpg"/></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0.jpeg"/><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eg"/><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8.gif"/><Relationship Id="rId2" Type="http://schemas.openxmlformats.org/officeDocument/2006/relationships/image" Target="../media/image37.jpeg"/><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2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2.xml"/><Relationship Id="rId4" Type="http://schemas.openxmlformats.org/officeDocument/2006/relationships/image" Target="../media/image48.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g"/><Relationship Id="rId1" Type="http://schemas.openxmlformats.org/officeDocument/2006/relationships/slideLayout" Target="../slideLayouts/slideLayout2.xml"/><Relationship Id="rId5" Type="http://schemas.openxmlformats.org/officeDocument/2006/relationships/image" Target="../media/image52.jpeg"/><Relationship Id="rId4" Type="http://schemas.openxmlformats.org/officeDocument/2006/relationships/image" Target="../media/image51.jpeg"/></Relationships>
</file>

<file path=ppt/slides/_rels/slide3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2.xml"/><Relationship Id="rId4" Type="http://schemas.openxmlformats.org/officeDocument/2006/relationships/image" Target="../media/image55.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jpeg"/><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37.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 Id="rId5" Type="http://schemas.openxmlformats.org/officeDocument/2006/relationships/image" Target="../media/image66.png"/><Relationship Id="rId4" Type="http://schemas.openxmlformats.org/officeDocument/2006/relationships/image" Target="../media/image65.png"/></Relationships>
</file>

<file path=ppt/slides/_rels/slide40.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jpeg"/><Relationship Id="rId1" Type="http://schemas.openxmlformats.org/officeDocument/2006/relationships/slideLayout" Target="../slideLayouts/slideLayout2.xml"/><Relationship Id="rId5" Type="http://schemas.openxmlformats.org/officeDocument/2006/relationships/image" Target="../media/image72.jpeg"/><Relationship Id="rId4" Type="http://schemas.openxmlformats.org/officeDocument/2006/relationships/image" Target="../media/image71.jpeg"/></Relationships>
</file>

<file path=ppt/slides/_rels/slide42.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2.xml"/><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image" Target="../media/image79.png"/></Relationships>
</file>

<file path=ppt/slides/_rels/slide45.xml.rels><?xml version="1.0" encoding="UTF-8" standalone="yes"?>
<Relationships xmlns="http://schemas.openxmlformats.org/package/2006/relationships"><Relationship Id="rId8" Type="http://schemas.openxmlformats.org/officeDocument/2006/relationships/image" Target="../media/image87.png"/><Relationship Id="rId3" Type="http://schemas.openxmlformats.org/officeDocument/2006/relationships/image" Target="../media/image82.png"/><Relationship Id="rId7" Type="http://schemas.openxmlformats.org/officeDocument/2006/relationships/image" Target="../media/image86.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5.png"/><Relationship Id="rId5" Type="http://schemas.openxmlformats.org/officeDocument/2006/relationships/image" Target="../media/image84.png"/><Relationship Id="rId10" Type="http://schemas.openxmlformats.org/officeDocument/2006/relationships/image" Target="../media/image89.png"/><Relationship Id="rId4" Type="http://schemas.openxmlformats.org/officeDocument/2006/relationships/image" Target="../media/image83.png"/><Relationship Id="rId9" Type="http://schemas.openxmlformats.org/officeDocument/2006/relationships/image" Target="../media/image88.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image" Target="../media/image90.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image" Target="../media/image93.png"/><Relationship Id="rId1" Type="http://schemas.openxmlformats.org/officeDocument/2006/relationships/slideLayout" Target="../slideLayouts/slideLayout2.xml"/><Relationship Id="rId4" Type="http://schemas.openxmlformats.org/officeDocument/2006/relationships/image" Target="../media/image95.png"/></Relationships>
</file>

<file path=ppt/slides/_rels/slide58.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image" Target="../media/image96.jpeg"/><Relationship Id="rId1" Type="http://schemas.openxmlformats.org/officeDocument/2006/relationships/slideLayout" Target="../slideLayouts/slideLayout2.xml"/><Relationship Id="rId4" Type="http://schemas.openxmlformats.org/officeDocument/2006/relationships/image" Target="../media/image98.jpe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image" Target="../media/image101.jp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03.jp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image" Target="../media/image104.jp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slideLayout" Target="../slideLayouts/slideLayout2.xml"/><Relationship Id="rId5" Type="http://schemas.openxmlformats.org/officeDocument/2006/relationships/image" Target="../media/image109.png"/><Relationship Id="rId4" Type="http://schemas.openxmlformats.org/officeDocument/2006/relationships/image" Target="../media/image108.png"/></Relationships>
</file>

<file path=ppt/slides/_rels/slide82.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png"/><Relationship Id="rId1" Type="http://schemas.openxmlformats.org/officeDocument/2006/relationships/slideLayout" Target="../slideLayouts/slideLayout2.xml"/><Relationship Id="rId4" Type="http://schemas.openxmlformats.org/officeDocument/2006/relationships/image" Target="../media/image112.png"/></Relationships>
</file>

<file path=ppt/slides/_rels/slide83.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image" Target="../media/image113.jpeg"/><Relationship Id="rId1" Type="http://schemas.openxmlformats.org/officeDocument/2006/relationships/slideLayout" Target="../slideLayouts/slideLayout2.xml"/><Relationship Id="rId5" Type="http://schemas.openxmlformats.org/officeDocument/2006/relationships/image" Target="../media/image116.jpeg"/><Relationship Id="rId4" Type="http://schemas.openxmlformats.org/officeDocument/2006/relationships/image" Target="../media/image115.jpeg"/></Relationships>
</file>

<file path=ppt/slides/_rels/slide84.xml.rels><?xml version="1.0" encoding="UTF-8" standalone="yes"?>
<Relationships xmlns="http://schemas.openxmlformats.org/package/2006/relationships"><Relationship Id="rId2" Type="http://schemas.openxmlformats.org/officeDocument/2006/relationships/image" Target="../media/image117.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image" Target="../media/image118.jpe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20.png"/><Relationship Id="rId1" Type="http://schemas.openxmlformats.org/officeDocument/2006/relationships/slideLayout" Target="../slideLayouts/slideLayout2.xml"/><Relationship Id="rId5" Type="http://schemas.openxmlformats.org/officeDocument/2006/relationships/image" Target="../media/image123.png"/><Relationship Id="rId4" Type="http://schemas.openxmlformats.org/officeDocument/2006/relationships/image" Target="../media/image122.png"/></Relationships>
</file>

<file path=ppt/slides/_rels/slide87.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24.png"/><Relationship Id="rId1" Type="http://schemas.openxmlformats.org/officeDocument/2006/relationships/slideLayout" Target="../slideLayouts/slideLayout2.xml"/><Relationship Id="rId5" Type="http://schemas.openxmlformats.org/officeDocument/2006/relationships/image" Target="../media/image127.png"/><Relationship Id="rId4" Type="http://schemas.openxmlformats.org/officeDocument/2006/relationships/image" Target="../media/image126.png"/></Relationships>
</file>

<file path=ppt/slides/_rels/slide88.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image" Target="../media/image128.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image" Target="../media/image130.png"/><Relationship Id="rId1" Type="http://schemas.openxmlformats.org/officeDocument/2006/relationships/slideLayout" Target="../slideLayouts/slideLayout2.xml"/><Relationship Id="rId6" Type="http://schemas.openxmlformats.org/officeDocument/2006/relationships/image" Target="../media/image134.png"/><Relationship Id="rId5" Type="http://schemas.openxmlformats.org/officeDocument/2006/relationships/image" Target="../media/image133.png"/><Relationship Id="rId4" Type="http://schemas.openxmlformats.org/officeDocument/2006/relationships/image" Target="../media/image132.png"/></Relationships>
</file>

<file path=ppt/slides/_rels/slide90.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image" Target="../media/image135.jpg"/><Relationship Id="rId1" Type="http://schemas.openxmlformats.org/officeDocument/2006/relationships/slideLayout" Target="../slideLayouts/slideLayout2.xml"/><Relationship Id="rId4" Type="http://schemas.openxmlformats.org/officeDocument/2006/relationships/image" Target="../media/image137.jpe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3AFE07-088A-6F40-872E-4BBBC6DD3827}"/>
              </a:ext>
            </a:extLst>
          </p:cNvPr>
          <p:cNvSpPr>
            <a:spLocks noGrp="1"/>
          </p:cNvSpPr>
          <p:nvPr>
            <p:ph type="ctrTitle"/>
          </p:nvPr>
        </p:nvSpPr>
        <p:spPr>
          <a:xfrm>
            <a:off x="1562838" y="2249045"/>
            <a:ext cx="9068586" cy="1780045"/>
          </a:xfrm>
        </p:spPr>
        <p:txBody>
          <a:bodyPr/>
          <a:lstStyle/>
          <a:p>
            <a:pPr>
              <a:lnSpc>
                <a:spcPts val="6500"/>
              </a:lnSpc>
            </a:pPr>
            <a:r>
              <a:rPr lang="zh-TW" sz="5400" b="1" kern="100" dirty="0">
                <a:effectLst/>
                <a:latin typeface="Times New Roman" panose="02020603050405020304" pitchFamily="18" charset="0"/>
                <a:ea typeface="PMingLiU" panose="02020500000000000000" pitchFamily="18" charset="-120"/>
              </a:rPr>
              <a:t>從普世教會觀看</a:t>
            </a:r>
            <a:r>
              <a:rPr lang="en-US" sz="5400" b="1" kern="100" dirty="0">
                <a:effectLst/>
                <a:latin typeface="Times New Roman" panose="02020603050405020304" pitchFamily="18" charset="0"/>
                <a:ea typeface="PMingLiU" panose="02020500000000000000" pitchFamily="18" charset="-120"/>
              </a:rPr>
              <a:t>PCT</a:t>
            </a:r>
            <a:r>
              <a:rPr lang="zh-TW" sz="5400" b="1" kern="100" dirty="0">
                <a:effectLst/>
                <a:latin typeface="Times New Roman" panose="02020603050405020304" pitchFamily="18" charset="0"/>
                <a:ea typeface="PMingLiU" panose="02020500000000000000" pitchFamily="18" charset="-120"/>
              </a:rPr>
              <a:t>之宣教</a:t>
            </a:r>
            <a:endParaRPr lang="en-TW" sz="5400" kern="100" dirty="0">
              <a:effectLst/>
              <a:latin typeface="Times New Roman" panose="02020603050405020304" pitchFamily="18" charset="0"/>
              <a:ea typeface="PMingLiU" panose="02020500000000000000" pitchFamily="18" charset="-120"/>
            </a:endParaRPr>
          </a:p>
        </p:txBody>
      </p:sp>
      <p:sp>
        <p:nvSpPr>
          <p:cNvPr id="3" name="Subtitle 2">
            <a:extLst>
              <a:ext uri="{FF2B5EF4-FFF2-40B4-BE49-F238E27FC236}">
                <a16:creationId xmlns:a16="http://schemas.microsoft.com/office/drawing/2014/main" id="{D428964E-429C-FC4A-879E-5BA47035AEE3}"/>
              </a:ext>
            </a:extLst>
          </p:cNvPr>
          <p:cNvSpPr>
            <a:spLocks noGrp="1"/>
          </p:cNvSpPr>
          <p:nvPr>
            <p:ph type="subTitle" idx="1"/>
          </p:nvPr>
        </p:nvSpPr>
        <p:spPr>
          <a:xfrm>
            <a:off x="1562838" y="4289070"/>
            <a:ext cx="9070848" cy="814039"/>
          </a:xfrm>
        </p:spPr>
        <p:txBody>
          <a:bodyPr>
            <a:normAutofit/>
          </a:bodyPr>
          <a:lstStyle/>
          <a:p>
            <a:r>
              <a:rPr lang="en-TW" sz="3200" b="1" dirty="0">
                <a:latin typeface="PMingLiU" panose="02020500000000000000" pitchFamily="18" charset="-120"/>
                <a:ea typeface="PMingLiU" panose="02020500000000000000" pitchFamily="18" charset="-120"/>
                <a:cs typeface="Times New Roman" panose="02020603050405020304" pitchFamily="18" charset="0"/>
              </a:rPr>
              <a:t>鄭仰恩</a:t>
            </a:r>
          </a:p>
        </p:txBody>
      </p:sp>
    </p:spTree>
    <p:extLst>
      <p:ext uri="{BB962C8B-B14F-4D97-AF65-F5344CB8AC3E}">
        <p14:creationId xmlns:p14="http://schemas.microsoft.com/office/powerpoint/2010/main" val="10668903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標題 1">
            <a:extLst>
              <a:ext uri="{FF2B5EF4-FFF2-40B4-BE49-F238E27FC236}">
                <a16:creationId xmlns:a16="http://schemas.microsoft.com/office/drawing/2014/main" id="{E188ECF2-7B75-BBF4-68DE-B9DBBC79AC62}"/>
              </a:ext>
            </a:extLst>
          </p:cNvPr>
          <p:cNvSpPr>
            <a:spLocks noGrp="1"/>
          </p:cNvSpPr>
          <p:nvPr>
            <p:ph type="title"/>
          </p:nvPr>
        </p:nvSpPr>
        <p:spPr>
          <a:xfrm>
            <a:off x="1066800" y="191386"/>
            <a:ext cx="10058400" cy="1212112"/>
          </a:xfrm>
        </p:spPr>
        <p:txBody>
          <a:bodyPr>
            <a:normAutofit/>
          </a:bodyPr>
          <a:lstStyle/>
          <a:p>
            <a:pPr algn="ctr"/>
            <a:r>
              <a:rPr lang="zh-TW" altLang="en-US" sz="5400" b="1" dirty="0">
                <a:solidFill>
                  <a:schemeClr val="tx1"/>
                </a:solidFill>
              </a:rPr>
              <a:t>潘霍華新傳記</a:t>
            </a:r>
          </a:p>
        </p:txBody>
      </p:sp>
      <p:pic>
        <p:nvPicPr>
          <p:cNvPr id="34818" name="內容版面配置區 3" descr="51OFrDo9l7L._SX322_BO1,204,203,200_.jpg">
            <a:extLst>
              <a:ext uri="{FF2B5EF4-FFF2-40B4-BE49-F238E27FC236}">
                <a16:creationId xmlns:a16="http://schemas.microsoft.com/office/drawing/2014/main" id="{68722E7C-90FF-4EFC-7108-4E142683C13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l="-85915" r="-85915"/>
          <a:stretch>
            <a:fillRect/>
          </a:stretch>
        </p:blipFill>
        <p:spPr>
          <a:xfrm>
            <a:off x="-811324" y="1399289"/>
            <a:ext cx="9296400" cy="5267325"/>
          </a:xfrm>
        </p:spPr>
      </p:pic>
      <p:pic>
        <p:nvPicPr>
          <p:cNvPr id="34819" name="圖片 4" descr="image_preview.jpeg">
            <a:extLst>
              <a:ext uri="{FF2B5EF4-FFF2-40B4-BE49-F238E27FC236}">
                <a16:creationId xmlns:a16="http://schemas.microsoft.com/office/drawing/2014/main" id="{AD059D9F-AA93-6AC3-25BE-A139E511975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499907" y="1372302"/>
            <a:ext cx="3970337" cy="529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80487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標題 1">
            <a:extLst>
              <a:ext uri="{FF2B5EF4-FFF2-40B4-BE49-F238E27FC236}">
                <a16:creationId xmlns:a16="http://schemas.microsoft.com/office/drawing/2014/main" id="{8386311F-3DBE-155C-ED1A-2B6B77917A7B}"/>
              </a:ext>
            </a:extLst>
          </p:cNvPr>
          <p:cNvSpPr>
            <a:spLocks noGrp="1"/>
          </p:cNvSpPr>
          <p:nvPr>
            <p:ph type="title"/>
          </p:nvPr>
        </p:nvSpPr>
        <p:spPr>
          <a:xfrm>
            <a:off x="1066800" y="406474"/>
            <a:ext cx="10058400" cy="1088619"/>
          </a:xfrm>
        </p:spPr>
        <p:txBody>
          <a:bodyPr>
            <a:normAutofit/>
          </a:bodyPr>
          <a:lstStyle/>
          <a:p>
            <a:pPr algn="ctr"/>
            <a:r>
              <a:rPr lang="zh-TW" altLang="en-US" sz="5400" b="1" dirty="0">
                <a:solidFill>
                  <a:srgbClr val="000000"/>
                </a:solidFill>
              </a:rPr>
              <a:t>潘霍華的童年</a:t>
            </a:r>
          </a:p>
        </p:txBody>
      </p:sp>
      <p:pic>
        <p:nvPicPr>
          <p:cNvPr id="33794" name="內容版面配置區 3" descr="bonhoeffer-family_300.jpg">
            <a:extLst>
              <a:ext uri="{FF2B5EF4-FFF2-40B4-BE49-F238E27FC236}">
                <a16:creationId xmlns:a16="http://schemas.microsoft.com/office/drawing/2014/main" id="{34E796C8-3A49-6712-CBF8-85F17426E2A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l="-13541" r="-13541"/>
          <a:stretch>
            <a:fillRect/>
          </a:stretch>
        </p:blipFill>
        <p:spPr>
          <a:xfrm>
            <a:off x="0" y="1909501"/>
            <a:ext cx="8014477" cy="4542025"/>
          </a:xfrm>
        </p:spPr>
      </p:pic>
      <p:pic>
        <p:nvPicPr>
          <p:cNvPr id="33795" name="圖片 4" descr="b4551b0914e375697e9a686145e8556b.jpg">
            <a:extLst>
              <a:ext uri="{FF2B5EF4-FFF2-40B4-BE49-F238E27FC236}">
                <a16:creationId xmlns:a16="http://schemas.microsoft.com/office/drawing/2014/main" id="{0B6CB63B-D719-6893-780D-60542DCE18D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014477" y="1723787"/>
            <a:ext cx="3543114" cy="4913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71593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標題 1">
            <a:extLst>
              <a:ext uri="{FF2B5EF4-FFF2-40B4-BE49-F238E27FC236}">
                <a16:creationId xmlns:a16="http://schemas.microsoft.com/office/drawing/2014/main" id="{7BE82164-9947-0745-9FE4-4C05C309470B}"/>
              </a:ext>
            </a:extLst>
          </p:cNvPr>
          <p:cNvSpPr>
            <a:spLocks noGrp="1"/>
          </p:cNvSpPr>
          <p:nvPr>
            <p:ph type="title"/>
          </p:nvPr>
        </p:nvSpPr>
        <p:spPr>
          <a:xfrm>
            <a:off x="2316164" y="227014"/>
            <a:ext cx="7570787" cy="1080791"/>
          </a:xfrm>
        </p:spPr>
        <p:txBody>
          <a:bodyPr>
            <a:normAutofit/>
          </a:bodyPr>
          <a:lstStyle/>
          <a:p>
            <a:pPr algn="ctr"/>
            <a:r>
              <a:rPr lang="zh-TW" altLang="en-US" sz="5400" b="1" dirty="0">
                <a:solidFill>
                  <a:srgbClr val="000000"/>
                </a:solidFill>
              </a:rPr>
              <a:t>潘霍華的教會論</a:t>
            </a:r>
          </a:p>
        </p:txBody>
      </p:sp>
      <p:pic>
        <p:nvPicPr>
          <p:cNvPr id="38914" name="內容版面配置區 3" descr="30000256869.jpg">
            <a:extLst>
              <a:ext uri="{FF2B5EF4-FFF2-40B4-BE49-F238E27FC236}">
                <a16:creationId xmlns:a16="http://schemas.microsoft.com/office/drawing/2014/main" id="{88C29B3A-49AE-D695-9CD2-63C8E0A5977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l="-67667" r="-67667"/>
          <a:stretch>
            <a:fillRect/>
          </a:stretch>
        </p:blipFill>
        <p:spPr>
          <a:xfrm>
            <a:off x="-1072596" y="1536221"/>
            <a:ext cx="9202738" cy="5214937"/>
          </a:xfrm>
        </p:spPr>
      </p:pic>
      <p:pic>
        <p:nvPicPr>
          <p:cNvPr id="38915" name="圖片 4" descr="21547.jpg">
            <a:extLst>
              <a:ext uri="{FF2B5EF4-FFF2-40B4-BE49-F238E27FC236}">
                <a16:creationId xmlns:a16="http://schemas.microsoft.com/office/drawing/2014/main" id="{E2745924-CD94-173A-7633-9BAC9CA82E6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998883" y="1418745"/>
            <a:ext cx="3502025" cy="533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00417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標題 1">
            <a:extLst>
              <a:ext uri="{FF2B5EF4-FFF2-40B4-BE49-F238E27FC236}">
                <a16:creationId xmlns:a16="http://schemas.microsoft.com/office/drawing/2014/main" id="{3FCABC55-827C-68E1-F947-520767013BB4}"/>
              </a:ext>
            </a:extLst>
          </p:cNvPr>
          <p:cNvSpPr>
            <a:spLocks noGrp="1"/>
          </p:cNvSpPr>
          <p:nvPr>
            <p:ph type="title"/>
          </p:nvPr>
        </p:nvSpPr>
        <p:spPr>
          <a:xfrm>
            <a:off x="2310606" y="229967"/>
            <a:ext cx="7570787" cy="1013047"/>
          </a:xfrm>
        </p:spPr>
        <p:txBody>
          <a:bodyPr>
            <a:normAutofit/>
          </a:bodyPr>
          <a:lstStyle/>
          <a:p>
            <a:pPr algn="ctr">
              <a:defRPr/>
            </a:pPr>
            <a:r>
              <a:rPr lang="zh-TW" altLang="en-US" sz="5400" b="1" dirty="0">
                <a:solidFill>
                  <a:srgbClr val="000000"/>
                </a:solidFill>
              </a:rPr>
              <a:t>潘霍華的教會論</a:t>
            </a:r>
            <a:endParaRPr lang="zh-TW" altLang="en-US" sz="5400" b="1" dirty="0"/>
          </a:p>
        </p:txBody>
      </p:sp>
      <p:sp>
        <p:nvSpPr>
          <p:cNvPr id="39938" name="內容版面配置區 2">
            <a:extLst>
              <a:ext uri="{FF2B5EF4-FFF2-40B4-BE49-F238E27FC236}">
                <a16:creationId xmlns:a16="http://schemas.microsoft.com/office/drawing/2014/main" id="{D54240AE-2E63-8CF5-702A-05056381AF8F}"/>
              </a:ext>
            </a:extLst>
          </p:cNvPr>
          <p:cNvSpPr>
            <a:spLocks noGrp="1"/>
          </p:cNvSpPr>
          <p:nvPr>
            <p:ph idx="1"/>
          </p:nvPr>
        </p:nvSpPr>
        <p:spPr>
          <a:xfrm>
            <a:off x="616688" y="1423769"/>
            <a:ext cx="11047227" cy="5306642"/>
          </a:xfrm>
        </p:spPr>
        <p:txBody>
          <a:bodyPr>
            <a:normAutofit/>
          </a:bodyPr>
          <a:lstStyle/>
          <a:p>
            <a:pPr>
              <a:lnSpc>
                <a:spcPts val="6563"/>
              </a:lnSpc>
              <a:spcBef>
                <a:spcPct val="0"/>
              </a:spcBef>
            </a:pPr>
            <a:r>
              <a:rPr lang="zh-TW" altLang="en-US" sz="3600" dirty="0">
                <a:latin typeface="Times New Roman" panose="02020603050405020304" pitchFamily="18" charset="0"/>
                <a:cs typeface="Times New Roman" panose="02020603050405020304" pitchFamily="18" charset="0"/>
              </a:rPr>
              <a:t>潘霍華在他的博士論文</a:t>
            </a:r>
            <a:r>
              <a:rPr lang="zh-TW" altLang="zh-TW" sz="3600" dirty="0">
                <a:latin typeface="Times New Roman" panose="02020603050405020304" pitchFamily="18" charset="0"/>
                <a:cs typeface="Times New Roman" panose="02020603050405020304" pitchFamily="18" charset="0"/>
              </a:rPr>
              <a:t>《</a:t>
            </a:r>
            <a:r>
              <a:rPr lang="zh-TW" altLang="en-US" sz="3600" dirty="0">
                <a:latin typeface="Times New Roman" panose="02020603050405020304" pitchFamily="18" charset="0"/>
                <a:cs typeface="Times New Roman" panose="02020603050405020304" pitchFamily="18" charset="0"/>
              </a:rPr>
              <a:t>聖徒的相通：教會之社會學的神學研究</a:t>
            </a:r>
            <a:r>
              <a:rPr lang="zh-TW" altLang="zh-TW" sz="3600" dirty="0">
                <a:latin typeface="Times New Roman" panose="02020603050405020304" pitchFamily="18" charset="0"/>
                <a:cs typeface="Times New Roman" panose="02020603050405020304" pitchFamily="18" charset="0"/>
              </a:rPr>
              <a:t>》</a:t>
            </a:r>
            <a:r>
              <a:rPr lang="zh-TW" altLang="en-US" sz="3600" dirty="0">
                <a:latin typeface="Times New Roman" panose="02020603050405020304" pitchFamily="18" charset="0"/>
                <a:cs typeface="Times New Roman" panose="02020603050405020304" pitchFamily="18" charset="0"/>
              </a:rPr>
              <a:t>裡主張教會是「基督的身體」具體落實的社會形式，也就是「基督作為群體的存在形式」</a:t>
            </a:r>
            <a:r>
              <a:rPr lang="en-US" altLang="zh-TW" sz="3600" dirty="0">
                <a:latin typeface="Times New Roman" panose="02020603050405020304" pitchFamily="18" charset="0"/>
                <a:cs typeface="Times New Roman" panose="02020603050405020304" pitchFamily="18" charset="0"/>
              </a:rPr>
              <a:t>(The Church is Christ existing as Community/</a:t>
            </a:r>
            <a:r>
              <a:rPr lang="en-US" altLang="zh-TW" sz="3600" i="1" dirty="0">
                <a:latin typeface="Times New Roman" panose="02020603050405020304" pitchFamily="18" charset="0"/>
                <a:cs typeface="Times New Roman" panose="02020603050405020304" pitchFamily="18" charset="0"/>
              </a:rPr>
              <a:t>Gemeinde</a:t>
            </a:r>
            <a:r>
              <a:rPr lang="en-US" altLang="zh-TW" sz="3600" dirty="0">
                <a:latin typeface="Times New Roman" panose="02020603050405020304" pitchFamily="18" charset="0"/>
                <a:cs typeface="Times New Roman" panose="02020603050405020304" pitchFamily="18" charset="0"/>
              </a:rPr>
              <a:t>)</a:t>
            </a:r>
            <a:r>
              <a:rPr lang="zh-TW" altLang="en-US" sz="3600" dirty="0">
                <a:latin typeface="Times New Roman" panose="02020603050405020304" pitchFamily="18" charset="0"/>
                <a:cs typeface="Times New Roman" panose="02020603050405020304" pitchFamily="18" charset="0"/>
              </a:rPr>
              <a:t>，是一個所有成員「彼此相屬」</a:t>
            </a:r>
            <a:r>
              <a:rPr lang="en-US" altLang="zh-TW" sz="3600" dirty="0">
                <a:latin typeface="Times New Roman" panose="02020603050405020304" pitchFamily="18" charset="0"/>
                <a:cs typeface="Times New Roman" panose="02020603050405020304" pitchFamily="18" charset="0"/>
              </a:rPr>
              <a:t>(being-with-each-other)</a:t>
            </a:r>
            <a:r>
              <a:rPr lang="zh-TW" altLang="en-US" sz="3600" dirty="0">
                <a:latin typeface="Times New Roman" panose="02020603050405020304" pitchFamily="18" charset="0"/>
                <a:cs typeface="Times New Roman" panose="02020603050405020304" pitchFamily="18" charset="0"/>
              </a:rPr>
              <a:t>也「互為彼此」</a:t>
            </a:r>
            <a:r>
              <a:rPr lang="en-US" altLang="zh-TW" sz="3600" dirty="0">
                <a:latin typeface="Times New Roman" panose="02020603050405020304" pitchFamily="18" charset="0"/>
                <a:cs typeface="Times New Roman" panose="02020603050405020304" pitchFamily="18" charset="0"/>
              </a:rPr>
              <a:t>(being-for-each-other)</a:t>
            </a:r>
            <a:r>
              <a:rPr lang="zh-TW" altLang="en-US" sz="3600" dirty="0">
                <a:latin typeface="Times New Roman" panose="02020603050405020304" pitchFamily="18" charset="0"/>
                <a:cs typeface="Times New Roman" panose="02020603050405020304" pitchFamily="18" charset="0"/>
              </a:rPr>
              <a:t>的團契。</a:t>
            </a:r>
          </a:p>
        </p:txBody>
      </p:sp>
    </p:spTree>
    <p:extLst>
      <p:ext uri="{BB962C8B-B14F-4D97-AF65-F5344CB8AC3E}">
        <p14:creationId xmlns:p14="http://schemas.microsoft.com/office/powerpoint/2010/main" val="27823666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a:extLst>
              <a:ext uri="{FF2B5EF4-FFF2-40B4-BE49-F238E27FC236}">
                <a16:creationId xmlns:a16="http://schemas.microsoft.com/office/drawing/2014/main" id="{41502C69-5F2A-0940-A652-BE5C5FCAEAE1}"/>
              </a:ext>
            </a:extLst>
          </p:cNvPr>
          <p:cNvSpPr>
            <a:spLocks noGrp="1"/>
          </p:cNvSpPr>
          <p:nvPr>
            <p:ph type="title"/>
          </p:nvPr>
        </p:nvSpPr>
        <p:spPr>
          <a:xfrm>
            <a:off x="1066800" y="188640"/>
            <a:ext cx="10058400" cy="1371600"/>
          </a:xfrm>
        </p:spPr>
        <p:txBody>
          <a:bodyPr>
            <a:normAutofit/>
          </a:bodyPr>
          <a:lstStyle/>
          <a:p>
            <a:pPr algn="ctr"/>
            <a:r>
              <a:rPr lang="zh-TW" altLang="en-US" b="1" dirty="0">
                <a:solidFill>
                  <a:srgbClr val="000000"/>
                </a:solidFill>
                <a:ea typeface="新細明體" panose="02020500000000000000" pitchFamily="18" charset="-120"/>
              </a:rPr>
              <a:t>潘霍華的教會論</a:t>
            </a:r>
            <a:endParaRPr lang="en-TW" altLang="en-TW" dirty="0">
              <a:ea typeface="新細明體" panose="02020500000000000000" pitchFamily="18" charset="-120"/>
            </a:endParaRPr>
          </a:p>
        </p:txBody>
      </p:sp>
      <p:sp>
        <p:nvSpPr>
          <p:cNvPr id="35842" name="Content Placeholder 2">
            <a:extLst>
              <a:ext uri="{FF2B5EF4-FFF2-40B4-BE49-F238E27FC236}">
                <a16:creationId xmlns:a16="http://schemas.microsoft.com/office/drawing/2014/main" id="{F671A273-C4CD-7142-B629-2B128B976B85}"/>
              </a:ext>
            </a:extLst>
          </p:cNvPr>
          <p:cNvSpPr>
            <a:spLocks noGrp="1"/>
          </p:cNvSpPr>
          <p:nvPr>
            <p:ph idx="1"/>
          </p:nvPr>
        </p:nvSpPr>
        <p:spPr>
          <a:xfrm>
            <a:off x="695399" y="1560239"/>
            <a:ext cx="10945217" cy="5109121"/>
          </a:xfrm>
        </p:spPr>
        <p:txBody>
          <a:bodyPr>
            <a:normAutofit/>
          </a:bodyPr>
          <a:lstStyle/>
          <a:p>
            <a:pPr>
              <a:lnSpc>
                <a:spcPts val="6525"/>
              </a:lnSpc>
              <a:spcBef>
                <a:spcPct val="0"/>
              </a:spcBef>
            </a:pPr>
            <a:r>
              <a:rPr lang="zh-TW" altLang="en-US" sz="3600" dirty="0">
                <a:latin typeface="Times New Roman" panose="02020603050405020304" pitchFamily="18" charset="0"/>
                <a:ea typeface="新細明體" panose="02020500000000000000" pitchFamily="18" charset="-120"/>
              </a:rPr>
              <a:t>潘霍華進一步提出了「基督的救贖工作」就是「作為代理者之行動」</a:t>
            </a:r>
            <a:r>
              <a:rPr lang="en-TW" altLang="en-TW" sz="3600" dirty="0">
                <a:latin typeface="Times New Roman" panose="02020603050405020304" pitchFamily="18" charset="0"/>
                <a:ea typeface="新細明體" panose="02020500000000000000" pitchFamily="18" charset="-120"/>
              </a:rPr>
              <a:t>(</a:t>
            </a:r>
            <a:r>
              <a:rPr lang="en-TW" altLang="en-TW" sz="3600" i="1" dirty="0">
                <a:latin typeface="Times New Roman" panose="02020603050405020304" pitchFamily="18" charset="0"/>
                <a:ea typeface="新細明體" panose="02020500000000000000" pitchFamily="18" charset="-120"/>
              </a:rPr>
              <a:t>Stellvertretung</a:t>
            </a:r>
            <a:r>
              <a:rPr lang="en-TW" altLang="en-TW" sz="3600" dirty="0">
                <a:latin typeface="Times New Roman" panose="02020603050405020304" pitchFamily="18" charset="0"/>
                <a:ea typeface="新細明體" panose="02020500000000000000" pitchFamily="18" charset="-120"/>
              </a:rPr>
              <a:t>)</a:t>
            </a:r>
            <a:r>
              <a:rPr lang="zh-TW" altLang="en-US" sz="3600" dirty="0">
                <a:latin typeface="Times New Roman" panose="02020603050405020304" pitchFamily="18" charset="0"/>
                <a:ea typeface="新細明體" panose="02020500000000000000" pitchFamily="18" charset="-120"/>
              </a:rPr>
              <a:t>的理念，也就是指向基督「為他者承擔罪責的救贖行動」，同時可指「基督的工作」以及「屬他的肢體間應有的關係」，亦即呼召跟隨基督的人「願意承擔他者的重擔與苦難，特別是互相赦罪以及代禱的行動」。</a:t>
            </a:r>
            <a:r>
              <a:rPr lang="en-TW" altLang="en-TW" sz="3600" dirty="0">
                <a:latin typeface="Times New Roman" panose="02020603050405020304" pitchFamily="18" charset="0"/>
                <a:ea typeface="新細明體" panose="02020500000000000000" pitchFamily="18" charset="-120"/>
              </a:rPr>
              <a:t> </a:t>
            </a:r>
          </a:p>
        </p:txBody>
      </p:sp>
    </p:spTree>
    <p:extLst>
      <p:ext uri="{BB962C8B-B14F-4D97-AF65-F5344CB8AC3E}">
        <p14:creationId xmlns:p14="http://schemas.microsoft.com/office/powerpoint/2010/main" val="33660697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標題 1">
            <a:extLst>
              <a:ext uri="{FF2B5EF4-FFF2-40B4-BE49-F238E27FC236}">
                <a16:creationId xmlns:a16="http://schemas.microsoft.com/office/drawing/2014/main" id="{49276434-6620-0121-EF20-2CDBE91135AB}"/>
              </a:ext>
            </a:extLst>
          </p:cNvPr>
          <p:cNvSpPr>
            <a:spLocks noGrp="1"/>
          </p:cNvSpPr>
          <p:nvPr>
            <p:ph type="title"/>
          </p:nvPr>
        </p:nvSpPr>
        <p:spPr>
          <a:xfrm>
            <a:off x="1981200" y="188913"/>
            <a:ext cx="8229600" cy="1001934"/>
          </a:xfrm>
        </p:spPr>
        <p:txBody>
          <a:bodyPr>
            <a:normAutofit/>
          </a:bodyPr>
          <a:lstStyle/>
          <a:p>
            <a:pPr algn="ctr"/>
            <a:r>
              <a:rPr lang="zh-TW" altLang="en-US" sz="5400" b="1" dirty="0">
                <a:solidFill>
                  <a:schemeClr val="tx1"/>
                </a:solidFill>
              </a:rPr>
              <a:t>希特勒與德國基督徒運動</a:t>
            </a:r>
          </a:p>
        </p:txBody>
      </p:sp>
      <p:pic>
        <p:nvPicPr>
          <p:cNvPr id="52226" name="內容版面配置區 3" descr="hitleratchurch.jpg">
            <a:extLst>
              <a:ext uri="{FF2B5EF4-FFF2-40B4-BE49-F238E27FC236}">
                <a16:creationId xmlns:a16="http://schemas.microsoft.com/office/drawing/2014/main" id="{3F9F98CA-6EF4-2B9B-D068-09E05F1B1D2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l="-76790" r="-76790"/>
          <a:stretch>
            <a:fillRect/>
          </a:stretch>
        </p:blipFill>
        <p:spPr>
          <a:xfrm>
            <a:off x="3892664" y="1307805"/>
            <a:ext cx="9578825" cy="5453358"/>
          </a:xfrm>
        </p:spPr>
      </p:pic>
      <p:pic>
        <p:nvPicPr>
          <p:cNvPr id="52227" name="圖片 4" descr="i-45590d25273028e065586042c86ca8ed-FriedrichCoch.jpg">
            <a:extLst>
              <a:ext uri="{FF2B5EF4-FFF2-40B4-BE49-F238E27FC236}">
                <a16:creationId xmlns:a16="http://schemas.microsoft.com/office/drawing/2014/main" id="{78C0E05B-E05B-3D82-B292-6AB8F437BD2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58408" y="4010237"/>
            <a:ext cx="3820485" cy="2750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28" name="圖片 5" descr="dcf296bee4b2ea2971fea6e89f75b23f.jpg">
            <a:extLst>
              <a:ext uri="{FF2B5EF4-FFF2-40B4-BE49-F238E27FC236}">
                <a16:creationId xmlns:a16="http://schemas.microsoft.com/office/drawing/2014/main" id="{E8C83F5D-0E13-4EA9-FDE7-7C98A3D14D2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46002" y="1431995"/>
            <a:ext cx="4134798" cy="2454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35268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標題 1">
            <a:extLst>
              <a:ext uri="{FF2B5EF4-FFF2-40B4-BE49-F238E27FC236}">
                <a16:creationId xmlns:a16="http://schemas.microsoft.com/office/drawing/2014/main" id="{26E0AFAC-C360-F4CC-2BBC-D7FC22D5F6F9}"/>
              </a:ext>
            </a:extLst>
          </p:cNvPr>
          <p:cNvSpPr>
            <a:spLocks noGrp="1"/>
          </p:cNvSpPr>
          <p:nvPr>
            <p:ph type="title"/>
          </p:nvPr>
        </p:nvSpPr>
        <p:spPr>
          <a:xfrm>
            <a:off x="2316164" y="191386"/>
            <a:ext cx="7570787" cy="1137682"/>
          </a:xfrm>
        </p:spPr>
        <p:txBody>
          <a:bodyPr>
            <a:normAutofit/>
          </a:bodyPr>
          <a:lstStyle/>
          <a:p>
            <a:pPr algn="ctr">
              <a:defRPr/>
            </a:pPr>
            <a:r>
              <a:rPr lang="zh-TW" altLang="en-US" sz="5400" b="1" dirty="0">
                <a:solidFill>
                  <a:srgbClr val="000000"/>
                </a:solidFill>
              </a:rPr>
              <a:t>亞利安條款與反猶運動</a:t>
            </a:r>
            <a:endParaRPr lang="zh-TW" altLang="en-US" sz="5400" b="1" dirty="0"/>
          </a:p>
        </p:txBody>
      </p:sp>
      <p:pic>
        <p:nvPicPr>
          <p:cNvPr id="55298" name="內容版面配置區 3" descr="GERchristanityD.jpeg">
            <a:extLst>
              <a:ext uri="{FF2B5EF4-FFF2-40B4-BE49-F238E27FC236}">
                <a16:creationId xmlns:a16="http://schemas.microsoft.com/office/drawing/2014/main" id="{5E728954-5D6A-9AEF-EECB-A549907C065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l="-32103" r="-32103"/>
          <a:stretch>
            <a:fillRect/>
          </a:stretch>
        </p:blipFill>
        <p:spPr>
          <a:xfrm>
            <a:off x="-1226286" y="1329069"/>
            <a:ext cx="9254262" cy="5243623"/>
          </a:xfrm>
        </p:spPr>
      </p:pic>
      <p:pic>
        <p:nvPicPr>
          <p:cNvPr id="55299" name="圖片 4" descr="150px-Ahnenpass.jpg">
            <a:extLst>
              <a:ext uri="{FF2B5EF4-FFF2-40B4-BE49-F238E27FC236}">
                <a16:creationId xmlns:a16="http://schemas.microsoft.com/office/drawing/2014/main" id="{3F150EC4-9E5A-FAFE-3948-446AB7BF248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7758" y="1680621"/>
            <a:ext cx="2637771" cy="3496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0" name="圖片 5" descr="150px-Genealogical_table_for_evidence_of_Aryan_ancestry.jpg">
            <a:extLst>
              <a:ext uri="{FF2B5EF4-FFF2-40B4-BE49-F238E27FC236}">
                <a16:creationId xmlns:a16="http://schemas.microsoft.com/office/drawing/2014/main" id="{E185355C-64EA-C771-8F49-AC349A54203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356650" y="2832547"/>
            <a:ext cx="2455795" cy="3570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標題 1">
            <a:extLst>
              <a:ext uri="{FF2B5EF4-FFF2-40B4-BE49-F238E27FC236}">
                <a16:creationId xmlns:a16="http://schemas.microsoft.com/office/drawing/2014/main" id="{FA40C0B2-4C65-D1FB-1F3A-07170F5B3C4A}"/>
              </a:ext>
            </a:extLst>
          </p:cNvPr>
          <p:cNvSpPr>
            <a:spLocks noGrp="1"/>
          </p:cNvSpPr>
          <p:nvPr>
            <p:ph type="title"/>
          </p:nvPr>
        </p:nvSpPr>
        <p:spPr>
          <a:xfrm>
            <a:off x="1541721" y="260350"/>
            <a:ext cx="9260957" cy="1206941"/>
          </a:xfrm>
        </p:spPr>
        <p:txBody>
          <a:bodyPr>
            <a:normAutofit/>
          </a:bodyPr>
          <a:lstStyle/>
          <a:p>
            <a:pPr algn="ctr"/>
            <a:r>
              <a:rPr lang="zh-TW" altLang="en-US" sz="5400" b="1" dirty="0">
                <a:solidFill>
                  <a:srgbClr val="000000"/>
                </a:solidFill>
              </a:rPr>
              <a:t>德國告白教會和</a:t>
            </a:r>
            <a:r>
              <a:rPr lang="zh-TW" altLang="zh-TW" sz="5400" b="1" dirty="0">
                <a:solidFill>
                  <a:srgbClr val="000000"/>
                </a:solidFill>
              </a:rPr>
              <a:t>《</a:t>
            </a:r>
            <a:r>
              <a:rPr lang="zh-TW" altLang="en-US" sz="5400" b="1" dirty="0">
                <a:solidFill>
                  <a:srgbClr val="000000"/>
                </a:solidFill>
              </a:rPr>
              <a:t>巴門宣言</a:t>
            </a:r>
            <a:r>
              <a:rPr lang="zh-TW" altLang="zh-TW" sz="5400" b="1" dirty="0">
                <a:solidFill>
                  <a:srgbClr val="000000"/>
                </a:solidFill>
              </a:rPr>
              <a:t>》</a:t>
            </a:r>
            <a:r>
              <a:rPr lang="en-US" altLang="zh-TW" sz="5400" b="1" dirty="0">
                <a:solidFill>
                  <a:srgbClr val="000000"/>
                </a:solidFill>
              </a:rPr>
              <a:t> </a:t>
            </a:r>
            <a:endParaRPr lang="zh-TW" altLang="en-US" sz="5400" b="1" dirty="0">
              <a:solidFill>
                <a:srgbClr val="000000"/>
              </a:solidFill>
            </a:endParaRPr>
          </a:p>
        </p:txBody>
      </p:sp>
      <p:pic>
        <p:nvPicPr>
          <p:cNvPr id="57346" name="Picture 3">
            <a:extLst>
              <a:ext uri="{FF2B5EF4-FFF2-40B4-BE49-F238E27FC236}">
                <a16:creationId xmlns:a16="http://schemas.microsoft.com/office/drawing/2014/main" id="{E07CD52F-9D47-892A-6192-CE51F1012B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4335" y="2629197"/>
            <a:ext cx="5079573" cy="3481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47" name="Picture 4">
            <a:extLst>
              <a:ext uri="{FF2B5EF4-FFF2-40B4-BE49-F238E27FC236}">
                <a16:creationId xmlns:a16="http://schemas.microsoft.com/office/drawing/2014/main" id="{F9246EEB-D3D1-842F-22C6-C9C49A128B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79559" y="2091255"/>
            <a:ext cx="2862484" cy="41858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48" name="Picture 5">
            <a:extLst>
              <a:ext uri="{FF2B5EF4-FFF2-40B4-BE49-F238E27FC236}">
                <a16:creationId xmlns:a16="http://schemas.microsoft.com/office/drawing/2014/main" id="{2F401540-BBAC-D9DA-F887-E8CE195F121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45249" y="1467292"/>
            <a:ext cx="2613025" cy="5226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標題 1">
            <a:extLst>
              <a:ext uri="{FF2B5EF4-FFF2-40B4-BE49-F238E27FC236}">
                <a16:creationId xmlns:a16="http://schemas.microsoft.com/office/drawing/2014/main" id="{EEE20881-A50C-D872-8C2D-E7EA3B0D07DB}"/>
              </a:ext>
            </a:extLst>
          </p:cNvPr>
          <p:cNvSpPr>
            <a:spLocks noGrp="1"/>
          </p:cNvSpPr>
          <p:nvPr>
            <p:ph type="title"/>
          </p:nvPr>
        </p:nvSpPr>
        <p:spPr>
          <a:xfrm>
            <a:off x="1286540" y="39689"/>
            <a:ext cx="9771320" cy="1565827"/>
          </a:xfrm>
        </p:spPr>
        <p:txBody>
          <a:bodyPr>
            <a:normAutofit/>
          </a:bodyPr>
          <a:lstStyle/>
          <a:p>
            <a:pPr algn="ctr"/>
            <a:r>
              <a:rPr lang="zh-TW" altLang="en-US" sz="5400" b="1" dirty="0">
                <a:solidFill>
                  <a:srgbClr val="000000"/>
                </a:solidFill>
                <a:latin typeface="Times New Roman" panose="02020603050405020304" pitchFamily="18" charset="0"/>
                <a:cs typeface="Times New Roman" panose="02020603050405020304" pitchFamily="18" charset="0"/>
              </a:rPr>
              <a:t>告白教會神學院</a:t>
            </a:r>
            <a:r>
              <a:rPr lang="en-US" altLang="zh-TW" sz="5400" b="1" dirty="0">
                <a:solidFill>
                  <a:srgbClr val="000000"/>
                </a:solidFill>
                <a:latin typeface="Times New Roman" panose="02020603050405020304" pitchFamily="18" charset="0"/>
                <a:cs typeface="Times New Roman" panose="02020603050405020304" pitchFamily="18" charset="0"/>
              </a:rPr>
              <a:t> (</a:t>
            </a:r>
            <a:r>
              <a:rPr lang="en-US" altLang="zh-TW" sz="5400" b="1" dirty="0" err="1">
                <a:solidFill>
                  <a:srgbClr val="000000"/>
                </a:solidFill>
                <a:latin typeface="Times New Roman" panose="02020603050405020304" pitchFamily="18" charset="0"/>
                <a:cs typeface="Times New Roman" panose="02020603050405020304" pitchFamily="18" charset="0"/>
              </a:rPr>
              <a:t>Finkenwalde</a:t>
            </a:r>
            <a:r>
              <a:rPr lang="en-US" altLang="zh-TW" sz="5400" b="1" dirty="0">
                <a:solidFill>
                  <a:srgbClr val="000000"/>
                </a:solidFill>
                <a:latin typeface="Times New Roman" panose="02020603050405020304" pitchFamily="18" charset="0"/>
                <a:cs typeface="Times New Roman" panose="02020603050405020304" pitchFamily="18" charset="0"/>
              </a:rPr>
              <a:t>)</a:t>
            </a:r>
            <a:endParaRPr lang="zh-TW" altLang="en-US" sz="5400" b="1" dirty="0">
              <a:solidFill>
                <a:srgbClr val="000000"/>
              </a:solidFill>
              <a:latin typeface="Times New Roman" panose="02020603050405020304" pitchFamily="18" charset="0"/>
              <a:cs typeface="Times New Roman" panose="02020603050405020304" pitchFamily="18" charset="0"/>
            </a:endParaRPr>
          </a:p>
        </p:txBody>
      </p:sp>
      <p:pic>
        <p:nvPicPr>
          <p:cNvPr id="65538" name="圖片 4" descr="dietrich-bonhoeffer-seminary-titled-Finkenwalde-in-Germany.jpg">
            <a:extLst>
              <a:ext uri="{FF2B5EF4-FFF2-40B4-BE49-F238E27FC236}">
                <a16:creationId xmlns:a16="http://schemas.microsoft.com/office/drawing/2014/main" id="{AB2938C5-49B2-3C42-EEBA-CFA474C3859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76422" y="1971415"/>
            <a:ext cx="5494008" cy="4121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39" name="內容版面配置區 2" descr="220px-Williboni.jpg">
            <a:extLst>
              <a:ext uri="{FF2B5EF4-FFF2-40B4-BE49-F238E27FC236}">
                <a16:creationId xmlns:a16="http://schemas.microsoft.com/office/drawing/2014/main" id="{72AE998B-97CA-0459-9788-99FC069FD346}"/>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l="-52690" r="-52690"/>
          <a:stretch>
            <a:fillRect/>
          </a:stretch>
        </p:blipFill>
        <p:spPr>
          <a:xfrm>
            <a:off x="4901609" y="2171420"/>
            <a:ext cx="7957545" cy="4509050"/>
          </a:xfrm>
        </p:spPr>
      </p:pic>
      <p:sp>
        <p:nvSpPr>
          <p:cNvPr id="65540" name="文字方塊 3">
            <a:extLst>
              <a:ext uri="{FF2B5EF4-FFF2-40B4-BE49-F238E27FC236}">
                <a16:creationId xmlns:a16="http://schemas.microsoft.com/office/drawing/2014/main" id="{BB67057C-1842-CA10-BBFF-E181F7FDAE09}"/>
              </a:ext>
            </a:extLst>
          </p:cNvPr>
          <p:cNvSpPr txBox="1">
            <a:spLocks noChangeArrowheads="1"/>
          </p:cNvSpPr>
          <p:nvPr/>
        </p:nvSpPr>
        <p:spPr bwMode="auto">
          <a:xfrm>
            <a:off x="6888089" y="1523206"/>
            <a:ext cx="35424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85000"/>
              <a:buFont typeface="Wingdings 2" pitchFamily="2" charset="2"/>
              <a:buChar char=""/>
              <a:defRPr kumimoji="1" sz="2700">
                <a:solidFill>
                  <a:schemeClr val="tx1"/>
                </a:solidFill>
                <a:latin typeface="Times New Roman" panose="02020603050405020304" pitchFamily="18" charset="0"/>
                <a:ea typeface="新細明體" panose="02020500000000000000" pitchFamily="18" charset="-120"/>
              </a:defRPr>
            </a:lvl1pPr>
            <a:lvl2pPr marL="742950" indent="-285750">
              <a:spcBef>
                <a:spcPct val="20000"/>
              </a:spcBef>
              <a:buClr>
                <a:schemeClr val="accent2"/>
              </a:buClr>
              <a:buSzPct val="70000"/>
              <a:buFont typeface="Wingdings" pitchFamily="2" charset="2"/>
              <a:buChar char=""/>
              <a:defRPr kumimoji="1" sz="2200">
                <a:solidFill>
                  <a:schemeClr val="tx2"/>
                </a:solidFill>
                <a:latin typeface="Times New Roman" panose="02020603050405020304" pitchFamily="18" charset="0"/>
                <a:ea typeface="新細明體" panose="02020500000000000000" pitchFamily="18" charset="-120"/>
              </a:defRPr>
            </a:lvl2pPr>
            <a:lvl3pPr marL="1143000" indent="-228600">
              <a:spcBef>
                <a:spcPct val="20000"/>
              </a:spcBef>
              <a:buClr>
                <a:srgbClr val="A04DA3"/>
              </a:buClr>
              <a:buSzPct val="75000"/>
              <a:buFont typeface="Wingdings 2" pitchFamily="2" charset="2"/>
              <a:buChar char=""/>
              <a:defRPr kumimoji="1" sz="2000">
                <a:solidFill>
                  <a:schemeClr val="tx1"/>
                </a:solidFill>
                <a:latin typeface="Times New Roman" panose="02020603050405020304" pitchFamily="18" charset="0"/>
                <a:ea typeface="新細明體" panose="02020500000000000000" pitchFamily="18" charset="-120"/>
              </a:defRPr>
            </a:lvl3pPr>
            <a:lvl4pPr marL="1600200" indent="-228600">
              <a:spcBef>
                <a:spcPct val="20000"/>
              </a:spcBef>
              <a:buClr>
                <a:srgbClr val="C4652D"/>
              </a:buClr>
              <a:buSzPct val="70000"/>
              <a:buFont typeface="Wingdings" pitchFamily="2" charset="2"/>
              <a:buChar char=""/>
              <a:defRPr kumimoji="1" sz="2000">
                <a:solidFill>
                  <a:schemeClr val="tx2"/>
                </a:solidFill>
                <a:latin typeface="Times New Roman" panose="02020603050405020304" pitchFamily="18" charset="0"/>
                <a:ea typeface="新細明體" panose="02020500000000000000" pitchFamily="18" charset="-120"/>
              </a:defRPr>
            </a:lvl4pPr>
            <a:lvl5pPr marL="2057400" indent="-228600">
              <a:spcBef>
                <a:spcPct val="20000"/>
              </a:spcBef>
              <a:buClr>
                <a:srgbClr val="8B5D3D"/>
              </a:buClr>
              <a:buChar char="•"/>
              <a:defRPr kumimoji="1">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20000"/>
              </a:spcBef>
              <a:spcAft>
                <a:spcPct val="0"/>
              </a:spcAft>
              <a:buClr>
                <a:srgbClr val="8B5D3D"/>
              </a:buClr>
              <a:buChar char="•"/>
              <a:defRPr kumimoji="1">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20000"/>
              </a:spcBef>
              <a:spcAft>
                <a:spcPct val="0"/>
              </a:spcAft>
              <a:buClr>
                <a:srgbClr val="8B5D3D"/>
              </a:buClr>
              <a:buChar char="•"/>
              <a:defRPr kumimoji="1">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20000"/>
              </a:spcBef>
              <a:spcAft>
                <a:spcPct val="0"/>
              </a:spcAft>
              <a:buClr>
                <a:srgbClr val="8B5D3D"/>
              </a:buClr>
              <a:buChar char="•"/>
              <a:defRPr kumimoji="1">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20000"/>
              </a:spcBef>
              <a:spcAft>
                <a:spcPct val="0"/>
              </a:spcAft>
              <a:buClr>
                <a:srgbClr val="8B5D3D"/>
              </a:buClr>
              <a:buChar char="•"/>
              <a:defRPr kumimoji="1">
                <a:solidFill>
                  <a:schemeClr val="tx1"/>
                </a:solidFill>
                <a:latin typeface="Times New Roman" panose="02020603050405020304" pitchFamily="18" charset="0"/>
                <a:ea typeface="新細明體" panose="02020500000000000000" pitchFamily="18" charset="-120"/>
              </a:defRPr>
            </a:lvl9pPr>
          </a:lstStyle>
          <a:p>
            <a:pPr algn="ctr">
              <a:spcBef>
                <a:spcPct val="0"/>
              </a:spcBef>
              <a:buClrTx/>
              <a:buSzTx/>
              <a:buFontTx/>
              <a:buNone/>
            </a:pPr>
            <a:r>
              <a:rPr lang="en-US" altLang="zh-TW" sz="2800" dirty="0"/>
              <a:t>Bonhoeffer and </a:t>
            </a:r>
            <a:r>
              <a:rPr lang="en-US" altLang="zh-TW" sz="2800" dirty="0" err="1"/>
              <a:t>Bethge</a:t>
            </a:r>
            <a:endParaRPr lang="zh-TW" altLang="en-US" sz="2800" dirty="0"/>
          </a:p>
        </p:txBody>
      </p:sp>
    </p:spTree>
    <p:extLst>
      <p:ext uri="{BB962C8B-B14F-4D97-AF65-F5344CB8AC3E}">
        <p14:creationId xmlns:p14="http://schemas.microsoft.com/office/powerpoint/2010/main" val="17651066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066800" y="219585"/>
            <a:ext cx="10058400" cy="1371600"/>
          </a:xfrm>
        </p:spPr>
        <p:txBody>
          <a:bodyPr>
            <a:normAutofit/>
          </a:bodyPr>
          <a:lstStyle/>
          <a:p>
            <a:pPr algn="ctr"/>
            <a:r>
              <a:rPr kumimoji="1" lang="zh-TW" altLang="en-US" sz="5400" b="1" dirty="0">
                <a:solidFill>
                  <a:schemeClr val="tx1"/>
                </a:solidFill>
                <a:latin typeface="PMingLiU" panose="02020500000000000000" pitchFamily="18" charset="-120"/>
                <a:ea typeface="PMingLiU" panose="02020500000000000000" pitchFamily="18" charset="-120"/>
              </a:rPr>
              <a:t>跟隨基督：作門徒的代價</a:t>
            </a:r>
          </a:p>
        </p:txBody>
      </p:sp>
      <p:pic>
        <p:nvPicPr>
          <p:cNvPr id="4" name="內容版面配置區 3" descr="Slide4.JPG"/>
          <p:cNvPicPr>
            <a:picLocks noGrp="1" noChangeAspect="1"/>
          </p:cNvPicPr>
          <p:nvPr>
            <p:ph idx="1"/>
          </p:nvPr>
        </p:nvPicPr>
        <p:blipFill>
          <a:blip r:embed="rId2">
            <a:extLst>
              <a:ext uri="{28A0092B-C50C-407E-A947-70E740481C1C}">
                <a14:useLocalDpi xmlns:a14="http://schemas.microsoft.com/office/drawing/2010/main" val="0"/>
              </a:ext>
            </a:extLst>
          </a:blip>
          <a:srcRect l="-18257" r="-18257"/>
          <a:stretch>
            <a:fillRect/>
          </a:stretch>
        </p:blipFill>
        <p:spPr>
          <a:xfrm>
            <a:off x="-549098" y="1727074"/>
            <a:ext cx="8014491" cy="4403127"/>
          </a:xfrm>
        </p:spPr>
      </p:pic>
      <p:pic>
        <p:nvPicPr>
          <p:cNvPr id="5" name="圖片 4" descr="save02130088.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8360" y="1998852"/>
            <a:ext cx="4503674" cy="4503674"/>
          </a:xfrm>
          <a:prstGeom prst="rect">
            <a:avLst/>
          </a:prstGeom>
        </p:spPr>
      </p:pic>
    </p:spTree>
    <p:extLst>
      <p:ext uri="{BB962C8B-B14F-4D97-AF65-F5344CB8AC3E}">
        <p14:creationId xmlns:p14="http://schemas.microsoft.com/office/powerpoint/2010/main" val="25930739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066800" y="289932"/>
            <a:ext cx="10058400" cy="1293541"/>
          </a:xfrm>
        </p:spPr>
        <p:txBody>
          <a:bodyPr>
            <a:noAutofit/>
          </a:bodyPr>
          <a:lstStyle/>
          <a:p>
            <a:pPr algn="ctr" eaLnBrk="1" hangingPunct="1"/>
            <a:r>
              <a:rPr lang="zh-TW" altLang="en-US" sz="5400" b="1" dirty="0">
                <a:solidFill>
                  <a:srgbClr val="000000"/>
                </a:solidFill>
                <a:latin typeface="Times New Roman"/>
                <a:ea typeface="新細明體" charset="0"/>
                <a:cs typeface="Times New Roman"/>
              </a:rPr>
              <a:t>基督是「為他人而活的人」</a:t>
            </a:r>
            <a:endParaRPr lang="zh-TW" altLang="en-US" sz="5400" dirty="0">
              <a:solidFill>
                <a:srgbClr val="000000"/>
              </a:solidFill>
              <a:latin typeface="Times New Roman"/>
              <a:ea typeface="新細明體" charset="0"/>
              <a:cs typeface="Times New Roman"/>
            </a:endParaRPr>
          </a:p>
        </p:txBody>
      </p:sp>
      <p:sp>
        <p:nvSpPr>
          <p:cNvPr id="5" name="內容版面配置區 4"/>
          <p:cNvSpPr>
            <a:spLocks noGrp="1"/>
          </p:cNvSpPr>
          <p:nvPr>
            <p:ph idx="1"/>
          </p:nvPr>
        </p:nvSpPr>
        <p:spPr>
          <a:xfrm>
            <a:off x="735980" y="1750741"/>
            <a:ext cx="10727474" cy="4895386"/>
          </a:xfrm>
        </p:spPr>
        <p:txBody>
          <a:bodyPr>
            <a:normAutofit/>
          </a:bodyPr>
          <a:lstStyle/>
          <a:p>
            <a:pPr>
              <a:lnSpc>
                <a:spcPts val="7260"/>
              </a:lnSpc>
              <a:spcBef>
                <a:spcPts val="0"/>
              </a:spcBef>
            </a:pPr>
            <a:r>
              <a:rPr lang="en-US" altLang="zh-TW" sz="4000" dirty="0"/>
              <a:t>《</a:t>
            </a:r>
            <a:r>
              <a:rPr lang="zh-TW" altLang="en-US" sz="4000" dirty="0"/>
              <a:t>追隨基督</a:t>
            </a:r>
            <a:r>
              <a:rPr lang="en-US" altLang="zh-TW" sz="4000" dirty="0"/>
              <a:t>》</a:t>
            </a:r>
            <a:r>
              <a:rPr lang="zh-TW" altLang="en-US" sz="4000" dirty="0"/>
              <a:t>一開始就指出重價的恩典與廉價的恩典迥然不同：「廉價的恩典將恩典視為一種教義、一種原則、一種制度。他只將罪得赦免當作一般真理來宣講，上帝的愛被視為基督徒對上帝的</a:t>
            </a:r>
            <a:r>
              <a:rPr lang="en-US" altLang="zh-TW" sz="4000" dirty="0"/>
              <a:t>『</a:t>
            </a:r>
            <a:r>
              <a:rPr lang="zh-TW" altLang="en-US" sz="4000" dirty="0"/>
              <a:t>概念</a:t>
            </a:r>
            <a:r>
              <a:rPr lang="en-US" altLang="zh-TW" sz="4000" dirty="0"/>
              <a:t>』</a:t>
            </a:r>
            <a:r>
              <a:rPr lang="zh-TW" altLang="en-US" sz="4000" dirty="0"/>
              <a:t>」。</a:t>
            </a:r>
          </a:p>
          <a:p>
            <a:pPr eaLnBrk="1" hangingPunct="1">
              <a:lnSpc>
                <a:spcPct val="80000"/>
              </a:lnSpc>
            </a:pPr>
            <a:endParaRPr lang="zh-TW" altLang="en-US" sz="2800" dirty="0">
              <a:latin typeface="Times New Roman" charset="0"/>
              <a:ea typeface="新細明體" charset="0"/>
            </a:endParaRPr>
          </a:p>
        </p:txBody>
      </p:sp>
    </p:spTree>
    <p:extLst>
      <p:ext uri="{BB962C8B-B14F-4D97-AF65-F5344CB8AC3E}">
        <p14:creationId xmlns:p14="http://schemas.microsoft.com/office/powerpoint/2010/main" val="23320411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066800" y="391459"/>
            <a:ext cx="10058400" cy="1371600"/>
          </a:xfrm>
        </p:spPr>
        <p:txBody>
          <a:bodyPr>
            <a:noAutofit/>
          </a:bodyPr>
          <a:lstStyle/>
          <a:p>
            <a:pPr algn="ctr" eaLnBrk="1" hangingPunct="1"/>
            <a:r>
              <a:rPr lang="zh-TW" altLang="en-US" sz="5400" b="1" dirty="0">
                <a:solidFill>
                  <a:srgbClr val="000000"/>
                </a:solidFill>
                <a:latin typeface="Times New Roman"/>
                <a:ea typeface="新細明體" charset="0"/>
                <a:cs typeface="Times New Roman"/>
              </a:rPr>
              <a:t>基督是「為他人而活的人」</a:t>
            </a:r>
            <a:endParaRPr lang="zh-TW" altLang="en-US" sz="5400" dirty="0">
              <a:solidFill>
                <a:srgbClr val="000000"/>
              </a:solidFill>
              <a:latin typeface="Times New Roman"/>
              <a:ea typeface="新細明體" charset="0"/>
              <a:cs typeface="Times New Roman"/>
            </a:endParaRPr>
          </a:p>
        </p:txBody>
      </p:sp>
      <p:sp>
        <p:nvSpPr>
          <p:cNvPr id="5" name="內容版面配置區 4"/>
          <p:cNvSpPr>
            <a:spLocks noGrp="1"/>
          </p:cNvSpPr>
          <p:nvPr>
            <p:ph idx="1"/>
          </p:nvPr>
        </p:nvSpPr>
        <p:spPr>
          <a:xfrm>
            <a:off x="635620" y="1862254"/>
            <a:ext cx="10983951" cy="4860212"/>
          </a:xfrm>
        </p:spPr>
        <p:txBody>
          <a:bodyPr>
            <a:normAutofit/>
          </a:bodyPr>
          <a:lstStyle/>
          <a:p>
            <a:pPr>
              <a:lnSpc>
                <a:spcPts val="7060"/>
              </a:lnSpc>
              <a:spcBef>
                <a:spcPts val="0"/>
              </a:spcBef>
            </a:pPr>
            <a:r>
              <a:rPr lang="zh-TW" altLang="en-US" sz="4000" dirty="0"/>
              <a:t>然而，「重價的恩典是必須再三尋找的福音。是必須祈求的禮物，是必須用手扣的門。」重價的恩典就是必須道成肉身的耶穌基督，唯有重價的恩典能叫人得著基督的生命，反之，廉價的恩典卻攔阻人親近耶穌基督。 </a:t>
            </a:r>
          </a:p>
          <a:p>
            <a:pPr eaLnBrk="1" hangingPunct="1">
              <a:lnSpc>
                <a:spcPct val="80000"/>
              </a:lnSpc>
            </a:pPr>
            <a:endParaRPr lang="zh-TW" altLang="en-US" sz="2800" dirty="0">
              <a:latin typeface="Times New Roman" charset="0"/>
              <a:ea typeface="新細明體" charset="0"/>
            </a:endParaRPr>
          </a:p>
        </p:txBody>
      </p:sp>
    </p:spTree>
    <p:extLst>
      <p:ext uri="{BB962C8B-B14F-4D97-AF65-F5344CB8AC3E}">
        <p14:creationId xmlns:p14="http://schemas.microsoft.com/office/powerpoint/2010/main" val="28663653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標題 1">
            <a:extLst>
              <a:ext uri="{FF2B5EF4-FFF2-40B4-BE49-F238E27FC236}">
                <a16:creationId xmlns:a16="http://schemas.microsoft.com/office/drawing/2014/main" id="{464F7E8A-928D-C9CF-3A9F-88AD463DAA3A}"/>
              </a:ext>
            </a:extLst>
          </p:cNvPr>
          <p:cNvSpPr>
            <a:spLocks noGrp="1"/>
          </p:cNvSpPr>
          <p:nvPr>
            <p:ph type="title"/>
          </p:nvPr>
        </p:nvSpPr>
        <p:spPr>
          <a:xfrm>
            <a:off x="1825625" y="228599"/>
            <a:ext cx="8534400" cy="1103935"/>
          </a:xfrm>
        </p:spPr>
        <p:txBody>
          <a:bodyPr>
            <a:normAutofit/>
          </a:bodyPr>
          <a:lstStyle/>
          <a:p>
            <a:pPr algn="ctr"/>
            <a:r>
              <a:rPr lang="zh-TW" altLang="en-US" sz="5400" b="1" dirty="0">
                <a:solidFill>
                  <a:srgbClr val="000000"/>
                </a:solidFill>
                <a:latin typeface="Times New Roman" panose="02020603050405020304" pitchFamily="18" charset="0"/>
                <a:cs typeface="Times New Roman" panose="02020603050405020304" pitchFamily="18" charset="0"/>
              </a:rPr>
              <a:t>團契生活</a:t>
            </a:r>
            <a:r>
              <a:rPr lang="en-US" altLang="zh-TW" sz="5400" b="1" dirty="0">
                <a:solidFill>
                  <a:srgbClr val="000000"/>
                </a:solidFill>
                <a:latin typeface="Times New Roman" panose="02020603050405020304" pitchFamily="18" charset="0"/>
                <a:cs typeface="Times New Roman" panose="02020603050405020304" pitchFamily="18" charset="0"/>
              </a:rPr>
              <a:t> (</a:t>
            </a:r>
            <a:r>
              <a:rPr lang="en-US" altLang="zh-TW" sz="5400" b="1" i="1" dirty="0">
                <a:solidFill>
                  <a:srgbClr val="000000"/>
                </a:solidFill>
                <a:latin typeface="Times New Roman" panose="02020603050405020304" pitchFamily="18" charset="0"/>
                <a:cs typeface="Times New Roman" panose="02020603050405020304" pitchFamily="18" charset="0"/>
              </a:rPr>
              <a:t>Life Together</a:t>
            </a:r>
            <a:r>
              <a:rPr lang="en-US" altLang="zh-TW" sz="5400" b="1" dirty="0">
                <a:solidFill>
                  <a:srgbClr val="000000"/>
                </a:solidFill>
                <a:latin typeface="Times New Roman" panose="02020603050405020304" pitchFamily="18" charset="0"/>
                <a:cs typeface="Times New Roman" panose="02020603050405020304" pitchFamily="18" charset="0"/>
              </a:rPr>
              <a:t>)</a:t>
            </a:r>
            <a:endParaRPr lang="zh-TW" altLang="en-US" sz="5400" b="1" dirty="0">
              <a:solidFill>
                <a:srgbClr val="000000"/>
              </a:solidFill>
              <a:latin typeface="Times New Roman" panose="02020603050405020304" pitchFamily="18" charset="0"/>
              <a:cs typeface="Times New Roman" panose="02020603050405020304" pitchFamily="18" charset="0"/>
            </a:endParaRPr>
          </a:p>
        </p:txBody>
      </p:sp>
      <p:pic>
        <p:nvPicPr>
          <p:cNvPr id="66562" name="內容版面配置區 5" descr="e04af858875f08e7e76f8c6216099d3c.jpg">
            <a:extLst>
              <a:ext uri="{FF2B5EF4-FFF2-40B4-BE49-F238E27FC236}">
                <a16:creationId xmlns:a16="http://schemas.microsoft.com/office/drawing/2014/main" id="{A82712FD-4F33-26F6-6B34-51E37786450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l="-20599" r="-20599"/>
          <a:stretch>
            <a:fillRect/>
          </a:stretch>
        </p:blipFill>
        <p:spPr>
          <a:xfrm>
            <a:off x="-213681" y="1520512"/>
            <a:ext cx="7751902" cy="4392466"/>
          </a:xfrm>
        </p:spPr>
      </p:pic>
      <p:pic>
        <p:nvPicPr>
          <p:cNvPr id="66563" name="圖片 6" descr="panelB2.jpg">
            <a:extLst>
              <a:ext uri="{FF2B5EF4-FFF2-40B4-BE49-F238E27FC236}">
                <a16:creationId xmlns:a16="http://schemas.microsoft.com/office/drawing/2014/main" id="{244FCD98-1F8F-5A92-A83D-DB03B8EEED2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353394" y="1332535"/>
            <a:ext cx="3961715" cy="534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4" name="文字方塊 7">
            <a:extLst>
              <a:ext uri="{FF2B5EF4-FFF2-40B4-BE49-F238E27FC236}">
                <a16:creationId xmlns:a16="http://schemas.microsoft.com/office/drawing/2014/main" id="{3D72EEDE-125E-19A9-BDBB-0115CA1E93B7}"/>
              </a:ext>
            </a:extLst>
          </p:cNvPr>
          <p:cNvSpPr txBox="1">
            <a:spLocks noChangeArrowheads="1"/>
          </p:cNvSpPr>
          <p:nvPr/>
        </p:nvSpPr>
        <p:spPr bwMode="auto">
          <a:xfrm>
            <a:off x="2485933" y="6019247"/>
            <a:ext cx="23526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5000"/>
              <a:buFont typeface="Wingdings 2" pitchFamily="2" charset="2"/>
              <a:buChar char=""/>
              <a:defRPr kumimoji="1" sz="2700">
                <a:solidFill>
                  <a:schemeClr val="tx1"/>
                </a:solidFill>
                <a:latin typeface="Times New Roman" panose="02020603050405020304" pitchFamily="18" charset="0"/>
                <a:ea typeface="新細明體" panose="02020500000000000000" pitchFamily="18" charset="-120"/>
              </a:defRPr>
            </a:lvl1pPr>
            <a:lvl2pPr marL="742950" indent="-285750">
              <a:spcBef>
                <a:spcPct val="20000"/>
              </a:spcBef>
              <a:buClr>
                <a:schemeClr val="accent2"/>
              </a:buClr>
              <a:buSzPct val="70000"/>
              <a:buFont typeface="Wingdings" pitchFamily="2" charset="2"/>
              <a:buChar char=""/>
              <a:defRPr kumimoji="1" sz="2200">
                <a:solidFill>
                  <a:schemeClr val="tx2"/>
                </a:solidFill>
                <a:latin typeface="Times New Roman" panose="02020603050405020304" pitchFamily="18" charset="0"/>
                <a:ea typeface="新細明體" panose="02020500000000000000" pitchFamily="18" charset="-120"/>
              </a:defRPr>
            </a:lvl2pPr>
            <a:lvl3pPr marL="1143000" indent="-228600">
              <a:spcBef>
                <a:spcPct val="20000"/>
              </a:spcBef>
              <a:buClr>
                <a:srgbClr val="A04DA3"/>
              </a:buClr>
              <a:buSzPct val="75000"/>
              <a:buFont typeface="Wingdings 2" pitchFamily="2" charset="2"/>
              <a:buChar char=""/>
              <a:defRPr kumimoji="1" sz="2000">
                <a:solidFill>
                  <a:schemeClr val="tx1"/>
                </a:solidFill>
                <a:latin typeface="Times New Roman" panose="02020603050405020304" pitchFamily="18" charset="0"/>
                <a:ea typeface="新細明體" panose="02020500000000000000" pitchFamily="18" charset="-120"/>
              </a:defRPr>
            </a:lvl3pPr>
            <a:lvl4pPr marL="1600200" indent="-228600">
              <a:spcBef>
                <a:spcPct val="20000"/>
              </a:spcBef>
              <a:buClr>
                <a:srgbClr val="C4652D"/>
              </a:buClr>
              <a:buSzPct val="70000"/>
              <a:buFont typeface="Wingdings" pitchFamily="2" charset="2"/>
              <a:buChar char=""/>
              <a:defRPr kumimoji="1" sz="2000">
                <a:solidFill>
                  <a:schemeClr val="tx2"/>
                </a:solidFill>
                <a:latin typeface="Times New Roman" panose="02020603050405020304" pitchFamily="18" charset="0"/>
                <a:ea typeface="新細明體" panose="02020500000000000000" pitchFamily="18" charset="-120"/>
              </a:defRPr>
            </a:lvl4pPr>
            <a:lvl5pPr marL="2057400" indent="-228600">
              <a:spcBef>
                <a:spcPct val="20000"/>
              </a:spcBef>
              <a:buClr>
                <a:srgbClr val="8B5D3D"/>
              </a:buClr>
              <a:buChar char="•"/>
              <a:defRPr kumimoji="1">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20000"/>
              </a:spcBef>
              <a:spcAft>
                <a:spcPct val="0"/>
              </a:spcAft>
              <a:buClr>
                <a:srgbClr val="8B5D3D"/>
              </a:buClr>
              <a:buChar char="•"/>
              <a:defRPr kumimoji="1">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20000"/>
              </a:spcBef>
              <a:spcAft>
                <a:spcPct val="0"/>
              </a:spcAft>
              <a:buClr>
                <a:srgbClr val="8B5D3D"/>
              </a:buClr>
              <a:buChar char="•"/>
              <a:defRPr kumimoji="1">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20000"/>
              </a:spcBef>
              <a:spcAft>
                <a:spcPct val="0"/>
              </a:spcAft>
              <a:buClr>
                <a:srgbClr val="8B5D3D"/>
              </a:buClr>
              <a:buChar char="•"/>
              <a:defRPr kumimoji="1">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20000"/>
              </a:spcBef>
              <a:spcAft>
                <a:spcPct val="0"/>
              </a:spcAft>
              <a:buClr>
                <a:srgbClr val="8B5D3D"/>
              </a:buClr>
              <a:buChar char="•"/>
              <a:defRPr kumimoji="1">
                <a:solidFill>
                  <a:schemeClr val="tx1"/>
                </a:solidFill>
                <a:latin typeface="Times New Roman" panose="02020603050405020304" pitchFamily="18" charset="0"/>
                <a:ea typeface="新細明體" panose="02020500000000000000" pitchFamily="18" charset="-120"/>
              </a:defRPr>
            </a:lvl9pPr>
          </a:lstStyle>
          <a:p>
            <a:pPr>
              <a:spcBef>
                <a:spcPct val="0"/>
              </a:spcBef>
              <a:buClrTx/>
              <a:buSzTx/>
              <a:buFontTx/>
              <a:buNone/>
            </a:pPr>
            <a:r>
              <a:rPr lang="en-US" altLang="zh-TW" sz="2800" b="1" dirty="0"/>
              <a:t>1940</a:t>
            </a:r>
            <a:r>
              <a:rPr lang="zh-TW" altLang="en-US" sz="2800" b="1" dirty="0"/>
              <a:t>年聖誕節</a:t>
            </a:r>
          </a:p>
        </p:txBody>
      </p:sp>
    </p:spTree>
    <p:extLst>
      <p:ext uri="{BB962C8B-B14F-4D97-AF65-F5344CB8AC3E}">
        <p14:creationId xmlns:p14="http://schemas.microsoft.com/office/powerpoint/2010/main" val="38474290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718AC-9549-505B-4A22-F8D797A0A282}"/>
              </a:ext>
            </a:extLst>
          </p:cNvPr>
          <p:cNvSpPr>
            <a:spLocks noGrp="1"/>
          </p:cNvSpPr>
          <p:nvPr>
            <p:ph type="title"/>
          </p:nvPr>
        </p:nvSpPr>
        <p:spPr>
          <a:xfrm>
            <a:off x="1066800" y="252302"/>
            <a:ext cx="10058400" cy="1161196"/>
          </a:xfrm>
        </p:spPr>
        <p:txBody>
          <a:bodyPr>
            <a:normAutofit/>
          </a:bodyPr>
          <a:lstStyle/>
          <a:p>
            <a:pPr algn="ctr"/>
            <a:r>
              <a:rPr lang="zh-TW" altLang="en-US" sz="5400" b="1" dirty="0">
                <a:solidFill>
                  <a:srgbClr val="000000"/>
                </a:solidFill>
                <a:latin typeface="Times New Roman" panose="02020603050405020304" pitchFamily="18" charset="0"/>
                <a:cs typeface="Times New Roman" panose="02020603050405020304" pitchFamily="18" charset="0"/>
              </a:rPr>
              <a:t>團契生活</a:t>
            </a:r>
            <a:r>
              <a:rPr lang="en-US" altLang="zh-TW" sz="5400" b="1" dirty="0">
                <a:solidFill>
                  <a:srgbClr val="000000"/>
                </a:solidFill>
                <a:latin typeface="Times New Roman" panose="02020603050405020304" pitchFamily="18" charset="0"/>
                <a:cs typeface="Times New Roman" panose="02020603050405020304" pitchFamily="18" charset="0"/>
              </a:rPr>
              <a:t> (</a:t>
            </a:r>
            <a:r>
              <a:rPr lang="en-US" altLang="zh-TW" sz="5400" b="1" i="1" dirty="0">
                <a:solidFill>
                  <a:srgbClr val="000000"/>
                </a:solidFill>
                <a:latin typeface="Times New Roman" panose="02020603050405020304" pitchFamily="18" charset="0"/>
                <a:cs typeface="Times New Roman" panose="02020603050405020304" pitchFamily="18" charset="0"/>
              </a:rPr>
              <a:t>Life Together</a:t>
            </a:r>
            <a:r>
              <a:rPr lang="en-US" altLang="zh-TW" sz="5400" b="1" dirty="0">
                <a:solidFill>
                  <a:srgbClr val="000000"/>
                </a:solidFill>
                <a:latin typeface="Times New Roman" panose="02020603050405020304" pitchFamily="18" charset="0"/>
                <a:cs typeface="Times New Roman" panose="02020603050405020304" pitchFamily="18" charset="0"/>
              </a:rPr>
              <a:t>)</a:t>
            </a:r>
            <a:endParaRPr lang="en-TW" sz="5400" dirty="0"/>
          </a:p>
        </p:txBody>
      </p:sp>
      <p:pic>
        <p:nvPicPr>
          <p:cNvPr id="5" name="Content Placeholder 4">
            <a:extLst>
              <a:ext uri="{FF2B5EF4-FFF2-40B4-BE49-F238E27FC236}">
                <a16:creationId xmlns:a16="http://schemas.microsoft.com/office/drawing/2014/main" id="{A4302A5F-A574-CDF2-F4A9-9639A7BD66DB}"/>
              </a:ext>
            </a:extLst>
          </p:cNvPr>
          <p:cNvPicPr>
            <a:picLocks noGrp="1" noChangeAspect="1"/>
          </p:cNvPicPr>
          <p:nvPr>
            <p:ph idx="1"/>
          </p:nvPr>
        </p:nvPicPr>
        <p:blipFill>
          <a:blip r:embed="rId2"/>
          <a:stretch>
            <a:fillRect/>
          </a:stretch>
        </p:blipFill>
        <p:spPr>
          <a:xfrm>
            <a:off x="3568636" y="2344041"/>
            <a:ext cx="2853545" cy="3786031"/>
          </a:xfrm>
        </p:spPr>
      </p:pic>
      <p:pic>
        <p:nvPicPr>
          <p:cNvPr id="7" name="Picture 6">
            <a:extLst>
              <a:ext uri="{FF2B5EF4-FFF2-40B4-BE49-F238E27FC236}">
                <a16:creationId xmlns:a16="http://schemas.microsoft.com/office/drawing/2014/main" id="{B85D9C4A-5A86-C068-A54A-6AA845E0FA0C}"/>
              </a:ext>
            </a:extLst>
          </p:cNvPr>
          <p:cNvPicPr>
            <a:picLocks noChangeAspect="1"/>
          </p:cNvPicPr>
          <p:nvPr/>
        </p:nvPicPr>
        <p:blipFill>
          <a:blip r:embed="rId3"/>
          <a:stretch>
            <a:fillRect/>
          </a:stretch>
        </p:blipFill>
        <p:spPr>
          <a:xfrm>
            <a:off x="371749" y="1891272"/>
            <a:ext cx="2929771" cy="4521252"/>
          </a:xfrm>
          <a:prstGeom prst="rect">
            <a:avLst/>
          </a:prstGeom>
        </p:spPr>
      </p:pic>
      <p:pic>
        <p:nvPicPr>
          <p:cNvPr id="9" name="Picture 8">
            <a:extLst>
              <a:ext uri="{FF2B5EF4-FFF2-40B4-BE49-F238E27FC236}">
                <a16:creationId xmlns:a16="http://schemas.microsoft.com/office/drawing/2014/main" id="{A02DA70D-E794-73F2-21A3-31BC3F224ED8}"/>
              </a:ext>
            </a:extLst>
          </p:cNvPr>
          <p:cNvPicPr>
            <a:picLocks noChangeAspect="1"/>
          </p:cNvPicPr>
          <p:nvPr/>
        </p:nvPicPr>
        <p:blipFill>
          <a:blip r:embed="rId4"/>
          <a:stretch>
            <a:fillRect/>
          </a:stretch>
        </p:blipFill>
        <p:spPr>
          <a:xfrm>
            <a:off x="6689297" y="1780019"/>
            <a:ext cx="2403901" cy="3664483"/>
          </a:xfrm>
          <a:prstGeom prst="rect">
            <a:avLst/>
          </a:prstGeom>
        </p:spPr>
      </p:pic>
      <p:pic>
        <p:nvPicPr>
          <p:cNvPr id="11" name="Picture 10">
            <a:extLst>
              <a:ext uri="{FF2B5EF4-FFF2-40B4-BE49-F238E27FC236}">
                <a16:creationId xmlns:a16="http://schemas.microsoft.com/office/drawing/2014/main" id="{FF57464E-6F10-0FE4-CF15-88C6634DB0E6}"/>
              </a:ext>
            </a:extLst>
          </p:cNvPr>
          <p:cNvPicPr>
            <a:picLocks noChangeAspect="1"/>
          </p:cNvPicPr>
          <p:nvPr/>
        </p:nvPicPr>
        <p:blipFill>
          <a:blip r:embed="rId5"/>
          <a:stretch>
            <a:fillRect/>
          </a:stretch>
        </p:blipFill>
        <p:spPr>
          <a:xfrm>
            <a:off x="9315955" y="2599544"/>
            <a:ext cx="2504296" cy="3824866"/>
          </a:xfrm>
          <a:prstGeom prst="rect">
            <a:avLst/>
          </a:prstGeom>
        </p:spPr>
      </p:pic>
    </p:spTree>
    <p:extLst>
      <p:ext uri="{BB962C8B-B14F-4D97-AF65-F5344CB8AC3E}">
        <p14:creationId xmlns:p14="http://schemas.microsoft.com/office/powerpoint/2010/main" val="24694683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B2F3BE09-396B-8691-785E-A0CF995F233E}"/>
              </a:ext>
            </a:extLst>
          </p:cNvPr>
          <p:cNvSpPr>
            <a:spLocks noGrp="1"/>
          </p:cNvSpPr>
          <p:nvPr>
            <p:ph type="title"/>
          </p:nvPr>
        </p:nvSpPr>
        <p:spPr>
          <a:xfrm>
            <a:off x="1550020" y="274637"/>
            <a:ext cx="9132848" cy="996601"/>
          </a:xfrm>
        </p:spPr>
        <p:txBody>
          <a:bodyPr>
            <a:normAutofit/>
          </a:bodyPr>
          <a:lstStyle/>
          <a:p>
            <a:pPr algn="ctr">
              <a:defRPr/>
            </a:pPr>
            <a:r>
              <a:rPr lang="zh-TW" altLang="en-US" sz="5400" b="1" dirty="0">
                <a:solidFill>
                  <a:schemeClr val="tx1"/>
                </a:solidFill>
                <a:latin typeface="Times New Roman" panose="02020603050405020304" pitchFamily="18" charset="0"/>
                <a:ea typeface="PMingLiU" panose="02020500000000000000" pitchFamily="18" charset="-120"/>
                <a:cs typeface="Times New Roman" panose="02020603050405020304" pitchFamily="18" charset="0"/>
              </a:rPr>
              <a:t>潘霍華的</a:t>
            </a:r>
            <a:r>
              <a:rPr lang="en-US" altLang="zh-TW" sz="5400" b="1" dirty="0">
                <a:solidFill>
                  <a:schemeClr val="tx1"/>
                </a:solidFill>
                <a:latin typeface="Times New Roman" panose="02020603050405020304" pitchFamily="18" charset="0"/>
                <a:ea typeface="PMingLiU" panose="02020500000000000000" pitchFamily="18" charset="-120"/>
                <a:cs typeface="Times New Roman" panose="02020603050405020304" pitchFamily="18" charset="0"/>
              </a:rPr>
              <a:t>《</a:t>
            </a:r>
            <a:r>
              <a:rPr lang="zh-TW" altLang="en-US" sz="5400" b="1" dirty="0">
                <a:solidFill>
                  <a:schemeClr val="tx1"/>
                </a:solidFill>
                <a:latin typeface="Times New Roman" panose="02020603050405020304" pitchFamily="18" charset="0"/>
                <a:ea typeface="PMingLiU" panose="02020500000000000000" pitchFamily="18" charset="-120"/>
                <a:cs typeface="Times New Roman" panose="02020603050405020304" pitchFamily="18" charset="0"/>
              </a:rPr>
              <a:t>獄中書簡</a:t>
            </a:r>
            <a:r>
              <a:rPr lang="en-US" altLang="zh-TW" sz="5400" b="1" dirty="0">
                <a:solidFill>
                  <a:schemeClr val="tx1"/>
                </a:solidFill>
                <a:latin typeface="Times New Roman" panose="02020603050405020304" pitchFamily="18" charset="0"/>
                <a:ea typeface="PMingLiU" panose="02020500000000000000" pitchFamily="18" charset="-120"/>
                <a:cs typeface="Times New Roman" panose="02020603050405020304" pitchFamily="18" charset="0"/>
              </a:rPr>
              <a:t>》</a:t>
            </a:r>
            <a:endParaRPr lang="zh-TW" altLang="en-US" sz="5400" b="1" dirty="0">
              <a:solidFill>
                <a:schemeClr val="tx1"/>
              </a:solidFill>
              <a:latin typeface="Times New Roman" panose="02020603050405020304" pitchFamily="18" charset="0"/>
              <a:ea typeface="PMingLiU" panose="02020500000000000000" pitchFamily="18" charset="-120"/>
              <a:cs typeface="Times New Roman" panose="02020603050405020304" pitchFamily="18" charset="0"/>
            </a:endParaRPr>
          </a:p>
        </p:txBody>
      </p:sp>
      <p:pic>
        <p:nvPicPr>
          <p:cNvPr id="39938" name="Picture 2">
            <a:extLst>
              <a:ext uri="{FF2B5EF4-FFF2-40B4-BE49-F238E27FC236}">
                <a16:creationId xmlns:a16="http://schemas.microsoft.com/office/drawing/2014/main" id="{A2D45EB2-18DD-8111-47FF-B312E51A61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0927" y="1587617"/>
            <a:ext cx="3463388" cy="4995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39" name="Picture 4">
            <a:extLst>
              <a:ext uri="{FF2B5EF4-FFF2-40B4-BE49-F238E27FC236}">
                <a16:creationId xmlns:a16="http://schemas.microsoft.com/office/drawing/2014/main" id="{AF18CD7D-988D-1F64-F03A-B73ED8B35C3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9137" y="1784194"/>
            <a:ext cx="4055935" cy="4052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53A78EE0-AAB1-8CB3-5B39-B9BF03A50912}"/>
              </a:ext>
            </a:extLst>
          </p:cNvPr>
          <p:cNvPicPr>
            <a:picLocks noChangeAspect="1"/>
          </p:cNvPicPr>
          <p:nvPr/>
        </p:nvPicPr>
        <p:blipFill>
          <a:blip r:embed="rId5"/>
          <a:stretch>
            <a:fillRect/>
          </a:stretch>
        </p:blipFill>
        <p:spPr>
          <a:xfrm>
            <a:off x="8640170" y="1784194"/>
            <a:ext cx="3049517" cy="4560414"/>
          </a:xfrm>
          <a:prstGeom prst="rect">
            <a:avLst/>
          </a:prstGeom>
        </p:spPr>
      </p:pic>
    </p:spTree>
    <p:extLst>
      <p:ext uri="{BB962C8B-B14F-4D97-AF65-F5344CB8AC3E}">
        <p14:creationId xmlns:p14="http://schemas.microsoft.com/office/powerpoint/2010/main" val="26831385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57513-E8BC-B7A7-B30E-BF2AC987D186}"/>
              </a:ext>
            </a:extLst>
          </p:cNvPr>
          <p:cNvSpPr>
            <a:spLocks noGrp="1"/>
          </p:cNvSpPr>
          <p:nvPr>
            <p:ph type="title"/>
          </p:nvPr>
        </p:nvSpPr>
        <p:spPr>
          <a:xfrm>
            <a:off x="1825625" y="159488"/>
            <a:ext cx="8534400" cy="1839432"/>
          </a:xfrm>
        </p:spPr>
        <p:txBody>
          <a:bodyPr>
            <a:normAutofit/>
          </a:bodyPr>
          <a:lstStyle/>
          <a:p>
            <a:pPr algn="ctr">
              <a:lnSpc>
                <a:spcPts val="6260"/>
              </a:lnSpc>
            </a:pPr>
            <a:r>
              <a:rPr lang="en-TW" b="1" kern="0" dirty="0">
                <a:solidFill>
                  <a:schemeClr val="tx1"/>
                </a:solidFill>
                <a:latin typeface="Times New Roman" panose="02020603050405020304" pitchFamily="18" charset="0"/>
                <a:ea typeface="PMingLiU" panose="02020500000000000000" pitchFamily="18" charset="-120"/>
                <a:cs typeface="Times New Roman" panose="02020603050405020304" pitchFamily="18" charset="0"/>
              </a:rPr>
              <a:t>「從底層的眼光」</a:t>
            </a:r>
            <a:br>
              <a:rPr lang="en-TW" b="1" kern="0" dirty="0">
                <a:solidFill>
                  <a:schemeClr val="tx1"/>
                </a:solidFill>
                <a:latin typeface="Times New Roman" panose="02020603050405020304" pitchFamily="18" charset="0"/>
                <a:ea typeface="PMingLiU" panose="02020500000000000000" pitchFamily="18" charset="-120"/>
                <a:cs typeface="Times New Roman" panose="02020603050405020304" pitchFamily="18" charset="0"/>
              </a:rPr>
            </a:br>
            <a:r>
              <a:rPr lang="en-TW" b="1" kern="0" dirty="0">
                <a:solidFill>
                  <a:schemeClr val="tx1"/>
                </a:solidFill>
                <a:latin typeface="Times New Roman" panose="02020603050405020304" pitchFamily="18" charset="0"/>
                <a:ea typeface="PMingLiU" panose="02020500000000000000" pitchFamily="18" charset="-120"/>
                <a:cs typeface="Times New Roman" panose="02020603050405020304" pitchFamily="18" charset="0"/>
              </a:rPr>
              <a:t>(“the view from below”)</a:t>
            </a:r>
            <a:r>
              <a:rPr lang="en-TW" b="1" dirty="0">
                <a:solidFill>
                  <a:schemeClr val="tx1"/>
                </a:solidFill>
                <a:latin typeface="Times New Roman" panose="02020603050405020304" pitchFamily="18" charset="0"/>
                <a:ea typeface="PMingLiU" panose="02020500000000000000" pitchFamily="18" charset="-120"/>
                <a:cs typeface="Times New Roman" panose="02020603050405020304" pitchFamily="18" charset="0"/>
              </a:rPr>
              <a:t> </a:t>
            </a:r>
          </a:p>
        </p:txBody>
      </p:sp>
      <p:sp>
        <p:nvSpPr>
          <p:cNvPr id="3" name="Content Placeholder 2">
            <a:extLst>
              <a:ext uri="{FF2B5EF4-FFF2-40B4-BE49-F238E27FC236}">
                <a16:creationId xmlns:a16="http://schemas.microsoft.com/office/drawing/2014/main" id="{EBCAA2D7-ECD9-3E50-9DA3-20F2EC790C00}"/>
              </a:ext>
            </a:extLst>
          </p:cNvPr>
          <p:cNvSpPr>
            <a:spLocks noGrp="1"/>
          </p:cNvSpPr>
          <p:nvPr>
            <p:ph sz="quarter" idx="1"/>
          </p:nvPr>
        </p:nvSpPr>
        <p:spPr>
          <a:xfrm>
            <a:off x="712380" y="1998920"/>
            <a:ext cx="10951535" cy="4595392"/>
          </a:xfrm>
        </p:spPr>
        <p:txBody>
          <a:bodyPr>
            <a:normAutofit/>
          </a:bodyPr>
          <a:lstStyle/>
          <a:p>
            <a:pPr>
              <a:lnSpc>
                <a:spcPts val="7020"/>
              </a:lnSpc>
              <a:spcBef>
                <a:spcPts val="0"/>
              </a:spcBef>
            </a:pPr>
            <a:r>
              <a:rPr lang="en-TW" sz="3600" kern="0" dirty="0">
                <a:latin typeface="Times New Roman" panose="02020603050405020304" pitchFamily="18" charset="0"/>
                <a:ea typeface="PMingLiU" panose="02020500000000000000" pitchFamily="18" charset="-120"/>
                <a:cs typeface="Times New Roman" panose="02020603050405020304" pitchFamily="18" charset="0"/>
              </a:rPr>
              <a:t>這是一個具有無以比擬之價值的經驗，我們總算可以第一次學習如何從底層來看世界歷史的重大事件，從那些被驅逐者、被懷疑者、被惡待者、無力者、被壓迫者、被羞辱者的觀點來看—簡而言之，就是那些受苦者的觀點。</a:t>
            </a:r>
            <a:r>
              <a:rPr lang="en-TW" sz="3600" dirty="0">
                <a:latin typeface="Times New Roman" panose="02020603050405020304" pitchFamily="18" charset="0"/>
                <a:ea typeface="PMingLiU" panose="02020500000000000000" pitchFamily="18" charset="-120"/>
                <a:cs typeface="Times New Roman" panose="02020603050405020304" pitchFamily="18" charset="0"/>
              </a:rPr>
              <a:t> </a:t>
            </a:r>
          </a:p>
        </p:txBody>
      </p:sp>
    </p:spTree>
    <p:extLst>
      <p:ext uri="{BB962C8B-B14F-4D97-AF65-F5344CB8AC3E}">
        <p14:creationId xmlns:p14="http://schemas.microsoft.com/office/powerpoint/2010/main" val="26240924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57513-E8BC-B7A7-B30E-BF2AC987D186}"/>
              </a:ext>
            </a:extLst>
          </p:cNvPr>
          <p:cNvSpPr>
            <a:spLocks noGrp="1"/>
          </p:cNvSpPr>
          <p:nvPr>
            <p:ph type="title"/>
          </p:nvPr>
        </p:nvSpPr>
        <p:spPr>
          <a:xfrm>
            <a:off x="2038276" y="457198"/>
            <a:ext cx="8534400" cy="1488559"/>
          </a:xfrm>
        </p:spPr>
        <p:txBody>
          <a:bodyPr>
            <a:normAutofit/>
          </a:bodyPr>
          <a:lstStyle/>
          <a:p>
            <a:pPr algn="ctr"/>
            <a:r>
              <a:rPr lang="en-TW" b="1" kern="0" dirty="0">
                <a:solidFill>
                  <a:schemeClr val="tx1"/>
                </a:solidFill>
                <a:latin typeface="Times New Roman" panose="02020603050405020304" pitchFamily="18" charset="0"/>
                <a:ea typeface="PMingLiU" panose="02020500000000000000" pitchFamily="18" charset="-120"/>
                <a:cs typeface="Times New Roman" panose="02020603050405020304" pitchFamily="18" charset="0"/>
              </a:rPr>
              <a:t>「從底層的眼光」</a:t>
            </a:r>
            <a:br>
              <a:rPr lang="en-TW" b="1" kern="0" dirty="0">
                <a:solidFill>
                  <a:schemeClr val="tx1"/>
                </a:solidFill>
                <a:latin typeface="Times New Roman" panose="02020603050405020304" pitchFamily="18" charset="0"/>
                <a:ea typeface="PMingLiU" panose="02020500000000000000" pitchFamily="18" charset="-120"/>
                <a:cs typeface="Times New Roman" panose="02020603050405020304" pitchFamily="18" charset="0"/>
              </a:rPr>
            </a:br>
            <a:r>
              <a:rPr lang="en-TW" b="1" kern="0" dirty="0">
                <a:solidFill>
                  <a:schemeClr val="tx1"/>
                </a:solidFill>
                <a:latin typeface="Times New Roman" panose="02020603050405020304" pitchFamily="18" charset="0"/>
                <a:ea typeface="PMingLiU" panose="02020500000000000000" pitchFamily="18" charset="-120"/>
                <a:cs typeface="Times New Roman" panose="02020603050405020304" pitchFamily="18" charset="0"/>
              </a:rPr>
              <a:t>(“the view from below”)</a:t>
            </a:r>
            <a:r>
              <a:rPr lang="en-TW" b="1" dirty="0">
                <a:solidFill>
                  <a:schemeClr val="tx1"/>
                </a:solidFill>
                <a:latin typeface="Times New Roman" panose="02020603050405020304" pitchFamily="18" charset="0"/>
                <a:ea typeface="PMingLiU" panose="02020500000000000000" pitchFamily="18" charset="-120"/>
                <a:cs typeface="Times New Roman" panose="02020603050405020304" pitchFamily="18" charset="0"/>
              </a:rPr>
              <a:t> </a:t>
            </a:r>
          </a:p>
        </p:txBody>
      </p:sp>
      <p:sp>
        <p:nvSpPr>
          <p:cNvPr id="3" name="Content Placeholder 2">
            <a:extLst>
              <a:ext uri="{FF2B5EF4-FFF2-40B4-BE49-F238E27FC236}">
                <a16:creationId xmlns:a16="http://schemas.microsoft.com/office/drawing/2014/main" id="{EBCAA2D7-ECD9-3E50-9DA3-20F2EC790C00}"/>
              </a:ext>
            </a:extLst>
          </p:cNvPr>
          <p:cNvSpPr>
            <a:spLocks noGrp="1"/>
          </p:cNvSpPr>
          <p:nvPr>
            <p:ph sz="quarter" idx="1"/>
          </p:nvPr>
        </p:nvSpPr>
        <p:spPr>
          <a:xfrm>
            <a:off x="818707" y="2205379"/>
            <a:ext cx="10728251" cy="4398240"/>
          </a:xfrm>
        </p:spPr>
        <p:txBody>
          <a:bodyPr>
            <a:normAutofit/>
          </a:bodyPr>
          <a:lstStyle/>
          <a:p>
            <a:pPr>
              <a:lnSpc>
                <a:spcPts val="7540"/>
              </a:lnSpc>
              <a:spcBef>
                <a:spcPts val="0"/>
              </a:spcBef>
            </a:pPr>
            <a:r>
              <a:rPr lang="en-TW" sz="3600" kern="0" dirty="0">
                <a:latin typeface="Times New Roman" panose="02020603050405020304" pitchFamily="18" charset="0"/>
                <a:ea typeface="PMingLiU" panose="02020500000000000000" pitchFamily="18" charset="-120"/>
                <a:cs typeface="Times New Roman" panose="02020603050405020304" pitchFamily="18" charset="0"/>
              </a:rPr>
              <a:t>我們必須學習到：個人的苦難是一個更有效的詮釋觀點（鑰匙），是一個比個人的好運道更有意義的原則，可以成為我們在探索世界時更好的思考點和行動根據。</a:t>
            </a:r>
            <a:r>
              <a:rPr lang="en-TW" sz="3600" dirty="0">
                <a:latin typeface="Times New Roman" panose="02020603050405020304" pitchFamily="18" charset="0"/>
                <a:ea typeface="PMingLiU" panose="02020500000000000000" pitchFamily="18" charset="-120"/>
                <a:cs typeface="Times New Roman" panose="02020603050405020304" pitchFamily="18" charset="0"/>
              </a:rPr>
              <a:t> </a:t>
            </a:r>
          </a:p>
        </p:txBody>
      </p:sp>
    </p:spTree>
    <p:extLst>
      <p:ext uri="{BB962C8B-B14F-4D97-AF65-F5344CB8AC3E}">
        <p14:creationId xmlns:p14="http://schemas.microsoft.com/office/powerpoint/2010/main" val="418851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57513-E8BC-B7A7-B30E-BF2AC987D186}"/>
              </a:ext>
            </a:extLst>
          </p:cNvPr>
          <p:cNvSpPr>
            <a:spLocks noGrp="1"/>
          </p:cNvSpPr>
          <p:nvPr>
            <p:ph type="title"/>
          </p:nvPr>
        </p:nvSpPr>
        <p:spPr>
          <a:xfrm>
            <a:off x="1825624" y="346035"/>
            <a:ext cx="8534400" cy="1589089"/>
          </a:xfrm>
        </p:spPr>
        <p:txBody>
          <a:bodyPr>
            <a:normAutofit/>
          </a:bodyPr>
          <a:lstStyle/>
          <a:p>
            <a:pPr algn="ctr"/>
            <a:r>
              <a:rPr lang="en-TW" b="1" kern="0" dirty="0">
                <a:solidFill>
                  <a:schemeClr val="tx1"/>
                </a:solidFill>
                <a:latin typeface="Times New Roman" panose="02020603050405020304" pitchFamily="18" charset="0"/>
                <a:ea typeface="PMingLiU" panose="02020500000000000000" pitchFamily="18" charset="-120"/>
                <a:cs typeface="Times New Roman" panose="02020603050405020304" pitchFamily="18" charset="0"/>
              </a:rPr>
              <a:t>「從底層的眼光」</a:t>
            </a:r>
            <a:br>
              <a:rPr lang="en-TW" b="1" kern="0" dirty="0">
                <a:solidFill>
                  <a:schemeClr val="tx1"/>
                </a:solidFill>
                <a:latin typeface="Times New Roman" panose="02020603050405020304" pitchFamily="18" charset="0"/>
                <a:ea typeface="PMingLiU" panose="02020500000000000000" pitchFamily="18" charset="-120"/>
                <a:cs typeface="Times New Roman" panose="02020603050405020304" pitchFamily="18" charset="0"/>
              </a:rPr>
            </a:br>
            <a:r>
              <a:rPr lang="en-TW" b="1" kern="0" dirty="0">
                <a:solidFill>
                  <a:schemeClr val="tx1"/>
                </a:solidFill>
                <a:latin typeface="Times New Roman" panose="02020603050405020304" pitchFamily="18" charset="0"/>
                <a:ea typeface="PMingLiU" panose="02020500000000000000" pitchFamily="18" charset="-120"/>
                <a:cs typeface="Times New Roman" panose="02020603050405020304" pitchFamily="18" charset="0"/>
              </a:rPr>
              <a:t>(“the view from below”)</a:t>
            </a:r>
            <a:r>
              <a:rPr lang="en-TW" b="1" dirty="0">
                <a:solidFill>
                  <a:schemeClr val="tx1"/>
                </a:solidFill>
                <a:latin typeface="Times New Roman" panose="02020603050405020304" pitchFamily="18" charset="0"/>
                <a:ea typeface="PMingLiU" panose="02020500000000000000" pitchFamily="18" charset="-120"/>
                <a:cs typeface="Times New Roman" panose="02020603050405020304" pitchFamily="18" charset="0"/>
              </a:rPr>
              <a:t> </a:t>
            </a:r>
          </a:p>
        </p:txBody>
      </p:sp>
      <p:sp>
        <p:nvSpPr>
          <p:cNvPr id="3" name="Content Placeholder 2">
            <a:extLst>
              <a:ext uri="{FF2B5EF4-FFF2-40B4-BE49-F238E27FC236}">
                <a16:creationId xmlns:a16="http://schemas.microsoft.com/office/drawing/2014/main" id="{EBCAA2D7-ECD9-3E50-9DA3-20F2EC790C00}"/>
              </a:ext>
            </a:extLst>
          </p:cNvPr>
          <p:cNvSpPr>
            <a:spLocks noGrp="1"/>
          </p:cNvSpPr>
          <p:nvPr>
            <p:ph sz="quarter" idx="1"/>
          </p:nvPr>
        </p:nvSpPr>
        <p:spPr>
          <a:xfrm>
            <a:off x="521364" y="1935125"/>
            <a:ext cx="10919269" cy="4752753"/>
          </a:xfrm>
        </p:spPr>
        <p:txBody>
          <a:bodyPr>
            <a:normAutofit/>
          </a:bodyPr>
          <a:lstStyle/>
          <a:p>
            <a:pPr>
              <a:lnSpc>
                <a:spcPts val="7040"/>
              </a:lnSpc>
              <a:spcBef>
                <a:spcPts val="0"/>
              </a:spcBef>
            </a:pPr>
            <a:r>
              <a:rPr lang="zh-TW" altLang="en-US" sz="3600" kern="100" dirty="0">
                <a:latin typeface="Times New Roman" panose="02020603050405020304" pitchFamily="18" charset="0"/>
                <a:ea typeface="PMingLiU" panose="02020500000000000000" pitchFamily="18" charset="-120"/>
                <a:cs typeface="Times New Roman" panose="02020603050405020304" pitchFamily="18" charset="0"/>
              </a:rPr>
              <a:t>潘霍華這個底層經驗非常精彩，也非常重要。記得潘霍華的優渥出身（學術精英家庭、高尚生活、藝術品味），然而，在人生的最後十二年，包括在地下神學院過簡樸的團契生活，特別是在監獄中的生活，讓他學習從底層的眼光重新解讀世界、解讀「耶穌是誰？」</a:t>
            </a:r>
            <a:endParaRPr lang="en-TW" sz="3600" kern="100" dirty="0">
              <a:latin typeface="Times New Roman" panose="02020603050405020304" pitchFamily="18" charset="0"/>
              <a:ea typeface="PMingLiU" panose="02020500000000000000" pitchFamily="18" charset="-120"/>
              <a:cs typeface="Times New Roman" panose="02020603050405020304" pitchFamily="18" charset="0"/>
            </a:endParaRPr>
          </a:p>
        </p:txBody>
      </p:sp>
    </p:spTree>
    <p:extLst>
      <p:ext uri="{BB962C8B-B14F-4D97-AF65-F5344CB8AC3E}">
        <p14:creationId xmlns:p14="http://schemas.microsoft.com/office/powerpoint/2010/main" val="986239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標題 1">
            <a:extLst>
              <a:ext uri="{FF2B5EF4-FFF2-40B4-BE49-F238E27FC236}">
                <a16:creationId xmlns:a16="http://schemas.microsoft.com/office/drawing/2014/main" id="{D6B9938D-B72B-9A94-0A6F-FF8935004C50}"/>
              </a:ext>
            </a:extLst>
          </p:cNvPr>
          <p:cNvSpPr>
            <a:spLocks noGrp="1"/>
          </p:cNvSpPr>
          <p:nvPr>
            <p:ph type="title"/>
          </p:nvPr>
        </p:nvSpPr>
        <p:spPr>
          <a:xfrm>
            <a:off x="1739106" y="462148"/>
            <a:ext cx="8713787" cy="973361"/>
          </a:xfrm>
        </p:spPr>
        <p:txBody>
          <a:bodyPr>
            <a:normAutofit/>
          </a:bodyPr>
          <a:lstStyle/>
          <a:p>
            <a:pPr algn="ctr"/>
            <a:r>
              <a:rPr lang="zh-TW" altLang="en-US" sz="5400" b="1" dirty="0">
                <a:solidFill>
                  <a:srgbClr val="000000"/>
                </a:solidFill>
              </a:rPr>
              <a:t>在普世脈絡中的「相互責任」</a:t>
            </a:r>
          </a:p>
        </p:txBody>
      </p:sp>
      <p:sp>
        <p:nvSpPr>
          <p:cNvPr id="62466" name="內容版面配置區 2">
            <a:extLst>
              <a:ext uri="{FF2B5EF4-FFF2-40B4-BE49-F238E27FC236}">
                <a16:creationId xmlns:a16="http://schemas.microsoft.com/office/drawing/2014/main" id="{65AE23D1-3706-9BF8-97C0-09F3860A2F8F}"/>
              </a:ext>
            </a:extLst>
          </p:cNvPr>
          <p:cNvSpPr>
            <a:spLocks noGrp="1"/>
          </p:cNvSpPr>
          <p:nvPr>
            <p:ph idx="1"/>
          </p:nvPr>
        </p:nvSpPr>
        <p:spPr>
          <a:xfrm>
            <a:off x="710608" y="1690317"/>
            <a:ext cx="10770781" cy="5079317"/>
          </a:xfrm>
        </p:spPr>
        <p:txBody>
          <a:bodyPr>
            <a:normAutofit/>
          </a:bodyPr>
          <a:lstStyle/>
          <a:p>
            <a:pPr>
              <a:lnSpc>
                <a:spcPts val="8038"/>
              </a:lnSpc>
              <a:spcBef>
                <a:spcPct val="0"/>
              </a:spcBef>
            </a:pPr>
            <a:r>
              <a:rPr lang="zh-TW" altLang="en-US" sz="4000" dirty="0">
                <a:latin typeface="Times New Roman" panose="02020603050405020304" pitchFamily="18" charset="0"/>
                <a:cs typeface="Times New Roman" panose="02020603050405020304" pitchFamily="18" charset="0"/>
              </a:rPr>
              <a:t>因此，作為基督的教會群體，在某些特殊情境下必須做出反省與告白，亦即所謂的「真理時刻」</a:t>
            </a:r>
            <a:r>
              <a:rPr lang="en-US" altLang="zh-TW" sz="4000" dirty="0">
                <a:latin typeface="Times New Roman" panose="02020603050405020304" pitchFamily="18" charset="0"/>
                <a:cs typeface="Times New Roman" panose="02020603050405020304" pitchFamily="18" charset="0"/>
              </a:rPr>
              <a:t>(moment of truth)</a:t>
            </a:r>
            <a:r>
              <a:rPr lang="zh-TW" altLang="en-US" sz="4000" dirty="0">
                <a:latin typeface="Times New Roman" panose="02020603050405020304" pitchFamily="18" charset="0"/>
                <a:cs typeface="Times New Roman" panose="02020603050405020304" pitchFamily="18" charset="0"/>
              </a:rPr>
              <a:t>，也就是普世教會所認知「必須告白信仰的處境」</a:t>
            </a:r>
            <a:r>
              <a:rPr lang="en-US" altLang="zh-TW" sz="4000" dirty="0">
                <a:latin typeface="Times New Roman" panose="02020603050405020304" pitchFamily="18" charset="0"/>
                <a:cs typeface="Times New Roman" panose="02020603050405020304" pitchFamily="18" charset="0"/>
              </a:rPr>
              <a:t>(</a:t>
            </a:r>
            <a:r>
              <a:rPr lang="en-US" altLang="zh-TW" sz="4000" i="1" dirty="0">
                <a:latin typeface="Times New Roman" panose="02020603050405020304" pitchFamily="18" charset="0"/>
                <a:cs typeface="Times New Roman" panose="02020603050405020304" pitchFamily="18" charset="0"/>
              </a:rPr>
              <a:t>status </a:t>
            </a:r>
            <a:r>
              <a:rPr lang="en-US" altLang="zh-TW" sz="4000" i="1" dirty="0" err="1">
                <a:latin typeface="Times New Roman" panose="02020603050405020304" pitchFamily="18" charset="0"/>
                <a:cs typeface="Times New Roman" panose="02020603050405020304" pitchFamily="18" charset="0"/>
              </a:rPr>
              <a:t>confessionis</a:t>
            </a:r>
            <a:r>
              <a:rPr lang="en-US" altLang="zh-TW" sz="4000" dirty="0">
                <a:latin typeface="Times New Roman" panose="02020603050405020304" pitchFamily="18" charset="0"/>
                <a:cs typeface="Times New Roman" panose="02020603050405020304" pitchFamily="18" charset="0"/>
              </a:rPr>
              <a:t>)</a:t>
            </a:r>
            <a:r>
              <a:rPr lang="zh-TW" altLang="en-US" sz="4000" dirty="0">
                <a:latin typeface="Times New Roman" panose="02020603050405020304" pitchFamily="18" charset="0"/>
                <a:cs typeface="Times New Roman" panose="02020603050405020304" pitchFamily="18" charset="0"/>
              </a:rPr>
              <a:t>。</a:t>
            </a:r>
            <a:r>
              <a:rPr lang="en-US" altLang="zh-TW" sz="4000" dirty="0">
                <a:latin typeface="Times New Roman" panose="02020603050405020304" pitchFamily="18" charset="0"/>
                <a:cs typeface="Times New Roman" panose="02020603050405020304" pitchFamily="18" charset="0"/>
              </a:rPr>
              <a:t> </a:t>
            </a:r>
            <a:endParaRPr lang="zh-TW" altLang="en-US"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415376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標題 1">
            <a:extLst>
              <a:ext uri="{FF2B5EF4-FFF2-40B4-BE49-F238E27FC236}">
                <a16:creationId xmlns:a16="http://schemas.microsoft.com/office/drawing/2014/main" id="{7DAA6345-EA6D-5766-1ED1-0FB8CFB6C687}"/>
              </a:ext>
            </a:extLst>
          </p:cNvPr>
          <p:cNvSpPr>
            <a:spLocks noGrp="1"/>
          </p:cNvSpPr>
          <p:nvPr>
            <p:ph type="title"/>
          </p:nvPr>
        </p:nvSpPr>
        <p:spPr>
          <a:xfrm>
            <a:off x="1477927" y="408984"/>
            <a:ext cx="9175896" cy="973138"/>
          </a:xfrm>
        </p:spPr>
        <p:txBody>
          <a:bodyPr>
            <a:normAutofit/>
          </a:bodyPr>
          <a:lstStyle/>
          <a:p>
            <a:pPr algn="ctr"/>
            <a:r>
              <a:rPr lang="zh-TW" altLang="en-US" sz="5400" b="1" dirty="0">
                <a:solidFill>
                  <a:srgbClr val="000000"/>
                </a:solidFill>
                <a:latin typeface="Times New Roman" panose="02020603050405020304" pitchFamily="18" charset="0"/>
                <a:ea typeface="新細明體" panose="02020500000000000000" pitchFamily="18" charset="-120"/>
              </a:rPr>
              <a:t>在普世脈絡中的「相互責任」</a:t>
            </a:r>
          </a:p>
        </p:txBody>
      </p:sp>
      <p:sp>
        <p:nvSpPr>
          <p:cNvPr id="3" name="內容版面配置區 2">
            <a:extLst>
              <a:ext uri="{FF2B5EF4-FFF2-40B4-BE49-F238E27FC236}">
                <a16:creationId xmlns:a16="http://schemas.microsoft.com/office/drawing/2014/main" id="{C278991F-30A7-185B-F6C3-88407F667496}"/>
              </a:ext>
            </a:extLst>
          </p:cNvPr>
          <p:cNvSpPr>
            <a:spLocks noGrp="1"/>
          </p:cNvSpPr>
          <p:nvPr>
            <p:ph idx="1"/>
          </p:nvPr>
        </p:nvSpPr>
        <p:spPr>
          <a:xfrm>
            <a:off x="610302" y="1484313"/>
            <a:ext cx="10898372" cy="5294312"/>
          </a:xfrm>
        </p:spPr>
        <p:txBody>
          <a:bodyPr>
            <a:normAutofit/>
          </a:bodyPr>
          <a:lstStyle/>
          <a:p>
            <a:pPr>
              <a:lnSpc>
                <a:spcPts val="6840"/>
              </a:lnSpc>
              <a:spcBef>
                <a:spcPts val="0"/>
              </a:spcBef>
              <a:buFont typeface="Calisto MT" pitchFamily="18" charset="0"/>
              <a:buChar char="•"/>
              <a:defRPr/>
            </a:pPr>
            <a:r>
              <a:rPr lang="zh-TW" altLang="en-US" sz="3600" dirty="0"/>
              <a:t>前</a:t>
            </a:r>
            <a:r>
              <a:rPr lang="zh-TW" altLang="zh-TW" sz="3600" dirty="0">
                <a:latin typeface="Times New Roman"/>
                <a:cs typeface="Times New Roman"/>
              </a:rPr>
              <a:t>英國聖公會大主教威廉斯</a:t>
            </a:r>
            <a:r>
              <a:rPr lang="en-US" altLang="zh-TW" sz="3600" dirty="0">
                <a:latin typeface="Times New Roman"/>
                <a:cs typeface="Times New Roman"/>
              </a:rPr>
              <a:t>(Rowan Williams)</a:t>
            </a:r>
            <a:r>
              <a:rPr lang="zh-TW" altLang="zh-TW" sz="3600" dirty="0">
                <a:latin typeface="Times New Roman"/>
                <a:cs typeface="Times New Roman"/>
              </a:rPr>
              <a:t>認為，潘霍華對當代基督教會最大的啟示就是他所提醒的，教會必須「在自身的特定處境中去回應特定的需求」，這也指向教會在普世脈絡中的相互責任</a:t>
            </a:r>
            <a:r>
              <a:rPr lang="en-US" altLang="zh-TW" sz="3600" dirty="0">
                <a:latin typeface="Times New Roman"/>
                <a:cs typeface="Times New Roman"/>
              </a:rPr>
              <a:t>(mutual accountability)</a:t>
            </a:r>
            <a:r>
              <a:rPr lang="zh-TW" altLang="zh-TW" sz="3600" dirty="0">
                <a:latin typeface="Times New Roman"/>
                <a:cs typeface="Times New Roman"/>
              </a:rPr>
              <a:t>，因為我們的關注總是會侷限在自身的「利益群體」裡</a:t>
            </a:r>
            <a:r>
              <a:rPr lang="zh-TW" altLang="zh-TW" sz="3600" dirty="0"/>
              <a:t>。 </a:t>
            </a:r>
            <a:endParaRPr lang="zh-TW" altLang="en-US" sz="3600" dirty="0"/>
          </a:p>
        </p:txBody>
      </p:sp>
    </p:spTree>
    <p:extLst>
      <p:ext uri="{BB962C8B-B14F-4D97-AF65-F5344CB8AC3E}">
        <p14:creationId xmlns:p14="http://schemas.microsoft.com/office/powerpoint/2010/main" val="36806360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標題 1">
            <a:extLst>
              <a:ext uri="{FF2B5EF4-FFF2-40B4-BE49-F238E27FC236}">
                <a16:creationId xmlns:a16="http://schemas.microsoft.com/office/drawing/2014/main" id="{4EA072CB-083D-E900-17FC-3572864778D3}"/>
              </a:ext>
            </a:extLst>
          </p:cNvPr>
          <p:cNvSpPr>
            <a:spLocks noGrp="1"/>
          </p:cNvSpPr>
          <p:nvPr>
            <p:ph type="title"/>
          </p:nvPr>
        </p:nvSpPr>
        <p:spPr>
          <a:xfrm>
            <a:off x="2316164" y="160338"/>
            <a:ext cx="7570787" cy="1325452"/>
          </a:xfrm>
        </p:spPr>
        <p:txBody>
          <a:bodyPr>
            <a:normAutofit/>
          </a:bodyPr>
          <a:lstStyle/>
          <a:p>
            <a:pPr algn="ctr"/>
            <a:r>
              <a:rPr lang="zh-TW" altLang="en-US" sz="5400" b="1" dirty="0">
                <a:solidFill>
                  <a:srgbClr val="000000"/>
                </a:solidFill>
                <a:latin typeface="Times New Roman" panose="02020603050405020304" pitchFamily="18" charset="0"/>
                <a:ea typeface="新細明體" panose="02020500000000000000" pitchFamily="18" charset="-120"/>
              </a:rPr>
              <a:t>威廉斯</a:t>
            </a:r>
            <a:r>
              <a:rPr lang="en-US" altLang="zh-TW" sz="5400" b="1" dirty="0">
                <a:solidFill>
                  <a:srgbClr val="000000"/>
                </a:solidFill>
                <a:latin typeface="Times New Roman" panose="02020603050405020304" pitchFamily="18" charset="0"/>
                <a:ea typeface="新細明體" panose="02020500000000000000" pitchFamily="18" charset="-120"/>
              </a:rPr>
              <a:t> (Rowan Williams)</a:t>
            </a:r>
            <a:endParaRPr lang="zh-TW" altLang="en-US" sz="5400" b="1" dirty="0">
              <a:solidFill>
                <a:srgbClr val="000000"/>
              </a:solidFill>
              <a:latin typeface="Times New Roman" panose="02020603050405020304" pitchFamily="18" charset="0"/>
              <a:ea typeface="新細明體" panose="02020500000000000000" pitchFamily="18" charset="-120"/>
            </a:endParaRPr>
          </a:p>
        </p:txBody>
      </p:sp>
      <p:pic>
        <p:nvPicPr>
          <p:cNvPr id="99330" name="內容版面配置區 3" descr="eb _0.png">
            <a:extLst>
              <a:ext uri="{FF2B5EF4-FFF2-40B4-BE49-F238E27FC236}">
                <a16:creationId xmlns:a16="http://schemas.microsoft.com/office/drawing/2014/main" id="{44F0CFB4-A47D-D8F5-2C0B-C128B23043D0}"/>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l="-41010" r="-41010"/>
          <a:stretch>
            <a:fillRect/>
          </a:stretch>
        </p:blipFill>
        <p:spPr>
          <a:xfrm>
            <a:off x="-549810" y="1743739"/>
            <a:ext cx="8440460" cy="4638713"/>
          </a:xfrm>
        </p:spPr>
      </p:pic>
      <p:pic>
        <p:nvPicPr>
          <p:cNvPr id="99331" name="圖片 4" descr="rowan-williams.jpg">
            <a:extLst>
              <a:ext uri="{FF2B5EF4-FFF2-40B4-BE49-F238E27FC236}">
                <a16:creationId xmlns:a16="http://schemas.microsoft.com/office/drawing/2014/main" id="{8EF3ABC1-D325-3CEE-40C3-B276FB6CEB8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352748" y="1485790"/>
            <a:ext cx="3360737" cy="5154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33601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標題 1">
            <a:extLst>
              <a:ext uri="{FF2B5EF4-FFF2-40B4-BE49-F238E27FC236}">
                <a16:creationId xmlns:a16="http://schemas.microsoft.com/office/drawing/2014/main" id="{8135CCB7-D6E5-C874-F98B-E2D10044AD70}"/>
              </a:ext>
            </a:extLst>
          </p:cNvPr>
          <p:cNvSpPr>
            <a:spLocks noGrp="1"/>
          </p:cNvSpPr>
          <p:nvPr>
            <p:ph type="title"/>
          </p:nvPr>
        </p:nvSpPr>
        <p:spPr>
          <a:xfrm>
            <a:off x="1541722" y="228601"/>
            <a:ext cx="9122734" cy="1094694"/>
          </a:xfrm>
        </p:spPr>
        <p:txBody>
          <a:bodyPr>
            <a:normAutofit/>
          </a:bodyPr>
          <a:lstStyle/>
          <a:p>
            <a:pPr algn="ctr"/>
            <a:r>
              <a:rPr lang="zh-TW" altLang="en-US" sz="5400" b="1" dirty="0">
                <a:solidFill>
                  <a:schemeClr val="tx1"/>
                </a:solidFill>
                <a:latin typeface="Times New Roman" panose="02020603050405020304" pitchFamily="18" charset="0"/>
                <a:ea typeface="新細明體" panose="02020500000000000000" pitchFamily="18" charset="-120"/>
              </a:rPr>
              <a:t>在普世脈絡中的「相互責任」</a:t>
            </a:r>
          </a:p>
        </p:txBody>
      </p:sp>
      <p:pic>
        <p:nvPicPr>
          <p:cNvPr id="101378" name="Picture 2">
            <a:extLst>
              <a:ext uri="{FF2B5EF4-FFF2-40B4-BE49-F238E27FC236}">
                <a16:creationId xmlns:a16="http://schemas.microsoft.com/office/drawing/2014/main" id="{BE7C7EB3-ADC3-7FD5-08FE-719671AB9B7F}"/>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3894396" y="4210733"/>
            <a:ext cx="2454275" cy="2044700"/>
          </a:xfrm>
        </p:spPr>
      </p:pic>
      <p:pic>
        <p:nvPicPr>
          <p:cNvPr id="101379" name="Picture 5">
            <a:extLst>
              <a:ext uri="{FF2B5EF4-FFF2-40B4-BE49-F238E27FC236}">
                <a16:creationId xmlns:a16="http://schemas.microsoft.com/office/drawing/2014/main" id="{15FCC8EE-6D49-F87B-8406-F82001AC7D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02296" y="1502291"/>
            <a:ext cx="4635426" cy="2409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380" name="Picture 6">
            <a:extLst>
              <a:ext uri="{FF2B5EF4-FFF2-40B4-BE49-F238E27FC236}">
                <a16:creationId xmlns:a16="http://schemas.microsoft.com/office/drawing/2014/main" id="{D8F95AD4-4F9A-8400-FD36-4643825C1DC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05783" y="4086502"/>
            <a:ext cx="4979988" cy="253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381" name="Picture 7">
            <a:extLst>
              <a:ext uri="{FF2B5EF4-FFF2-40B4-BE49-F238E27FC236}">
                <a16:creationId xmlns:a16="http://schemas.microsoft.com/office/drawing/2014/main" id="{A2CC7F03-7CBE-9998-97C3-AF34BF51DCE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6229" y="1776207"/>
            <a:ext cx="3206920" cy="4629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0842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3F474C2-606B-A10B-6357-09418A705950}"/>
              </a:ext>
            </a:extLst>
          </p:cNvPr>
          <p:cNvSpPr>
            <a:spLocks noGrp="1"/>
          </p:cNvSpPr>
          <p:nvPr>
            <p:ph type="title"/>
          </p:nvPr>
        </p:nvSpPr>
        <p:spPr>
          <a:xfrm>
            <a:off x="1774825" y="265814"/>
            <a:ext cx="8642350" cy="1133439"/>
          </a:xfrm>
        </p:spPr>
        <p:txBody>
          <a:bodyPr>
            <a:normAutofit/>
          </a:bodyPr>
          <a:lstStyle/>
          <a:p>
            <a:pPr algn="ctr">
              <a:defRPr/>
            </a:pPr>
            <a:r>
              <a:rPr lang="zh-TW" altLang="en-US" sz="5400" b="1" dirty="0">
                <a:solidFill>
                  <a:srgbClr val="000000"/>
                </a:solidFill>
              </a:rPr>
              <a:t>在普世脈絡中的「相互責任」</a:t>
            </a:r>
            <a:endParaRPr lang="zh-TW" altLang="en-US" sz="5400" b="1" dirty="0">
              <a:solidFill>
                <a:srgbClr val="000000"/>
              </a:solidFill>
              <a:cs typeface="+mj-cs"/>
            </a:endParaRPr>
          </a:p>
        </p:txBody>
      </p:sp>
      <p:sp>
        <p:nvSpPr>
          <p:cNvPr id="102402" name="內容版面配置區 2">
            <a:extLst>
              <a:ext uri="{FF2B5EF4-FFF2-40B4-BE49-F238E27FC236}">
                <a16:creationId xmlns:a16="http://schemas.microsoft.com/office/drawing/2014/main" id="{FE6D6648-2D5D-F99A-B57F-F6B4D7197068}"/>
              </a:ext>
            </a:extLst>
          </p:cNvPr>
          <p:cNvSpPr>
            <a:spLocks noGrp="1"/>
          </p:cNvSpPr>
          <p:nvPr>
            <p:ph idx="1"/>
          </p:nvPr>
        </p:nvSpPr>
        <p:spPr>
          <a:xfrm>
            <a:off x="669851" y="1404938"/>
            <a:ext cx="11089758" cy="5373687"/>
          </a:xfrm>
        </p:spPr>
        <p:txBody>
          <a:bodyPr>
            <a:normAutofit/>
          </a:bodyPr>
          <a:lstStyle/>
          <a:p>
            <a:pPr>
              <a:lnSpc>
                <a:spcPts val="6538"/>
              </a:lnSpc>
              <a:spcBef>
                <a:spcPct val="0"/>
              </a:spcBef>
              <a:buFont typeface="Calisto MT" panose="02040603050505030304" pitchFamily="18" charset="77"/>
              <a:buChar char="•"/>
            </a:pPr>
            <a:r>
              <a:rPr lang="en-US" altLang="zh-TW" sz="3600" dirty="0">
                <a:latin typeface="Times New Roman" panose="02020603050405020304" pitchFamily="18" charset="0"/>
                <a:ea typeface="新細明體" panose="02020500000000000000" pitchFamily="18" charset="-120"/>
              </a:rPr>
              <a:t>1938</a:t>
            </a:r>
            <a:r>
              <a:rPr lang="zh-TW" altLang="en-US" sz="3600" dirty="0">
                <a:latin typeface="Times New Roman" panose="02020603050405020304" pitchFamily="18" charset="0"/>
                <a:ea typeface="新細明體" panose="02020500000000000000" pitchFamily="18" charset="-120"/>
              </a:rPr>
              <a:t>年，潘霍華對一群「告白教會」的年輕牧者演講何為「忠實且順服於聖經」，他指出，忠實於聖經「並不是從聖經找到支持我們行動或方案的證據，而是讓我們的所說、所做、所選擇，都指向基督的真理」。他提醒我們，「基督會幫助我們對那些會導致我們忽略可以尋求基督真理之地的虛假謊言說不！」</a:t>
            </a:r>
          </a:p>
        </p:txBody>
      </p:sp>
    </p:spTree>
    <p:extLst>
      <p:ext uri="{BB962C8B-B14F-4D97-AF65-F5344CB8AC3E}">
        <p14:creationId xmlns:p14="http://schemas.microsoft.com/office/powerpoint/2010/main" val="42311641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標題 1">
            <a:extLst>
              <a:ext uri="{FF2B5EF4-FFF2-40B4-BE49-F238E27FC236}">
                <a16:creationId xmlns:a16="http://schemas.microsoft.com/office/drawing/2014/main" id="{2B7A0F29-7529-BD3B-4CF7-CEB38A5F00EB}"/>
              </a:ext>
            </a:extLst>
          </p:cNvPr>
          <p:cNvSpPr>
            <a:spLocks noGrp="1"/>
          </p:cNvSpPr>
          <p:nvPr>
            <p:ph type="title"/>
          </p:nvPr>
        </p:nvSpPr>
        <p:spPr>
          <a:xfrm>
            <a:off x="1265275" y="276447"/>
            <a:ext cx="9707526" cy="1207866"/>
          </a:xfrm>
        </p:spPr>
        <p:txBody>
          <a:bodyPr>
            <a:normAutofit/>
          </a:bodyPr>
          <a:lstStyle/>
          <a:p>
            <a:pPr algn="ctr"/>
            <a:r>
              <a:rPr lang="zh-TW" altLang="en-US" sz="5400" b="1" dirty="0">
                <a:solidFill>
                  <a:srgbClr val="000000"/>
                </a:solidFill>
                <a:ea typeface="新細明體" panose="02020500000000000000" pitchFamily="18" charset="-120"/>
              </a:rPr>
              <a:t>在普世脈絡中的「相互責任」</a:t>
            </a:r>
            <a:endParaRPr lang="zh-TW" altLang="en-US" sz="5400" b="1" dirty="0">
              <a:latin typeface="Times New Roman" panose="02020603050405020304" pitchFamily="18" charset="0"/>
              <a:ea typeface="新細明體" panose="02020500000000000000" pitchFamily="18" charset="-120"/>
            </a:endParaRPr>
          </a:p>
        </p:txBody>
      </p:sp>
      <p:sp>
        <p:nvSpPr>
          <p:cNvPr id="103426" name="內容版面配置區 2">
            <a:extLst>
              <a:ext uri="{FF2B5EF4-FFF2-40B4-BE49-F238E27FC236}">
                <a16:creationId xmlns:a16="http://schemas.microsoft.com/office/drawing/2014/main" id="{64965224-0B91-A8B1-ADCD-3FA7680C0E89}"/>
              </a:ext>
            </a:extLst>
          </p:cNvPr>
          <p:cNvSpPr>
            <a:spLocks noGrp="1"/>
          </p:cNvSpPr>
          <p:nvPr>
            <p:ph idx="1"/>
          </p:nvPr>
        </p:nvSpPr>
        <p:spPr>
          <a:xfrm>
            <a:off x="704406" y="1484313"/>
            <a:ext cx="10783187" cy="5182301"/>
          </a:xfrm>
        </p:spPr>
        <p:txBody>
          <a:bodyPr>
            <a:normAutofit/>
          </a:bodyPr>
          <a:lstStyle/>
          <a:p>
            <a:pPr>
              <a:lnSpc>
                <a:spcPts val="6538"/>
              </a:lnSpc>
              <a:spcBef>
                <a:spcPct val="0"/>
              </a:spcBef>
            </a:pPr>
            <a:r>
              <a:rPr lang="zh-TW" altLang="en-US" sz="3600" dirty="0">
                <a:latin typeface="Times New Roman" panose="02020603050405020304" pitchFamily="18" charset="0"/>
                <a:ea typeface="新細明體" panose="02020500000000000000" pitchFamily="18" charset="-120"/>
              </a:rPr>
              <a:t>對普世合一運動而言，真實的教會並不是一個為了追求合一而不問是非公理、只談和諧卻粉飾太平的教會，更不是一個以單一種族或膚色或階級或其他意識形態來排斥、邊緣化、甚至羞辱或拒絕「非我族類」的教會。一個告白「聖而公」的教會應該是包容而非排斥，應該是歡迎而非拒絕他者</a:t>
            </a:r>
            <a:r>
              <a:rPr lang="en-US" altLang="zh-TW" sz="3600" dirty="0">
                <a:latin typeface="Times New Roman" panose="02020603050405020304" pitchFamily="18" charset="0"/>
                <a:ea typeface="新細明體" panose="02020500000000000000" pitchFamily="18" charset="-120"/>
              </a:rPr>
              <a:t>(the other)</a:t>
            </a:r>
            <a:r>
              <a:rPr lang="zh-TW" altLang="en-US" sz="3600" dirty="0">
                <a:latin typeface="Times New Roman" panose="02020603050405020304" pitchFamily="18" charset="0"/>
                <a:ea typeface="新細明體" panose="02020500000000000000" pitchFamily="18" charset="-120"/>
              </a:rPr>
              <a:t>。</a:t>
            </a:r>
          </a:p>
        </p:txBody>
      </p:sp>
    </p:spTree>
    <p:extLst>
      <p:ext uri="{BB962C8B-B14F-4D97-AF65-F5344CB8AC3E}">
        <p14:creationId xmlns:p14="http://schemas.microsoft.com/office/powerpoint/2010/main" val="28385439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a:extLst>
              <a:ext uri="{FF2B5EF4-FFF2-40B4-BE49-F238E27FC236}">
                <a16:creationId xmlns:a16="http://schemas.microsoft.com/office/drawing/2014/main" id="{A151AFF5-7586-FA49-A071-FCE7C4F8CE0F}"/>
              </a:ext>
            </a:extLst>
          </p:cNvPr>
          <p:cNvSpPr>
            <a:spLocks noGrp="1"/>
          </p:cNvSpPr>
          <p:nvPr>
            <p:ph type="title"/>
          </p:nvPr>
        </p:nvSpPr>
        <p:spPr>
          <a:xfrm>
            <a:off x="322263" y="39688"/>
            <a:ext cx="11461750" cy="1733128"/>
          </a:xfrm>
        </p:spPr>
        <p:txBody>
          <a:bodyPr>
            <a:normAutofit/>
          </a:bodyPr>
          <a:lstStyle/>
          <a:p>
            <a:pPr algn="ctr"/>
            <a:r>
              <a:rPr lang="en-TW" altLang="en-TW" b="1" dirty="0">
                <a:latin typeface="Times New Roman" panose="02020603050405020304" pitchFamily="18" charset="0"/>
                <a:ea typeface="新細明體" panose="02020500000000000000" pitchFamily="18" charset="-120"/>
              </a:rPr>
              <a:t>伯特利福利園區 (Bethel Community)</a:t>
            </a:r>
          </a:p>
        </p:txBody>
      </p:sp>
      <p:pic>
        <p:nvPicPr>
          <p:cNvPr id="24578" name="Content Placeholder 4">
            <a:extLst>
              <a:ext uri="{FF2B5EF4-FFF2-40B4-BE49-F238E27FC236}">
                <a16:creationId xmlns:a16="http://schemas.microsoft.com/office/drawing/2014/main" id="{CC24BD96-B380-B94F-8956-B3B8B2503F2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22263" y="1917305"/>
            <a:ext cx="4644281" cy="3023389"/>
          </a:xfrm>
        </p:spPr>
      </p:pic>
      <p:pic>
        <p:nvPicPr>
          <p:cNvPr id="24579" name="Picture 6">
            <a:extLst>
              <a:ext uri="{FF2B5EF4-FFF2-40B4-BE49-F238E27FC236}">
                <a16:creationId xmlns:a16="http://schemas.microsoft.com/office/drawing/2014/main" id="{60520303-3D36-2449-A7C3-0BCADF84DC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0550" y="3241729"/>
            <a:ext cx="3203575" cy="315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0" name="Picture 8">
            <a:extLst>
              <a:ext uri="{FF2B5EF4-FFF2-40B4-BE49-F238E27FC236}">
                <a16:creationId xmlns:a16="http://schemas.microsoft.com/office/drawing/2014/main" id="{9B25988B-DDFD-164B-ACFB-584873A311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18131" y="2043087"/>
            <a:ext cx="3265882" cy="239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82355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a:extLst>
              <a:ext uri="{FF2B5EF4-FFF2-40B4-BE49-F238E27FC236}">
                <a16:creationId xmlns:a16="http://schemas.microsoft.com/office/drawing/2014/main" id="{6756DF53-374B-474E-AB9D-FEB3304E621B}"/>
              </a:ext>
            </a:extLst>
          </p:cNvPr>
          <p:cNvSpPr>
            <a:spLocks noGrp="1"/>
          </p:cNvSpPr>
          <p:nvPr>
            <p:ph type="title"/>
          </p:nvPr>
        </p:nvSpPr>
        <p:spPr>
          <a:xfrm>
            <a:off x="1066800" y="192520"/>
            <a:ext cx="10058400" cy="1287030"/>
          </a:xfrm>
        </p:spPr>
        <p:txBody>
          <a:bodyPr>
            <a:normAutofit/>
          </a:bodyPr>
          <a:lstStyle/>
          <a:p>
            <a:pPr algn="ctr"/>
            <a:r>
              <a:rPr lang="zh-TW" altLang="en-US" b="1" dirty="0">
                <a:ea typeface="新細明體" panose="02020500000000000000" pitchFamily="18" charset="-120"/>
              </a:rPr>
              <a:t>禁制遺傳性疾病者生育法</a:t>
            </a:r>
            <a:r>
              <a:rPr lang="en-TW" altLang="en-TW" b="1" dirty="0">
                <a:ea typeface="新細明體" panose="02020500000000000000" pitchFamily="18" charset="-120"/>
              </a:rPr>
              <a:t> </a:t>
            </a:r>
          </a:p>
        </p:txBody>
      </p:sp>
      <p:pic>
        <p:nvPicPr>
          <p:cNvPr id="25602" name="Content Placeholder 4">
            <a:extLst>
              <a:ext uri="{FF2B5EF4-FFF2-40B4-BE49-F238E27FC236}">
                <a16:creationId xmlns:a16="http://schemas.microsoft.com/office/drawing/2014/main" id="{54382C32-EF06-EF45-992E-64EEB2B7C02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79376" y="1844824"/>
            <a:ext cx="7046913" cy="4670425"/>
          </a:xfrm>
        </p:spPr>
      </p:pic>
      <p:pic>
        <p:nvPicPr>
          <p:cNvPr id="25603" name="Picture 8">
            <a:extLst>
              <a:ext uri="{FF2B5EF4-FFF2-40B4-BE49-F238E27FC236}">
                <a16:creationId xmlns:a16="http://schemas.microsoft.com/office/drawing/2014/main" id="{D4FB602C-89B9-BC45-BF0B-FAD000C56D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12224" y="1692970"/>
            <a:ext cx="3272209" cy="4822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06592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a:extLst>
              <a:ext uri="{FF2B5EF4-FFF2-40B4-BE49-F238E27FC236}">
                <a16:creationId xmlns:a16="http://schemas.microsoft.com/office/drawing/2014/main" id="{6E814140-D28E-C346-B03A-05B2CE06F2EC}"/>
              </a:ext>
            </a:extLst>
          </p:cNvPr>
          <p:cNvSpPr>
            <a:spLocks noGrp="1"/>
          </p:cNvSpPr>
          <p:nvPr>
            <p:ph type="title"/>
          </p:nvPr>
        </p:nvSpPr>
        <p:spPr>
          <a:xfrm>
            <a:off x="1199456" y="222185"/>
            <a:ext cx="10058400" cy="1371600"/>
          </a:xfrm>
        </p:spPr>
        <p:txBody>
          <a:bodyPr>
            <a:normAutofit/>
          </a:bodyPr>
          <a:lstStyle/>
          <a:p>
            <a:pPr algn="ctr"/>
            <a:r>
              <a:rPr lang="en-TW" altLang="en-TW" b="1" dirty="0">
                <a:latin typeface="新細明體" panose="02020500000000000000" pitchFamily="18" charset="-120"/>
                <a:ea typeface="新細明體" panose="02020500000000000000" pitchFamily="18" charset="-120"/>
              </a:rPr>
              <a:t>不健全的生命是一種負擔？</a:t>
            </a:r>
          </a:p>
        </p:txBody>
      </p:sp>
      <p:pic>
        <p:nvPicPr>
          <p:cNvPr id="26626" name="Content Placeholder 4">
            <a:extLst>
              <a:ext uri="{FF2B5EF4-FFF2-40B4-BE49-F238E27FC236}">
                <a16:creationId xmlns:a16="http://schemas.microsoft.com/office/drawing/2014/main" id="{2B16EAF7-D0C1-384A-9885-F2D212582D8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07368" y="1846787"/>
            <a:ext cx="6786562" cy="4578350"/>
          </a:xfrm>
        </p:spPr>
      </p:pic>
      <p:pic>
        <p:nvPicPr>
          <p:cNvPr id="26627" name="Picture 6">
            <a:extLst>
              <a:ext uri="{FF2B5EF4-FFF2-40B4-BE49-F238E27FC236}">
                <a16:creationId xmlns:a16="http://schemas.microsoft.com/office/drawing/2014/main" id="{6992CBB0-BB11-F44C-B536-2BDFDDC45F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25648" y="1593785"/>
            <a:ext cx="3698181" cy="4858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00939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a:extLst>
              <a:ext uri="{FF2B5EF4-FFF2-40B4-BE49-F238E27FC236}">
                <a16:creationId xmlns:a16="http://schemas.microsoft.com/office/drawing/2014/main" id="{24E97925-7ECD-FF48-9099-86C539E2BB3E}"/>
              </a:ext>
            </a:extLst>
          </p:cNvPr>
          <p:cNvSpPr>
            <a:spLocks noGrp="1"/>
          </p:cNvSpPr>
          <p:nvPr>
            <p:ph type="title"/>
          </p:nvPr>
        </p:nvSpPr>
        <p:spPr>
          <a:xfrm>
            <a:off x="1066800" y="284158"/>
            <a:ext cx="10058400" cy="1371600"/>
          </a:xfrm>
        </p:spPr>
        <p:txBody>
          <a:bodyPr>
            <a:normAutofit/>
          </a:bodyPr>
          <a:lstStyle/>
          <a:p>
            <a:pPr algn="ctr"/>
            <a:r>
              <a:rPr lang="en-US" altLang="en-TW" b="1" dirty="0" err="1">
                <a:latin typeface="新細明體" panose="02020500000000000000" pitchFamily="18" charset="-120"/>
                <a:ea typeface="新細明體" panose="02020500000000000000" pitchFamily="18" charset="-120"/>
              </a:rPr>
              <a:t>頌讚「健康」的身體</a:t>
            </a:r>
            <a:r>
              <a:rPr lang="en-US" altLang="en-TW" b="1" dirty="0">
                <a:latin typeface="新細明體" panose="02020500000000000000" pitchFamily="18" charset="-120"/>
                <a:ea typeface="新細明體" panose="02020500000000000000" pitchFamily="18" charset="-120"/>
              </a:rPr>
              <a:t>？</a:t>
            </a:r>
            <a:endParaRPr lang="en-TW" altLang="en-TW" b="1" dirty="0">
              <a:latin typeface="新細明體" panose="02020500000000000000" pitchFamily="18" charset="-120"/>
              <a:ea typeface="新細明體" panose="02020500000000000000" pitchFamily="18" charset="-120"/>
            </a:endParaRPr>
          </a:p>
        </p:txBody>
      </p:sp>
      <p:pic>
        <p:nvPicPr>
          <p:cNvPr id="27650" name="Content Placeholder 4">
            <a:extLst>
              <a:ext uri="{FF2B5EF4-FFF2-40B4-BE49-F238E27FC236}">
                <a16:creationId xmlns:a16="http://schemas.microsoft.com/office/drawing/2014/main" id="{C575728A-60DE-FB47-852E-5F0759CD470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5724102" y="1890841"/>
            <a:ext cx="6086475" cy="4670425"/>
          </a:xfrm>
        </p:spPr>
      </p:pic>
      <p:pic>
        <p:nvPicPr>
          <p:cNvPr id="27651" name="Picture 5">
            <a:extLst>
              <a:ext uri="{FF2B5EF4-FFF2-40B4-BE49-F238E27FC236}">
                <a16:creationId xmlns:a16="http://schemas.microsoft.com/office/drawing/2014/main" id="{55FB169F-619A-0844-B471-43D7ECF20A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423" y="2204864"/>
            <a:ext cx="5095875" cy="3830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14268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5AF5BB-0DC4-0447-9196-9F27ED26AB28}"/>
              </a:ext>
            </a:extLst>
          </p:cNvPr>
          <p:cNvSpPr>
            <a:spLocks noGrp="1"/>
          </p:cNvSpPr>
          <p:nvPr>
            <p:ph type="title"/>
          </p:nvPr>
        </p:nvSpPr>
        <p:spPr>
          <a:xfrm>
            <a:off x="1066800" y="410388"/>
            <a:ext cx="10058400" cy="1128481"/>
          </a:xfrm>
        </p:spPr>
        <p:txBody>
          <a:bodyPr>
            <a:normAutofit/>
          </a:bodyPr>
          <a:lstStyle/>
          <a:p>
            <a:pPr algn="ctr">
              <a:defRPr/>
            </a:pPr>
            <a:r>
              <a:rPr lang="en-TW" b="1" dirty="0">
                <a:latin typeface="PMingLiU" panose="02020500000000000000" pitchFamily="18" charset="-120"/>
                <a:ea typeface="PMingLiU" panose="02020500000000000000" pitchFamily="18" charset="-120"/>
              </a:rPr>
              <a:t>潘霍華的</a:t>
            </a:r>
            <a:r>
              <a:rPr lang="en-US" altLang="zh-TW" b="1" dirty="0">
                <a:latin typeface="PMingLiU" panose="02020500000000000000" pitchFamily="18" charset="-120"/>
                <a:ea typeface="PMingLiU" panose="02020500000000000000" pitchFamily="18" charset="-120"/>
              </a:rPr>
              <a:t>《</a:t>
            </a:r>
            <a:r>
              <a:rPr lang="en-TW" b="1" dirty="0">
                <a:latin typeface="PMingLiU" panose="02020500000000000000" pitchFamily="18" charset="-120"/>
                <a:ea typeface="PMingLiU" panose="02020500000000000000" pitchFamily="18" charset="-120"/>
              </a:rPr>
              <a:t>倫理學</a:t>
            </a:r>
            <a:r>
              <a:rPr lang="en-US" altLang="zh-TW" b="1" dirty="0">
                <a:latin typeface="PMingLiU" panose="02020500000000000000" pitchFamily="18" charset="-120"/>
                <a:ea typeface="PMingLiU" panose="02020500000000000000" pitchFamily="18" charset="-120"/>
              </a:rPr>
              <a:t>》</a:t>
            </a:r>
            <a:endParaRPr lang="en-TW" dirty="0">
              <a:latin typeface="PMingLiU" panose="02020500000000000000" pitchFamily="18" charset="-120"/>
              <a:ea typeface="PMingLiU" panose="02020500000000000000" pitchFamily="18" charset="-120"/>
            </a:endParaRPr>
          </a:p>
        </p:txBody>
      </p:sp>
      <p:pic>
        <p:nvPicPr>
          <p:cNvPr id="28674" name="Content Placeholder 4">
            <a:extLst>
              <a:ext uri="{FF2B5EF4-FFF2-40B4-BE49-F238E27FC236}">
                <a16:creationId xmlns:a16="http://schemas.microsoft.com/office/drawing/2014/main" id="{BA933B6B-B96F-574D-A060-584813B1118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8482014" y="1832253"/>
            <a:ext cx="3219362" cy="4849535"/>
          </a:xfrm>
        </p:spPr>
      </p:pic>
      <p:pic>
        <p:nvPicPr>
          <p:cNvPr id="28675" name="Picture 6">
            <a:extLst>
              <a:ext uri="{FF2B5EF4-FFF2-40B4-BE49-F238E27FC236}">
                <a16:creationId xmlns:a16="http://schemas.microsoft.com/office/drawing/2014/main" id="{3B21022E-D384-184C-A3D9-3A41156B71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836" y="1833975"/>
            <a:ext cx="3136903" cy="484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6" name="Picture 8">
            <a:extLst>
              <a:ext uri="{FF2B5EF4-FFF2-40B4-BE49-F238E27FC236}">
                <a16:creationId xmlns:a16="http://schemas.microsoft.com/office/drawing/2014/main" id="{FE9DAF8C-1D13-ED49-9D92-F5DB1A6501F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97364" y="1832253"/>
            <a:ext cx="3367088" cy="4846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03891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B9BEA-513A-0245-80C3-2A0A7DB0C4E4}"/>
              </a:ext>
            </a:extLst>
          </p:cNvPr>
          <p:cNvSpPr>
            <a:spLocks noGrp="1"/>
          </p:cNvSpPr>
          <p:nvPr>
            <p:ph type="title"/>
          </p:nvPr>
        </p:nvSpPr>
        <p:spPr>
          <a:xfrm>
            <a:off x="1199456" y="492201"/>
            <a:ext cx="10058400" cy="1080120"/>
          </a:xfrm>
        </p:spPr>
        <p:txBody>
          <a:bodyPr>
            <a:normAutofit/>
          </a:bodyPr>
          <a:lstStyle/>
          <a:p>
            <a:pPr algn="ctr">
              <a:defRPr/>
            </a:pPr>
            <a:r>
              <a:rPr lang="en-TW" b="1" dirty="0">
                <a:latin typeface="PMingLiU" panose="02020500000000000000" pitchFamily="18" charset="-120"/>
                <a:ea typeface="PMingLiU" panose="02020500000000000000" pitchFamily="18" charset="-120"/>
              </a:rPr>
              <a:t>潘霍華</a:t>
            </a:r>
            <a:r>
              <a:rPr lang="en-US" b="1" dirty="0" err="1">
                <a:latin typeface="PMingLiU" panose="02020500000000000000" pitchFamily="18" charset="-120"/>
                <a:ea typeface="PMingLiU" panose="02020500000000000000" pitchFamily="18" charset="-120"/>
              </a:rPr>
              <a:t>論「自然的生命</a:t>
            </a:r>
            <a:r>
              <a:rPr lang="en-US" b="1" dirty="0">
                <a:latin typeface="PMingLiU" panose="02020500000000000000" pitchFamily="18" charset="-120"/>
                <a:ea typeface="PMingLiU" panose="02020500000000000000" pitchFamily="18" charset="-120"/>
              </a:rPr>
              <a:t>」</a:t>
            </a:r>
            <a:endParaRPr lang="en-TW" b="1" dirty="0">
              <a:latin typeface="PMingLiU" panose="02020500000000000000" pitchFamily="18" charset="-120"/>
              <a:ea typeface="PMingLiU" panose="02020500000000000000" pitchFamily="18" charset="-120"/>
            </a:endParaRPr>
          </a:p>
        </p:txBody>
      </p:sp>
      <p:sp>
        <p:nvSpPr>
          <p:cNvPr id="31746" name="Content Placeholder 2">
            <a:extLst>
              <a:ext uri="{FF2B5EF4-FFF2-40B4-BE49-F238E27FC236}">
                <a16:creationId xmlns:a16="http://schemas.microsoft.com/office/drawing/2014/main" id="{3C7B8663-F04B-CE48-A502-7470495DA14E}"/>
              </a:ext>
            </a:extLst>
          </p:cNvPr>
          <p:cNvSpPr>
            <a:spLocks noGrp="1"/>
          </p:cNvSpPr>
          <p:nvPr>
            <p:ph idx="1"/>
          </p:nvPr>
        </p:nvSpPr>
        <p:spPr>
          <a:xfrm>
            <a:off x="836341" y="1572321"/>
            <a:ext cx="10421515" cy="5025031"/>
          </a:xfrm>
        </p:spPr>
        <p:txBody>
          <a:bodyPr/>
          <a:lstStyle/>
          <a:p>
            <a:pPr>
              <a:lnSpc>
                <a:spcPts val="7825"/>
              </a:lnSpc>
              <a:spcBef>
                <a:spcPct val="0"/>
              </a:spcBef>
            </a:pPr>
            <a:r>
              <a:rPr lang="zh-TW" altLang="en-US" sz="3600" dirty="0">
                <a:latin typeface="Times New Roman" panose="02020603050405020304" pitchFamily="18" charset="0"/>
                <a:ea typeface="新細明體" panose="02020500000000000000" pitchFamily="18" charset="-120"/>
              </a:rPr>
              <a:t>相對於納粹學者主張作為手段的身體若無法達成其目的可以被犧牲，潘霍華則指出基督教觀點相信身體擁有更高的尊嚴，因為人的存在基本上還是身體性的存在，用他自己的話來說：「身體性和人之作為人，兩者緊密相屬，無法分離。」</a:t>
            </a:r>
            <a:r>
              <a:rPr lang="en-TW" altLang="en-TW" sz="3600" dirty="0">
                <a:latin typeface="Times New Roman" panose="02020603050405020304" pitchFamily="18" charset="0"/>
                <a:ea typeface="新細明體" panose="02020500000000000000" pitchFamily="18" charset="-120"/>
              </a:rPr>
              <a:t> </a:t>
            </a:r>
          </a:p>
        </p:txBody>
      </p:sp>
    </p:spTree>
    <p:extLst>
      <p:ext uri="{BB962C8B-B14F-4D97-AF65-F5344CB8AC3E}">
        <p14:creationId xmlns:p14="http://schemas.microsoft.com/office/powerpoint/2010/main" val="4586159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841D34-AB98-3A4F-9BC1-5BA26B218A07}"/>
              </a:ext>
            </a:extLst>
          </p:cNvPr>
          <p:cNvSpPr>
            <a:spLocks noGrp="1"/>
          </p:cNvSpPr>
          <p:nvPr>
            <p:ph type="title"/>
          </p:nvPr>
        </p:nvSpPr>
        <p:spPr>
          <a:xfrm>
            <a:off x="1066800" y="458748"/>
            <a:ext cx="10058400" cy="1080120"/>
          </a:xfrm>
        </p:spPr>
        <p:txBody>
          <a:bodyPr>
            <a:normAutofit/>
          </a:bodyPr>
          <a:lstStyle/>
          <a:p>
            <a:pPr algn="ctr">
              <a:defRPr/>
            </a:pPr>
            <a:r>
              <a:rPr lang="en-TW" b="1" dirty="0">
                <a:latin typeface="PMingLiU" panose="02020500000000000000" pitchFamily="18" charset="-120"/>
                <a:ea typeface="PMingLiU" panose="02020500000000000000" pitchFamily="18" charset="-120"/>
              </a:rPr>
              <a:t>潘霍華的</a:t>
            </a:r>
            <a:r>
              <a:rPr lang="en-US" altLang="zh-TW" b="1" dirty="0">
                <a:latin typeface="PMingLiU" panose="02020500000000000000" pitchFamily="18" charset="-120"/>
                <a:ea typeface="PMingLiU" panose="02020500000000000000" pitchFamily="18" charset="-120"/>
              </a:rPr>
              <a:t>《</a:t>
            </a:r>
            <a:r>
              <a:rPr lang="en-TW" b="1" dirty="0">
                <a:latin typeface="PMingLiU" panose="02020500000000000000" pitchFamily="18" charset="-120"/>
                <a:ea typeface="PMingLiU" panose="02020500000000000000" pitchFamily="18" charset="-120"/>
              </a:rPr>
              <a:t>倫理學</a:t>
            </a:r>
            <a:r>
              <a:rPr lang="en-US" altLang="zh-TW" b="1" dirty="0">
                <a:latin typeface="PMingLiU" panose="02020500000000000000" pitchFamily="18" charset="-120"/>
                <a:ea typeface="PMingLiU" panose="02020500000000000000" pitchFamily="18" charset="-120"/>
              </a:rPr>
              <a:t>》</a:t>
            </a:r>
            <a:endParaRPr lang="en-TW" b="1" dirty="0">
              <a:latin typeface="PMingLiU" panose="02020500000000000000" pitchFamily="18" charset="-120"/>
              <a:ea typeface="PMingLiU" panose="02020500000000000000" pitchFamily="18" charset="-120"/>
            </a:endParaRPr>
          </a:p>
        </p:txBody>
      </p:sp>
      <p:sp>
        <p:nvSpPr>
          <p:cNvPr id="32770" name="Content Placeholder 2">
            <a:extLst>
              <a:ext uri="{FF2B5EF4-FFF2-40B4-BE49-F238E27FC236}">
                <a16:creationId xmlns:a16="http://schemas.microsoft.com/office/drawing/2014/main" id="{1A3B59E9-B4D8-2C45-9371-F8A0726180F3}"/>
              </a:ext>
            </a:extLst>
          </p:cNvPr>
          <p:cNvSpPr>
            <a:spLocks noGrp="1"/>
          </p:cNvSpPr>
          <p:nvPr>
            <p:ph idx="1"/>
          </p:nvPr>
        </p:nvSpPr>
        <p:spPr>
          <a:xfrm>
            <a:off x="581025" y="1538868"/>
            <a:ext cx="11029950" cy="5195074"/>
          </a:xfrm>
        </p:spPr>
        <p:txBody>
          <a:bodyPr>
            <a:normAutofit/>
          </a:bodyPr>
          <a:lstStyle/>
          <a:p>
            <a:pPr>
              <a:lnSpc>
                <a:spcPts val="7500"/>
              </a:lnSpc>
              <a:spcBef>
                <a:spcPct val="0"/>
              </a:spcBef>
            </a:pPr>
            <a:r>
              <a:rPr lang="zh-TW" altLang="en-US" sz="3600" dirty="0">
                <a:latin typeface="Times New Roman" panose="02020603050405020304" pitchFamily="18" charset="0"/>
                <a:ea typeface="新細明體" panose="02020500000000000000" pitchFamily="18" charset="-120"/>
              </a:rPr>
              <a:t>最後，潘霍華更提出神學論點來反駁「社會效益」</a:t>
            </a:r>
            <a:r>
              <a:rPr lang="en-US" altLang="en-TW" sz="3600" dirty="0">
                <a:latin typeface="Times New Roman" panose="02020603050405020304" pitchFamily="18" charset="0"/>
                <a:ea typeface="新細明體" panose="02020500000000000000" pitchFamily="18" charset="-120"/>
              </a:rPr>
              <a:t>(social utility)</a:t>
            </a:r>
            <a:r>
              <a:rPr lang="zh-TW" altLang="en-US" sz="3600" dirty="0">
                <a:latin typeface="Times New Roman" panose="02020603050405020304" pitchFamily="18" charset="0"/>
                <a:ea typeface="新細明體" panose="02020500000000000000" pitchFamily="18" charset="-120"/>
              </a:rPr>
              <a:t>的理論：「在上帝面前沒有不值得活的生命，因為上帝視生命本身為有價值的。因為上帝是生命的創造者、保存者及救贖者，在上帝面前，就連那最貧乏的生命也將成為有價值的生命。」</a:t>
            </a:r>
            <a:r>
              <a:rPr lang="en-TW" altLang="en-TW" sz="3600" dirty="0">
                <a:latin typeface="Times New Roman" panose="02020603050405020304" pitchFamily="18" charset="0"/>
                <a:ea typeface="新細明體" panose="02020500000000000000" pitchFamily="18" charset="-120"/>
              </a:rPr>
              <a:t> </a:t>
            </a:r>
          </a:p>
        </p:txBody>
      </p:sp>
    </p:spTree>
    <p:extLst>
      <p:ext uri="{BB962C8B-B14F-4D97-AF65-F5344CB8AC3E}">
        <p14:creationId xmlns:p14="http://schemas.microsoft.com/office/powerpoint/2010/main" val="10649797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60305-71F1-7B1A-F30E-1F50E9D19D96}"/>
              </a:ext>
            </a:extLst>
          </p:cNvPr>
          <p:cNvSpPr>
            <a:spLocks noGrp="1"/>
          </p:cNvSpPr>
          <p:nvPr>
            <p:ph type="title"/>
          </p:nvPr>
        </p:nvSpPr>
        <p:spPr>
          <a:xfrm>
            <a:off x="1066800" y="274604"/>
            <a:ext cx="10058400" cy="1371600"/>
          </a:xfrm>
        </p:spPr>
        <p:txBody>
          <a:bodyPr>
            <a:normAutofit/>
          </a:bodyPr>
          <a:lstStyle/>
          <a:p>
            <a:pPr algn="ctr"/>
            <a:r>
              <a:rPr lang="en-US" sz="5400" b="1" dirty="0" err="1">
                <a:solidFill>
                  <a:schemeClr val="tx1"/>
                </a:solidFill>
                <a:latin typeface="Times New Roman" panose="02020603050405020304" pitchFamily="18" charset="0"/>
                <a:ea typeface="PMingLiU" panose="02020500000000000000" pitchFamily="18" charset="-120"/>
                <a:cs typeface="Times New Roman" panose="02020603050405020304" pitchFamily="18" charset="0"/>
              </a:rPr>
              <a:t>南非的潘霍華研究</a:t>
            </a:r>
            <a:endParaRPr lang="en-TW" sz="5400" b="1" dirty="0">
              <a:solidFill>
                <a:schemeClr val="tx1"/>
              </a:solidFill>
              <a:latin typeface="Times New Roman" panose="02020603050405020304" pitchFamily="18" charset="0"/>
              <a:ea typeface="PMingLiU" panose="02020500000000000000" pitchFamily="18" charset="-120"/>
              <a:cs typeface="Times New Roman" panose="02020603050405020304" pitchFamily="18" charset="0"/>
            </a:endParaRPr>
          </a:p>
        </p:txBody>
      </p:sp>
      <p:pic>
        <p:nvPicPr>
          <p:cNvPr id="5" name="Content Placeholder 4">
            <a:extLst>
              <a:ext uri="{FF2B5EF4-FFF2-40B4-BE49-F238E27FC236}">
                <a16:creationId xmlns:a16="http://schemas.microsoft.com/office/drawing/2014/main" id="{A9DF033C-B041-385A-EB72-EEC96223BC32}"/>
              </a:ext>
            </a:extLst>
          </p:cNvPr>
          <p:cNvPicPr>
            <a:picLocks noGrp="1" noChangeAspect="1"/>
          </p:cNvPicPr>
          <p:nvPr>
            <p:ph idx="1"/>
          </p:nvPr>
        </p:nvPicPr>
        <p:blipFill>
          <a:blip r:embed="rId2"/>
          <a:stretch>
            <a:fillRect/>
          </a:stretch>
        </p:blipFill>
        <p:spPr>
          <a:xfrm>
            <a:off x="354248" y="1646204"/>
            <a:ext cx="2540225" cy="3932237"/>
          </a:xfrm>
        </p:spPr>
      </p:pic>
      <p:pic>
        <p:nvPicPr>
          <p:cNvPr id="7" name="Picture 6">
            <a:extLst>
              <a:ext uri="{FF2B5EF4-FFF2-40B4-BE49-F238E27FC236}">
                <a16:creationId xmlns:a16="http://schemas.microsoft.com/office/drawing/2014/main" id="{C7871D09-D0EE-072D-3E95-C8F91E4AEB37}"/>
              </a:ext>
            </a:extLst>
          </p:cNvPr>
          <p:cNvPicPr>
            <a:picLocks noChangeAspect="1"/>
          </p:cNvPicPr>
          <p:nvPr/>
        </p:nvPicPr>
        <p:blipFill>
          <a:blip r:embed="rId3"/>
          <a:stretch>
            <a:fillRect/>
          </a:stretch>
        </p:blipFill>
        <p:spPr>
          <a:xfrm>
            <a:off x="2999679" y="2555624"/>
            <a:ext cx="3618324" cy="2410708"/>
          </a:xfrm>
          <a:prstGeom prst="rect">
            <a:avLst/>
          </a:prstGeom>
        </p:spPr>
      </p:pic>
      <p:pic>
        <p:nvPicPr>
          <p:cNvPr id="9" name="Picture 8">
            <a:extLst>
              <a:ext uri="{FF2B5EF4-FFF2-40B4-BE49-F238E27FC236}">
                <a16:creationId xmlns:a16="http://schemas.microsoft.com/office/drawing/2014/main" id="{179716CE-EBD9-963A-EE1A-8F884A3357A9}"/>
              </a:ext>
            </a:extLst>
          </p:cNvPr>
          <p:cNvPicPr>
            <a:picLocks noChangeAspect="1"/>
          </p:cNvPicPr>
          <p:nvPr/>
        </p:nvPicPr>
        <p:blipFill>
          <a:blip r:embed="rId4"/>
          <a:stretch>
            <a:fillRect/>
          </a:stretch>
        </p:blipFill>
        <p:spPr>
          <a:xfrm>
            <a:off x="6711304" y="2241396"/>
            <a:ext cx="2357294" cy="3489328"/>
          </a:xfrm>
          <a:prstGeom prst="rect">
            <a:avLst/>
          </a:prstGeom>
        </p:spPr>
      </p:pic>
      <p:pic>
        <p:nvPicPr>
          <p:cNvPr id="11" name="Picture 10">
            <a:extLst>
              <a:ext uri="{FF2B5EF4-FFF2-40B4-BE49-F238E27FC236}">
                <a16:creationId xmlns:a16="http://schemas.microsoft.com/office/drawing/2014/main" id="{EB5420ED-33CE-B53F-C07F-28E431A15F26}"/>
              </a:ext>
            </a:extLst>
          </p:cNvPr>
          <p:cNvPicPr>
            <a:picLocks noChangeAspect="1"/>
          </p:cNvPicPr>
          <p:nvPr/>
        </p:nvPicPr>
        <p:blipFill>
          <a:blip r:embed="rId5"/>
          <a:stretch>
            <a:fillRect/>
          </a:stretch>
        </p:blipFill>
        <p:spPr>
          <a:xfrm>
            <a:off x="9255201" y="1532780"/>
            <a:ext cx="2582551" cy="4112343"/>
          </a:xfrm>
          <a:prstGeom prst="rect">
            <a:avLst/>
          </a:prstGeom>
        </p:spPr>
      </p:pic>
      <p:sp>
        <p:nvSpPr>
          <p:cNvPr id="12" name="TextBox 11">
            <a:extLst>
              <a:ext uri="{FF2B5EF4-FFF2-40B4-BE49-F238E27FC236}">
                <a16:creationId xmlns:a16="http://schemas.microsoft.com/office/drawing/2014/main" id="{987A8DD2-0D1F-B4E6-09BB-06552BB7C36D}"/>
              </a:ext>
            </a:extLst>
          </p:cNvPr>
          <p:cNvSpPr txBox="1"/>
          <p:nvPr/>
        </p:nvSpPr>
        <p:spPr>
          <a:xfrm>
            <a:off x="3958683" y="5229421"/>
            <a:ext cx="1784195" cy="954107"/>
          </a:xfrm>
          <a:prstGeom prst="rect">
            <a:avLst/>
          </a:prstGeom>
          <a:noFill/>
        </p:spPr>
        <p:txBody>
          <a:bodyPr wrap="square" rtlCol="0">
            <a:spAutoFit/>
          </a:bodyPr>
          <a:lstStyle/>
          <a:p>
            <a:pPr algn="ctr"/>
            <a:r>
              <a:rPr lang="en-TW" sz="2800" dirty="0">
                <a:latin typeface="Times New Roman" panose="02020603050405020304" pitchFamily="18" charset="0"/>
                <a:cs typeface="Times New Roman" panose="02020603050405020304" pitchFamily="18" charset="0"/>
              </a:rPr>
              <a:t>John W. De Gruchy</a:t>
            </a:r>
          </a:p>
        </p:txBody>
      </p:sp>
    </p:spTree>
    <p:extLst>
      <p:ext uri="{BB962C8B-B14F-4D97-AF65-F5344CB8AC3E}">
        <p14:creationId xmlns:p14="http://schemas.microsoft.com/office/powerpoint/2010/main" val="6541993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a:extLst>
              <a:ext uri="{FF2B5EF4-FFF2-40B4-BE49-F238E27FC236}">
                <a16:creationId xmlns:a16="http://schemas.microsoft.com/office/drawing/2014/main" id="{17034AD2-D2A3-9C46-8999-A11869D67DCC}"/>
              </a:ext>
            </a:extLst>
          </p:cNvPr>
          <p:cNvSpPr>
            <a:spLocks noGrp="1"/>
          </p:cNvSpPr>
          <p:nvPr>
            <p:ph type="title"/>
          </p:nvPr>
        </p:nvSpPr>
        <p:spPr>
          <a:xfrm>
            <a:off x="1049337" y="381660"/>
            <a:ext cx="10093325" cy="1193800"/>
          </a:xfrm>
        </p:spPr>
        <p:txBody>
          <a:bodyPr>
            <a:normAutofit/>
          </a:bodyPr>
          <a:lstStyle/>
          <a:p>
            <a:pPr algn="ctr"/>
            <a:r>
              <a:rPr lang="en-TW" altLang="en-TW" b="1" dirty="0">
                <a:latin typeface="Times New Roman" panose="02020603050405020304" pitchFamily="18" charset="0"/>
                <a:ea typeface="新細明體" panose="02020500000000000000" pitchFamily="18" charset="-120"/>
              </a:rPr>
              <a:t>Prof. Robert Vosloo</a:t>
            </a:r>
          </a:p>
        </p:txBody>
      </p:sp>
      <p:pic>
        <p:nvPicPr>
          <p:cNvPr id="36866" name="Content Placeholder 4">
            <a:extLst>
              <a:ext uri="{FF2B5EF4-FFF2-40B4-BE49-F238E27FC236}">
                <a16:creationId xmlns:a16="http://schemas.microsoft.com/office/drawing/2014/main" id="{995DADC1-8765-CF40-8B49-959B1CF5134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291807" y="1640623"/>
            <a:ext cx="3463926" cy="4902530"/>
          </a:xfrm>
        </p:spPr>
      </p:pic>
      <p:pic>
        <p:nvPicPr>
          <p:cNvPr id="36867" name="Picture 6">
            <a:extLst>
              <a:ext uri="{FF2B5EF4-FFF2-40B4-BE49-F238E27FC236}">
                <a16:creationId xmlns:a16="http://schemas.microsoft.com/office/drawing/2014/main" id="{C89CF1E3-8092-B94B-8BD1-00B6EF6B6F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97863" y="1712913"/>
            <a:ext cx="3361978" cy="4830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8" name="Picture 10">
            <a:extLst>
              <a:ext uri="{FF2B5EF4-FFF2-40B4-BE49-F238E27FC236}">
                <a16:creationId xmlns:a16="http://schemas.microsoft.com/office/drawing/2014/main" id="{61514E8E-E020-B543-957F-FD0FA562B41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2159" y="2348880"/>
            <a:ext cx="3463925" cy="346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91222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1DA77-F122-FCD3-C409-F2DE27EF79A3}"/>
              </a:ext>
            </a:extLst>
          </p:cNvPr>
          <p:cNvSpPr>
            <a:spLocks noGrp="1"/>
          </p:cNvSpPr>
          <p:nvPr>
            <p:ph type="title"/>
          </p:nvPr>
        </p:nvSpPr>
        <p:spPr>
          <a:xfrm>
            <a:off x="1066800" y="274604"/>
            <a:ext cx="10058400" cy="1208508"/>
          </a:xfrm>
        </p:spPr>
        <p:txBody>
          <a:bodyPr>
            <a:normAutofit/>
          </a:bodyPr>
          <a:lstStyle/>
          <a:p>
            <a:pPr algn="ctr"/>
            <a:r>
              <a:rPr lang="en-TW" sz="5400" b="1" dirty="0">
                <a:latin typeface="Times New Roman" panose="02020603050405020304" pitchFamily="18" charset="0"/>
                <a:ea typeface="PMingLiU" panose="02020500000000000000" pitchFamily="18" charset="-120"/>
                <a:cs typeface="Times New Roman" panose="02020603050405020304" pitchFamily="18" charset="0"/>
              </a:rPr>
              <a:t>對台灣教會的啟發</a:t>
            </a:r>
          </a:p>
        </p:txBody>
      </p:sp>
      <p:sp>
        <p:nvSpPr>
          <p:cNvPr id="3" name="Content Placeholder 2">
            <a:extLst>
              <a:ext uri="{FF2B5EF4-FFF2-40B4-BE49-F238E27FC236}">
                <a16:creationId xmlns:a16="http://schemas.microsoft.com/office/drawing/2014/main" id="{7BE3F765-C411-B640-3A10-E4F5B5147825}"/>
              </a:ext>
            </a:extLst>
          </p:cNvPr>
          <p:cNvSpPr>
            <a:spLocks noGrp="1"/>
          </p:cNvSpPr>
          <p:nvPr>
            <p:ph idx="1"/>
          </p:nvPr>
        </p:nvSpPr>
        <p:spPr>
          <a:xfrm>
            <a:off x="1066800" y="1706137"/>
            <a:ext cx="10058400" cy="4877259"/>
          </a:xfrm>
        </p:spPr>
        <p:txBody>
          <a:bodyPr>
            <a:normAutofit/>
          </a:bodyPr>
          <a:lstStyle/>
          <a:p>
            <a:pPr>
              <a:lnSpc>
                <a:spcPts val="7500"/>
              </a:lnSpc>
              <a:spcBef>
                <a:spcPts val="0"/>
              </a:spcBef>
            </a:pPr>
            <a:r>
              <a:rPr lang="en-TW" sz="4000" dirty="0">
                <a:latin typeface="Times New Roman" panose="02020603050405020304" pitchFamily="18" charset="0"/>
                <a:ea typeface="PMingLiU" panose="02020500000000000000" pitchFamily="18" charset="-120"/>
                <a:cs typeface="Times New Roman" panose="02020603050405020304" pitchFamily="18" charset="0"/>
              </a:rPr>
              <a:t>普世的相互責任</a:t>
            </a:r>
          </a:p>
          <a:p>
            <a:pPr>
              <a:lnSpc>
                <a:spcPts val="7500"/>
              </a:lnSpc>
              <a:spcBef>
                <a:spcPts val="0"/>
              </a:spcBef>
            </a:pPr>
            <a:r>
              <a:rPr lang="en-TW" sz="4000" dirty="0">
                <a:latin typeface="Times New Roman" panose="02020603050405020304" pitchFamily="18" charset="0"/>
                <a:ea typeface="PMingLiU" panose="02020500000000000000" pitchFamily="18" charset="-120"/>
                <a:cs typeface="Times New Roman" panose="02020603050405020304" pitchFamily="18" charset="0"/>
              </a:rPr>
              <a:t>和平主義的召喚</a:t>
            </a:r>
          </a:p>
          <a:p>
            <a:pPr>
              <a:lnSpc>
                <a:spcPts val="7500"/>
              </a:lnSpc>
              <a:spcBef>
                <a:spcPts val="0"/>
              </a:spcBef>
            </a:pPr>
            <a:r>
              <a:rPr lang="en-TW" sz="4000" dirty="0">
                <a:latin typeface="Times New Roman" panose="02020603050405020304" pitchFamily="18" charset="0"/>
                <a:ea typeface="PMingLiU" panose="02020500000000000000" pitchFamily="18" charset="-120"/>
                <a:cs typeface="Times New Roman" panose="02020603050405020304" pitchFamily="18" charset="0"/>
              </a:rPr>
              <a:t>肯認他者的生命</a:t>
            </a:r>
          </a:p>
          <a:p>
            <a:pPr>
              <a:lnSpc>
                <a:spcPts val="7500"/>
              </a:lnSpc>
              <a:spcBef>
                <a:spcPts val="0"/>
              </a:spcBef>
            </a:pPr>
            <a:r>
              <a:rPr lang="en-TW" sz="4000" dirty="0">
                <a:latin typeface="Times New Roman" panose="02020603050405020304" pitchFamily="18" charset="0"/>
                <a:ea typeface="PMingLiU" panose="02020500000000000000" pitchFamily="18" charset="-120"/>
                <a:cs typeface="Times New Roman" panose="02020603050405020304" pitchFamily="18" charset="0"/>
              </a:rPr>
              <a:t>從底層眼光觀看</a:t>
            </a:r>
          </a:p>
          <a:p>
            <a:pPr>
              <a:lnSpc>
                <a:spcPts val="7500"/>
              </a:lnSpc>
              <a:spcBef>
                <a:spcPts val="0"/>
              </a:spcBef>
            </a:pPr>
            <a:r>
              <a:rPr lang="en-TW" sz="4000" dirty="0">
                <a:latin typeface="Times New Roman" panose="02020603050405020304" pitchFamily="18" charset="0"/>
                <a:ea typeface="PMingLiU" panose="02020500000000000000" pitchFamily="18" charset="-120"/>
                <a:cs typeface="Times New Roman" panose="02020603050405020304" pitchFamily="18" charset="0"/>
              </a:rPr>
              <a:t>上帝話語的衝擊</a:t>
            </a:r>
          </a:p>
        </p:txBody>
      </p:sp>
    </p:spTree>
    <p:extLst>
      <p:ext uri="{BB962C8B-B14F-4D97-AF65-F5344CB8AC3E}">
        <p14:creationId xmlns:p14="http://schemas.microsoft.com/office/powerpoint/2010/main" val="11916216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CC50007-DB7C-0033-CF9E-42D756816F81}"/>
              </a:ext>
            </a:extLst>
          </p:cNvPr>
          <p:cNvSpPr>
            <a:spLocks noGrp="1"/>
          </p:cNvSpPr>
          <p:nvPr>
            <p:ph type="title"/>
          </p:nvPr>
        </p:nvSpPr>
        <p:spPr>
          <a:xfrm>
            <a:off x="1066800" y="301083"/>
            <a:ext cx="10058400" cy="1103971"/>
          </a:xfrm>
        </p:spPr>
        <p:txBody>
          <a:bodyPr>
            <a:normAutofit/>
          </a:bodyPr>
          <a:lstStyle/>
          <a:p>
            <a:pPr algn="ctr" eaLnBrk="1" hangingPunct="1"/>
            <a:r>
              <a:rPr lang="zh-TW" altLang="en-US" b="1" dirty="0">
                <a:solidFill>
                  <a:srgbClr val="000000"/>
                </a:solidFill>
                <a:latin typeface="Times New Roman" panose="02020603050405020304" pitchFamily="18" charset="0"/>
                <a:ea typeface="PMingLiU" panose="02020500000000000000" pitchFamily="18" charset="-120"/>
                <a:cs typeface="Times New Roman" panose="02020603050405020304" pitchFamily="18" charset="0"/>
              </a:rPr>
              <a:t>愛丁堡普世宣教會議</a:t>
            </a:r>
            <a:r>
              <a:rPr lang="en-US" altLang="zh-TW" b="1" dirty="0">
                <a:solidFill>
                  <a:srgbClr val="000000"/>
                </a:solidFill>
                <a:latin typeface="Times New Roman" panose="02020603050405020304" pitchFamily="18" charset="0"/>
                <a:ea typeface="PMingLiU" panose="02020500000000000000" pitchFamily="18" charset="-120"/>
                <a:cs typeface="Times New Roman" panose="02020603050405020304" pitchFamily="18" charset="0"/>
              </a:rPr>
              <a:t> (1910)</a:t>
            </a:r>
            <a:endParaRPr lang="zh-TW" altLang="en-US" b="1" dirty="0">
              <a:solidFill>
                <a:srgbClr val="000000"/>
              </a:solidFill>
              <a:latin typeface="Times New Roman" panose="02020603050405020304" pitchFamily="18" charset="0"/>
              <a:ea typeface="PMingLiU" panose="02020500000000000000" pitchFamily="18" charset="-120"/>
              <a:cs typeface="Times New Roman" panose="02020603050405020304" pitchFamily="18" charset="0"/>
            </a:endParaRPr>
          </a:p>
        </p:txBody>
      </p:sp>
      <p:pic>
        <p:nvPicPr>
          <p:cNvPr id="16386" name="Picture 3">
            <a:extLst>
              <a:ext uri="{FF2B5EF4-FFF2-40B4-BE49-F238E27FC236}">
                <a16:creationId xmlns:a16="http://schemas.microsoft.com/office/drawing/2014/main" id="{ABCFDC33-ACB3-8889-67D6-470291E6F8F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892097" y="1438597"/>
            <a:ext cx="3157749" cy="2492235"/>
          </a:xfrm>
          <a:noFill/>
        </p:spPr>
      </p:pic>
      <p:pic>
        <p:nvPicPr>
          <p:cNvPr id="3" name="Picture 2">
            <a:extLst>
              <a:ext uri="{FF2B5EF4-FFF2-40B4-BE49-F238E27FC236}">
                <a16:creationId xmlns:a16="http://schemas.microsoft.com/office/drawing/2014/main" id="{7F25C84B-9C1B-C316-EE8D-269C922284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892098" y="4176523"/>
            <a:ext cx="3157749" cy="2367373"/>
          </a:xfrm>
          <a:prstGeom prst="rect">
            <a:avLst/>
          </a:prstGeom>
          <a:noFill/>
        </p:spPr>
      </p:pic>
      <p:pic>
        <p:nvPicPr>
          <p:cNvPr id="4" name="Picture 2">
            <a:extLst>
              <a:ext uri="{FF2B5EF4-FFF2-40B4-BE49-F238E27FC236}">
                <a16:creationId xmlns:a16="http://schemas.microsoft.com/office/drawing/2014/main" id="{4E2240AB-1C27-9512-78E7-7E74F9C392E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a:xfrm>
            <a:off x="4912859" y="1438597"/>
            <a:ext cx="6458592" cy="5166567"/>
          </a:xfrm>
          <a:prstGeom prst="rect">
            <a:avLst/>
          </a:prstGeom>
          <a:noFill/>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標題 1">
            <a:extLst>
              <a:ext uri="{FF2B5EF4-FFF2-40B4-BE49-F238E27FC236}">
                <a16:creationId xmlns:a16="http://schemas.microsoft.com/office/drawing/2014/main" id="{09D148FC-E2A8-2DAC-7567-8715FC6478EE}"/>
              </a:ext>
            </a:extLst>
          </p:cNvPr>
          <p:cNvSpPr>
            <a:spLocks noGrp="1"/>
          </p:cNvSpPr>
          <p:nvPr>
            <p:ph type="title"/>
          </p:nvPr>
        </p:nvSpPr>
        <p:spPr>
          <a:xfrm>
            <a:off x="1066800" y="278780"/>
            <a:ext cx="10058400" cy="1059366"/>
          </a:xfrm>
        </p:spPr>
        <p:txBody>
          <a:bodyPr>
            <a:normAutofit/>
          </a:bodyPr>
          <a:lstStyle/>
          <a:p>
            <a:pPr algn="ctr"/>
            <a:r>
              <a:rPr lang="zh-TW" altLang="en-US" b="1" dirty="0">
                <a:solidFill>
                  <a:schemeClr val="tx1"/>
                </a:solidFill>
                <a:latin typeface="Times New Roman" panose="02020603050405020304" pitchFamily="18" charset="0"/>
                <a:ea typeface="PMingLiU" panose="02020500000000000000" pitchFamily="18" charset="-120"/>
                <a:cs typeface="Times New Roman" panose="02020603050405020304" pitchFamily="18" charset="0"/>
              </a:rPr>
              <a:t>教會的分裂是一個醜聞</a:t>
            </a:r>
            <a:r>
              <a:rPr lang="en-US" altLang="zh-TW" b="1" dirty="0">
                <a:solidFill>
                  <a:schemeClr val="tx1"/>
                </a:solidFill>
                <a:latin typeface="Times New Roman" panose="02020603050405020304" pitchFamily="18" charset="0"/>
                <a:ea typeface="PMingLiU" panose="02020500000000000000" pitchFamily="18" charset="-120"/>
                <a:cs typeface="Times New Roman" panose="02020603050405020304" pitchFamily="18" charset="0"/>
              </a:rPr>
              <a:t> (</a:t>
            </a:r>
            <a:r>
              <a:rPr lang="en-US" altLang="zh-TW" b="1" dirty="0" err="1">
                <a:solidFill>
                  <a:schemeClr val="tx1"/>
                </a:solidFill>
                <a:latin typeface="Times New Roman" panose="02020603050405020304" pitchFamily="18" charset="0"/>
                <a:ea typeface="PMingLiU" panose="02020500000000000000" pitchFamily="18" charset="-120"/>
                <a:cs typeface="Times New Roman" panose="02020603050405020304" pitchFamily="18" charset="0"/>
              </a:rPr>
              <a:t>scandle</a:t>
            </a:r>
            <a:r>
              <a:rPr lang="en-US" altLang="zh-TW" b="1" dirty="0">
                <a:solidFill>
                  <a:schemeClr val="tx1"/>
                </a:solidFill>
                <a:latin typeface="Times New Roman" panose="02020603050405020304" pitchFamily="18" charset="0"/>
                <a:ea typeface="PMingLiU" panose="02020500000000000000" pitchFamily="18" charset="-120"/>
                <a:cs typeface="Times New Roman" panose="02020603050405020304" pitchFamily="18" charset="0"/>
              </a:rPr>
              <a:t>)</a:t>
            </a:r>
            <a:endParaRPr lang="zh-TW" altLang="en-US" b="1" dirty="0">
              <a:solidFill>
                <a:schemeClr val="tx1"/>
              </a:solidFill>
              <a:latin typeface="Times New Roman" panose="02020603050405020304" pitchFamily="18" charset="0"/>
              <a:ea typeface="PMingLiU" panose="02020500000000000000" pitchFamily="18" charset="-120"/>
              <a:cs typeface="Times New Roman" panose="02020603050405020304" pitchFamily="18" charset="0"/>
            </a:endParaRPr>
          </a:p>
        </p:txBody>
      </p:sp>
      <p:pic>
        <p:nvPicPr>
          <p:cNvPr id="17410" name="內容版面配置區 3" descr="denominations.jpg">
            <a:extLst>
              <a:ext uri="{FF2B5EF4-FFF2-40B4-BE49-F238E27FC236}">
                <a16:creationId xmlns:a16="http://schemas.microsoft.com/office/drawing/2014/main" id="{5F451461-E7EB-0EBA-E88D-9C699635D6B1}"/>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l="-20328" r="-20328"/>
          <a:stretch>
            <a:fillRect/>
          </a:stretch>
        </p:blipFill>
        <p:spPr>
          <a:xfrm>
            <a:off x="-561010" y="1340624"/>
            <a:ext cx="9203205" cy="5241074"/>
          </a:xfrm>
        </p:spPr>
      </p:pic>
      <p:pic>
        <p:nvPicPr>
          <p:cNvPr id="3" name="Picture 2">
            <a:extLst>
              <a:ext uri="{FF2B5EF4-FFF2-40B4-BE49-F238E27FC236}">
                <a16:creationId xmlns:a16="http://schemas.microsoft.com/office/drawing/2014/main" id="{450C3C49-115D-2386-8A3E-E91BD0ADD803}"/>
              </a:ext>
            </a:extLst>
          </p:cNvPr>
          <p:cNvPicPr>
            <a:picLocks noChangeAspect="1"/>
          </p:cNvPicPr>
          <p:nvPr/>
        </p:nvPicPr>
        <p:blipFill>
          <a:blip r:embed="rId3"/>
          <a:stretch>
            <a:fillRect/>
          </a:stretch>
        </p:blipFill>
        <p:spPr>
          <a:xfrm>
            <a:off x="7853530" y="1338146"/>
            <a:ext cx="3082100" cy="5250986"/>
          </a:xfrm>
          <a:prstGeom prst="rect">
            <a:avLst/>
          </a:prstGeom>
        </p:spPr>
      </p:pic>
    </p:spTree>
    <p:extLst>
      <p:ext uri="{BB962C8B-B14F-4D97-AF65-F5344CB8AC3E}">
        <p14:creationId xmlns:p14="http://schemas.microsoft.com/office/powerpoint/2010/main" val="14627409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標題 1">
            <a:extLst>
              <a:ext uri="{FF2B5EF4-FFF2-40B4-BE49-F238E27FC236}">
                <a16:creationId xmlns:a16="http://schemas.microsoft.com/office/drawing/2014/main" id="{51F93559-85FE-CEF7-6D5E-6F99D937F780}"/>
              </a:ext>
            </a:extLst>
          </p:cNvPr>
          <p:cNvSpPr>
            <a:spLocks noGrp="1"/>
          </p:cNvSpPr>
          <p:nvPr>
            <p:ph type="title"/>
          </p:nvPr>
        </p:nvSpPr>
        <p:spPr>
          <a:xfrm>
            <a:off x="743956" y="362221"/>
            <a:ext cx="10831010" cy="1039813"/>
          </a:xfrm>
        </p:spPr>
        <p:txBody>
          <a:bodyPr>
            <a:normAutofit/>
          </a:bodyPr>
          <a:lstStyle/>
          <a:p>
            <a:pPr algn="ctr" eaLnBrk="1" hangingPunct="1"/>
            <a:r>
              <a:rPr lang="zh-TW" altLang="en-US" b="1" dirty="0">
                <a:solidFill>
                  <a:srgbClr val="000000"/>
                </a:solidFill>
                <a:latin typeface="Times New Roman" panose="02020603050405020304" pitchFamily="18" charset="0"/>
                <a:ea typeface="PMingLiU" panose="02020500000000000000" pitchFamily="18" charset="-120"/>
                <a:cs typeface="Times New Roman" panose="02020603050405020304" pitchFamily="18" charset="0"/>
              </a:rPr>
              <a:t>第一屆</a:t>
            </a:r>
            <a:r>
              <a:rPr lang="zh-TW" altLang="zh-TW" b="1" dirty="0">
                <a:solidFill>
                  <a:srgbClr val="000000"/>
                </a:solidFill>
                <a:latin typeface="Times New Roman" panose="02020603050405020304" pitchFamily="18" charset="0"/>
                <a:ea typeface="PMingLiU" panose="02020500000000000000" pitchFamily="18" charset="-120"/>
                <a:cs typeface="Times New Roman" panose="02020603050405020304" pitchFamily="18" charset="0"/>
              </a:rPr>
              <a:t>普世教會協會</a:t>
            </a:r>
            <a:r>
              <a:rPr lang="zh-TW" altLang="en-US" b="1" dirty="0">
                <a:solidFill>
                  <a:srgbClr val="000000"/>
                </a:solidFill>
                <a:latin typeface="Times New Roman" panose="02020603050405020304" pitchFamily="18" charset="0"/>
                <a:ea typeface="PMingLiU" panose="02020500000000000000" pitchFamily="18" charset="-120"/>
                <a:cs typeface="Times New Roman" panose="02020603050405020304" pitchFamily="18" charset="0"/>
              </a:rPr>
              <a:t>大會</a:t>
            </a:r>
            <a:r>
              <a:rPr lang="en-US" altLang="zh-TW" b="1" dirty="0">
                <a:solidFill>
                  <a:srgbClr val="000000"/>
                </a:solidFill>
                <a:latin typeface="Times New Roman" panose="02020603050405020304" pitchFamily="18" charset="0"/>
                <a:ea typeface="PMingLiU" panose="02020500000000000000" pitchFamily="18" charset="-120"/>
                <a:cs typeface="Times New Roman" panose="02020603050405020304" pitchFamily="18" charset="0"/>
              </a:rPr>
              <a:t> WCC, 1948</a:t>
            </a:r>
            <a:endParaRPr lang="zh-TW" altLang="en-US" b="1" dirty="0">
              <a:solidFill>
                <a:srgbClr val="000000"/>
              </a:solidFill>
              <a:latin typeface="Times New Roman" panose="02020603050405020304" pitchFamily="18" charset="0"/>
              <a:ea typeface="PMingLiU" panose="02020500000000000000" pitchFamily="18" charset="-120"/>
              <a:cs typeface="Times New Roman" panose="02020603050405020304" pitchFamily="18" charset="0"/>
            </a:endParaRPr>
          </a:p>
        </p:txBody>
      </p:sp>
      <p:pic>
        <p:nvPicPr>
          <p:cNvPr id="27650" name="Picture 2">
            <a:extLst>
              <a:ext uri="{FF2B5EF4-FFF2-40B4-BE49-F238E27FC236}">
                <a16:creationId xmlns:a16="http://schemas.microsoft.com/office/drawing/2014/main" id="{16477114-1371-41C1-872E-792281FB37F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85760" y="1701552"/>
            <a:ext cx="5406377" cy="4794227"/>
          </a:xfrm>
          <a:noFill/>
        </p:spPr>
      </p:pic>
      <p:pic>
        <p:nvPicPr>
          <p:cNvPr id="2" name="Picture 2">
            <a:extLst>
              <a:ext uri="{FF2B5EF4-FFF2-40B4-BE49-F238E27FC236}">
                <a16:creationId xmlns:a16="http://schemas.microsoft.com/office/drawing/2014/main" id="{FD7ED1A6-643A-B4A7-AE6B-C6D0584591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6096000" y="1965155"/>
            <a:ext cx="5710240" cy="4267020"/>
          </a:xfrm>
          <a:prstGeom prst="rect">
            <a:avLst/>
          </a:prstGeom>
          <a:noFill/>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標題 1">
            <a:extLst>
              <a:ext uri="{FF2B5EF4-FFF2-40B4-BE49-F238E27FC236}">
                <a16:creationId xmlns:a16="http://schemas.microsoft.com/office/drawing/2014/main" id="{592132C3-76B2-C47D-D0AE-FC7A46165EF8}"/>
              </a:ext>
            </a:extLst>
          </p:cNvPr>
          <p:cNvSpPr>
            <a:spLocks noGrp="1"/>
          </p:cNvSpPr>
          <p:nvPr>
            <p:ph type="title"/>
          </p:nvPr>
        </p:nvSpPr>
        <p:spPr>
          <a:xfrm>
            <a:off x="1516565" y="274639"/>
            <a:ext cx="9188605" cy="974298"/>
          </a:xfrm>
        </p:spPr>
        <p:txBody>
          <a:bodyPr>
            <a:normAutofit/>
          </a:bodyPr>
          <a:lstStyle/>
          <a:p>
            <a:pPr algn="ctr" eaLnBrk="1" hangingPunct="1"/>
            <a:r>
              <a:rPr lang="zh-TW" altLang="en-US" b="1" dirty="0">
                <a:solidFill>
                  <a:schemeClr val="tx1"/>
                </a:solidFill>
                <a:latin typeface="Times New Roman" panose="02020603050405020304" pitchFamily="18" charset="0"/>
                <a:ea typeface="PMingLiU" panose="02020500000000000000" pitchFamily="18" charset="-120"/>
                <a:cs typeface="Times New Roman" panose="02020603050405020304" pitchFamily="18" charset="0"/>
              </a:rPr>
              <a:t>維瑟福 </a:t>
            </a:r>
            <a:r>
              <a:rPr lang="en-US" altLang="zh-TW" b="1" dirty="0">
                <a:solidFill>
                  <a:schemeClr val="tx1"/>
                </a:solidFill>
                <a:latin typeface="Times New Roman" panose="02020603050405020304" pitchFamily="18" charset="0"/>
                <a:ea typeface="PMingLiU" panose="02020500000000000000" pitchFamily="18" charset="-120"/>
                <a:cs typeface="Times New Roman" panose="02020603050405020304" pitchFamily="18" charset="0"/>
              </a:rPr>
              <a:t>(W. A. Visser ‘t Hooft)</a:t>
            </a:r>
            <a:endParaRPr lang="zh-TW" altLang="en-US" b="1" dirty="0">
              <a:solidFill>
                <a:schemeClr val="tx1"/>
              </a:solidFill>
              <a:latin typeface="Times New Roman" panose="02020603050405020304" pitchFamily="18" charset="0"/>
              <a:ea typeface="PMingLiU" panose="02020500000000000000" pitchFamily="18" charset="-120"/>
              <a:cs typeface="Times New Roman" panose="02020603050405020304" pitchFamily="18" charset="0"/>
            </a:endParaRPr>
          </a:p>
        </p:txBody>
      </p:sp>
      <p:pic>
        <p:nvPicPr>
          <p:cNvPr id="87042" name="Picture 2">
            <a:extLst>
              <a:ext uri="{FF2B5EF4-FFF2-40B4-BE49-F238E27FC236}">
                <a16:creationId xmlns:a16="http://schemas.microsoft.com/office/drawing/2014/main" id="{DDF3B450-47B0-7EAD-2731-CC77666774EE}"/>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2697738" y="3010829"/>
            <a:ext cx="2499785" cy="3294935"/>
          </a:xfrm>
          <a:noFill/>
        </p:spPr>
      </p:pic>
      <p:pic>
        <p:nvPicPr>
          <p:cNvPr id="87043" name="Picture 4">
            <a:extLst>
              <a:ext uri="{FF2B5EF4-FFF2-40B4-BE49-F238E27FC236}">
                <a16:creationId xmlns:a16="http://schemas.microsoft.com/office/drawing/2014/main" id="{C11323D0-5BB2-041B-BE14-158D744EB0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5332" y="1464496"/>
            <a:ext cx="3026595" cy="5008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7044" name="Picture 5">
            <a:extLst>
              <a:ext uri="{FF2B5EF4-FFF2-40B4-BE49-F238E27FC236}">
                <a16:creationId xmlns:a16="http://schemas.microsoft.com/office/drawing/2014/main" id="{3ECF8D29-3DAE-6B1A-3EEA-0A5AABABFED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0546" y="1790059"/>
            <a:ext cx="2129383" cy="321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7045" name="Picture 6">
            <a:extLst>
              <a:ext uri="{FF2B5EF4-FFF2-40B4-BE49-F238E27FC236}">
                <a16:creationId xmlns:a16="http://schemas.microsoft.com/office/drawing/2014/main" id="{C7924E6D-36D4-9D43-7BB1-F546521D39F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64859" y="1449726"/>
            <a:ext cx="3026595" cy="5023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7A4BE-7554-E49A-6704-94E85191AF7B}"/>
              </a:ext>
            </a:extLst>
          </p:cNvPr>
          <p:cNvSpPr>
            <a:spLocks noGrp="1"/>
          </p:cNvSpPr>
          <p:nvPr>
            <p:ph type="title"/>
          </p:nvPr>
        </p:nvSpPr>
        <p:spPr>
          <a:xfrm>
            <a:off x="524107" y="366876"/>
            <a:ext cx="11140069" cy="1060480"/>
          </a:xfrm>
        </p:spPr>
        <p:txBody>
          <a:bodyPr>
            <a:normAutofit/>
          </a:bodyPr>
          <a:lstStyle/>
          <a:p>
            <a:pPr algn="ctr"/>
            <a:r>
              <a:rPr lang="en-TW" sz="4400" b="1" dirty="0">
                <a:solidFill>
                  <a:schemeClr val="tx1"/>
                </a:solidFill>
                <a:latin typeface="Times New Roman" panose="02020603050405020304" pitchFamily="18" charset="0"/>
                <a:ea typeface="PMingLiU" panose="02020500000000000000" pitchFamily="18" charset="-120"/>
                <a:cs typeface="Times New Roman" panose="02020603050405020304" pitchFamily="18" charset="0"/>
              </a:rPr>
              <a:t>普世信經（原版的尼西亞伊斯坦堡信經）</a:t>
            </a:r>
          </a:p>
        </p:txBody>
      </p:sp>
      <p:pic>
        <p:nvPicPr>
          <p:cNvPr id="5" name="Content Placeholder 4">
            <a:extLst>
              <a:ext uri="{FF2B5EF4-FFF2-40B4-BE49-F238E27FC236}">
                <a16:creationId xmlns:a16="http://schemas.microsoft.com/office/drawing/2014/main" id="{1A438ADE-19C3-6CFE-7BA4-7D9F7E2589EE}"/>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2106257" y="1701440"/>
            <a:ext cx="2755675" cy="4888491"/>
          </a:xfrm>
        </p:spPr>
      </p:pic>
      <p:pic>
        <p:nvPicPr>
          <p:cNvPr id="7" name="Picture 6">
            <a:extLst>
              <a:ext uri="{FF2B5EF4-FFF2-40B4-BE49-F238E27FC236}">
                <a16:creationId xmlns:a16="http://schemas.microsoft.com/office/drawing/2014/main" id="{F5383194-597D-DCD1-105C-D967FA7AD2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4090" y="1715140"/>
            <a:ext cx="3071786" cy="4874791"/>
          </a:xfrm>
          <a:prstGeom prst="rect">
            <a:avLst/>
          </a:prstGeom>
        </p:spPr>
      </p:pic>
    </p:spTree>
    <p:extLst>
      <p:ext uri="{BB962C8B-B14F-4D97-AF65-F5344CB8AC3E}">
        <p14:creationId xmlns:p14="http://schemas.microsoft.com/office/powerpoint/2010/main" val="26778995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73769-2123-0659-D6DA-98ABAF3B49F3}"/>
              </a:ext>
            </a:extLst>
          </p:cNvPr>
          <p:cNvSpPr>
            <a:spLocks noGrp="1"/>
          </p:cNvSpPr>
          <p:nvPr>
            <p:ph type="title"/>
          </p:nvPr>
        </p:nvSpPr>
        <p:spPr>
          <a:xfrm>
            <a:off x="1066800" y="191387"/>
            <a:ext cx="10058400" cy="962984"/>
          </a:xfrm>
        </p:spPr>
        <p:txBody>
          <a:bodyPr>
            <a:normAutofit/>
          </a:bodyPr>
          <a:lstStyle/>
          <a:p>
            <a:pPr algn="ctr"/>
            <a:r>
              <a:rPr lang="en-TW" b="1" dirty="0">
                <a:latin typeface="PMingLiU" panose="02020500000000000000" pitchFamily="18" charset="-120"/>
                <a:ea typeface="PMingLiU" panose="02020500000000000000" pitchFamily="18" charset="-120"/>
              </a:rPr>
              <a:t>合一的聖禮團契？</a:t>
            </a:r>
          </a:p>
        </p:txBody>
      </p:sp>
      <p:pic>
        <p:nvPicPr>
          <p:cNvPr id="5" name="Content Placeholder 4">
            <a:extLst>
              <a:ext uri="{FF2B5EF4-FFF2-40B4-BE49-F238E27FC236}">
                <a16:creationId xmlns:a16="http://schemas.microsoft.com/office/drawing/2014/main" id="{0777E76C-5692-C2CC-198A-1F798D0ABB43}"/>
              </a:ext>
            </a:extLst>
          </p:cNvPr>
          <p:cNvPicPr>
            <a:picLocks noGrp="1" noChangeAspect="1"/>
          </p:cNvPicPr>
          <p:nvPr>
            <p:ph idx="1"/>
          </p:nvPr>
        </p:nvPicPr>
        <p:blipFill>
          <a:blip r:embed="rId2"/>
          <a:stretch>
            <a:fillRect/>
          </a:stretch>
        </p:blipFill>
        <p:spPr>
          <a:xfrm>
            <a:off x="6475230" y="3985458"/>
            <a:ext cx="3398876" cy="2549157"/>
          </a:xfrm>
        </p:spPr>
      </p:pic>
      <p:pic>
        <p:nvPicPr>
          <p:cNvPr id="7" name="Picture 6">
            <a:extLst>
              <a:ext uri="{FF2B5EF4-FFF2-40B4-BE49-F238E27FC236}">
                <a16:creationId xmlns:a16="http://schemas.microsoft.com/office/drawing/2014/main" id="{BF77EDB4-EFB3-2FE6-8B8F-879C3874F519}"/>
              </a:ext>
            </a:extLst>
          </p:cNvPr>
          <p:cNvPicPr>
            <a:picLocks noChangeAspect="1"/>
          </p:cNvPicPr>
          <p:nvPr/>
        </p:nvPicPr>
        <p:blipFill>
          <a:blip r:embed="rId3"/>
          <a:stretch>
            <a:fillRect/>
          </a:stretch>
        </p:blipFill>
        <p:spPr>
          <a:xfrm>
            <a:off x="6900531" y="1292141"/>
            <a:ext cx="3413050" cy="2559788"/>
          </a:xfrm>
          <a:prstGeom prst="rect">
            <a:avLst/>
          </a:prstGeom>
        </p:spPr>
      </p:pic>
      <p:pic>
        <p:nvPicPr>
          <p:cNvPr id="9" name="Picture 8">
            <a:extLst>
              <a:ext uri="{FF2B5EF4-FFF2-40B4-BE49-F238E27FC236}">
                <a16:creationId xmlns:a16="http://schemas.microsoft.com/office/drawing/2014/main" id="{E4C63A39-4AC2-51B3-487F-8B2A80CE095B}"/>
              </a:ext>
            </a:extLst>
          </p:cNvPr>
          <p:cNvPicPr>
            <a:picLocks noChangeAspect="1"/>
          </p:cNvPicPr>
          <p:nvPr/>
        </p:nvPicPr>
        <p:blipFill>
          <a:blip r:embed="rId4"/>
          <a:stretch>
            <a:fillRect/>
          </a:stretch>
        </p:blipFill>
        <p:spPr>
          <a:xfrm>
            <a:off x="2399414" y="3989699"/>
            <a:ext cx="3398877" cy="2544916"/>
          </a:xfrm>
          <a:prstGeom prst="rect">
            <a:avLst/>
          </a:prstGeom>
        </p:spPr>
      </p:pic>
      <p:pic>
        <p:nvPicPr>
          <p:cNvPr id="11" name="Picture 10">
            <a:extLst>
              <a:ext uri="{FF2B5EF4-FFF2-40B4-BE49-F238E27FC236}">
                <a16:creationId xmlns:a16="http://schemas.microsoft.com/office/drawing/2014/main" id="{C53EE6B7-2562-3A91-E510-32DECE29505C}"/>
              </a:ext>
            </a:extLst>
          </p:cNvPr>
          <p:cNvPicPr>
            <a:picLocks noChangeAspect="1"/>
          </p:cNvPicPr>
          <p:nvPr/>
        </p:nvPicPr>
        <p:blipFill>
          <a:blip r:embed="rId5"/>
          <a:stretch>
            <a:fillRect/>
          </a:stretch>
        </p:blipFill>
        <p:spPr>
          <a:xfrm>
            <a:off x="1456659" y="1307440"/>
            <a:ext cx="3997843" cy="2529190"/>
          </a:xfrm>
          <a:prstGeom prst="rect">
            <a:avLst/>
          </a:prstGeom>
        </p:spPr>
      </p:pic>
    </p:spTree>
    <p:extLst>
      <p:ext uri="{BB962C8B-B14F-4D97-AF65-F5344CB8AC3E}">
        <p14:creationId xmlns:p14="http://schemas.microsoft.com/office/powerpoint/2010/main" val="20567779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35176-6B46-768C-59AF-B755DC0A2FD0}"/>
              </a:ext>
            </a:extLst>
          </p:cNvPr>
          <p:cNvSpPr>
            <a:spLocks noGrp="1"/>
          </p:cNvSpPr>
          <p:nvPr>
            <p:ph type="title"/>
          </p:nvPr>
        </p:nvSpPr>
        <p:spPr>
          <a:xfrm>
            <a:off x="1066800" y="291720"/>
            <a:ext cx="10058400" cy="1005452"/>
          </a:xfrm>
        </p:spPr>
        <p:txBody>
          <a:bodyPr>
            <a:normAutofit/>
          </a:bodyPr>
          <a:lstStyle/>
          <a:p>
            <a:pPr algn="ctr"/>
            <a:r>
              <a:rPr lang="en-US" b="1" dirty="0" err="1">
                <a:solidFill>
                  <a:schemeClr val="tx1"/>
                </a:solidFill>
                <a:latin typeface="PMingLiU" panose="02020500000000000000" pitchFamily="18" charset="-120"/>
                <a:ea typeface="PMingLiU" panose="02020500000000000000" pitchFamily="18" charset="-120"/>
              </a:rPr>
              <a:t>福音與文化</a:t>
            </a:r>
            <a:endParaRPr lang="en-TW" b="1" dirty="0">
              <a:solidFill>
                <a:schemeClr val="tx1"/>
              </a:solidFill>
              <a:latin typeface="PMingLiU" panose="02020500000000000000" pitchFamily="18" charset="-120"/>
              <a:ea typeface="PMingLiU" panose="02020500000000000000" pitchFamily="18" charset="-120"/>
            </a:endParaRPr>
          </a:p>
        </p:txBody>
      </p:sp>
      <p:pic>
        <p:nvPicPr>
          <p:cNvPr id="5" name="Content Placeholder 4">
            <a:extLst>
              <a:ext uri="{FF2B5EF4-FFF2-40B4-BE49-F238E27FC236}">
                <a16:creationId xmlns:a16="http://schemas.microsoft.com/office/drawing/2014/main" id="{267A16E2-93FE-87B6-2FE9-6BCA2A831AC5}"/>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903025" y="1593011"/>
            <a:ext cx="2956593" cy="4829102"/>
          </a:xfrm>
        </p:spPr>
      </p:pic>
      <p:pic>
        <p:nvPicPr>
          <p:cNvPr id="8" name="Picture 7">
            <a:extLst>
              <a:ext uri="{FF2B5EF4-FFF2-40B4-BE49-F238E27FC236}">
                <a16:creationId xmlns:a16="http://schemas.microsoft.com/office/drawing/2014/main" id="{F41E6B00-9B80-3C8C-87CE-36631E76B6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13155" y="1593011"/>
            <a:ext cx="2956593" cy="4730549"/>
          </a:xfrm>
          <a:prstGeom prst="rect">
            <a:avLst/>
          </a:prstGeom>
        </p:spPr>
      </p:pic>
      <p:sp>
        <p:nvSpPr>
          <p:cNvPr id="3" name="TextBox 2">
            <a:extLst>
              <a:ext uri="{FF2B5EF4-FFF2-40B4-BE49-F238E27FC236}">
                <a16:creationId xmlns:a16="http://schemas.microsoft.com/office/drawing/2014/main" id="{6EB0F9F6-999C-36F6-8B6A-D21AD3419632}"/>
              </a:ext>
            </a:extLst>
          </p:cNvPr>
          <p:cNvSpPr txBox="1"/>
          <p:nvPr/>
        </p:nvSpPr>
        <p:spPr>
          <a:xfrm>
            <a:off x="4646428" y="2155767"/>
            <a:ext cx="3349256" cy="2883097"/>
          </a:xfrm>
          <a:prstGeom prst="rect">
            <a:avLst/>
          </a:prstGeom>
          <a:noFill/>
        </p:spPr>
        <p:txBody>
          <a:bodyPr wrap="square" rtlCol="0">
            <a:spAutoFit/>
          </a:bodyPr>
          <a:lstStyle/>
          <a:p>
            <a:pPr marL="61200" indent="-97200">
              <a:lnSpc>
                <a:spcPts val="5560"/>
              </a:lnSpc>
              <a:buFont typeface="Arial" panose="020B0604020202020204" pitchFamily="34" charset="0"/>
              <a:buChar char="•"/>
            </a:pPr>
            <a:r>
              <a:rPr lang="en-TW" sz="3200" dirty="0">
                <a:latin typeface="Times New Roman" panose="02020603050405020304" pitchFamily="18" charset="0"/>
                <a:ea typeface="PMingLiU" panose="02020500000000000000" pitchFamily="18" charset="-120"/>
                <a:cs typeface="Times New Roman" panose="02020603050405020304" pitchFamily="18" charset="0"/>
              </a:rPr>
              <a:t>去除「外來性」</a:t>
            </a:r>
          </a:p>
          <a:p>
            <a:pPr marL="61200" indent="-97200">
              <a:lnSpc>
                <a:spcPts val="5560"/>
              </a:lnSpc>
              <a:buFont typeface="Arial" panose="020B0604020202020204" pitchFamily="34" charset="0"/>
              <a:buChar char="•"/>
            </a:pPr>
            <a:r>
              <a:rPr lang="en-TW" sz="3200" dirty="0">
                <a:latin typeface="Times New Roman" panose="02020603050405020304" pitchFamily="18" charset="0"/>
                <a:ea typeface="PMingLiU" panose="02020500000000000000" pitchFamily="18" charset="-120"/>
                <a:cs typeface="Times New Roman" panose="02020603050405020304" pitchFamily="18" charset="0"/>
              </a:rPr>
              <a:t>致力「本土化」</a:t>
            </a:r>
          </a:p>
          <a:p>
            <a:pPr marL="61200" indent="-97200">
              <a:lnSpc>
                <a:spcPts val="5560"/>
              </a:lnSpc>
              <a:buFont typeface="Arial" panose="020B0604020202020204" pitchFamily="34" charset="0"/>
              <a:buChar char="•"/>
            </a:pPr>
            <a:r>
              <a:rPr lang="en-TW" sz="3200" dirty="0">
                <a:latin typeface="Times New Roman" panose="02020603050405020304" pitchFamily="18" charset="0"/>
                <a:ea typeface="PMingLiU" panose="02020500000000000000" pitchFamily="18" charset="-120"/>
                <a:cs typeface="Times New Roman" panose="02020603050405020304" pitchFamily="18" charset="0"/>
              </a:rPr>
              <a:t>福音和文化互相光照、互相批判</a:t>
            </a:r>
          </a:p>
        </p:txBody>
      </p:sp>
    </p:spTree>
    <p:extLst>
      <p:ext uri="{BB962C8B-B14F-4D97-AF65-F5344CB8AC3E}">
        <p14:creationId xmlns:p14="http://schemas.microsoft.com/office/powerpoint/2010/main" val="24570641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標題 2">
            <a:extLst>
              <a:ext uri="{FF2B5EF4-FFF2-40B4-BE49-F238E27FC236}">
                <a16:creationId xmlns:a16="http://schemas.microsoft.com/office/drawing/2014/main" id="{E3F8B330-5AE3-136C-AA2F-4046BBA7F282}"/>
              </a:ext>
            </a:extLst>
          </p:cNvPr>
          <p:cNvSpPr>
            <a:spLocks noGrp="1"/>
          </p:cNvSpPr>
          <p:nvPr>
            <p:ph type="title"/>
          </p:nvPr>
        </p:nvSpPr>
        <p:spPr>
          <a:xfrm>
            <a:off x="1020727" y="402968"/>
            <a:ext cx="10111562" cy="865187"/>
          </a:xfrm>
        </p:spPr>
        <p:txBody>
          <a:bodyPr>
            <a:normAutofit/>
          </a:bodyPr>
          <a:lstStyle/>
          <a:p>
            <a:pPr algn="ctr"/>
            <a:r>
              <a:rPr lang="zh-TW" altLang="en-US" b="1" dirty="0">
                <a:solidFill>
                  <a:srgbClr val="000000"/>
                </a:solidFill>
                <a:latin typeface="Calibri" panose="020F0502020204030204" pitchFamily="34" charset="0"/>
              </a:rPr>
              <a:t>關注社會邊緣人及「他者」</a:t>
            </a:r>
          </a:p>
        </p:txBody>
      </p:sp>
      <p:pic>
        <p:nvPicPr>
          <p:cNvPr id="77826" name="Picture 2" descr="C:\Photos2008\PCT\WCC Porto Alegre\Porto Alegre 2.14\DSC03661.JPG">
            <a:extLst>
              <a:ext uri="{FF2B5EF4-FFF2-40B4-BE49-F238E27FC236}">
                <a16:creationId xmlns:a16="http://schemas.microsoft.com/office/drawing/2014/main" id="{3C288C76-C6A9-5D04-97AD-C7A60D613E6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5422605" y="1811125"/>
            <a:ext cx="5828055" cy="4371360"/>
          </a:xfrm>
          <a:noFill/>
        </p:spPr>
      </p:pic>
      <p:pic>
        <p:nvPicPr>
          <p:cNvPr id="3" name="Picture 2">
            <a:extLst>
              <a:ext uri="{FF2B5EF4-FFF2-40B4-BE49-F238E27FC236}">
                <a16:creationId xmlns:a16="http://schemas.microsoft.com/office/drawing/2014/main" id="{E9FF9C3D-89B9-5758-AE65-FBF856789B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7685" y="1514683"/>
            <a:ext cx="3551794" cy="5025410"/>
          </a:xfrm>
          <a:prstGeom prst="rect">
            <a:avLst/>
          </a:prstGeom>
        </p:spPr>
      </p:pic>
    </p:spTree>
    <p:extLst>
      <p:ext uri="{BB962C8B-B14F-4D97-AF65-F5344CB8AC3E}">
        <p14:creationId xmlns:p14="http://schemas.microsoft.com/office/powerpoint/2010/main" val="344130053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標題 1">
            <a:extLst>
              <a:ext uri="{FF2B5EF4-FFF2-40B4-BE49-F238E27FC236}">
                <a16:creationId xmlns:a16="http://schemas.microsoft.com/office/drawing/2014/main" id="{F302AA32-370A-7828-DE4F-CD23784805AA}"/>
              </a:ext>
            </a:extLst>
          </p:cNvPr>
          <p:cNvSpPr>
            <a:spLocks noGrp="1"/>
          </p:cNvSpPr>
          <p:nvPr>
            <p:ph type="title"/>
          </p:nvPr>
        </p:nvSpPr>
        <p:spPr>
          <a:xfrm>
            <a:off x="1254643" y="237289"/>
            <a:ext cx="10069032" cy="1133149"/>
          </a:xfrm>
        </p:spPr>
        <p:txBody>
          <a:bodyPr>
            <a:normAutofit/>
          </a:bodyPr>
          <a:lstStyle/>
          <a:p>
            <a:pPr algn="ctr"/>
            <a:r>
              <a:rPr lang="zh-TW" altLang="en-US" b="1" dirty="0">
                <a:solidFill>
                  <a:srgbClr val="000000"/>
                </a:solidFill>
                <a:latin typeface="Times New Roman" panose="02020603050405020304" pitchFamily="18" charset="0"/>
                <a:ea typeface="PMingLiU" panose="02020500000000000000" pitchFamily="18" charset="-120"/>
                <a:cs typeface="Times New Roman" panose="02020603050405020304" pitchFamily="18" charset="0"/>
              </a:rPr>
              <a:t>公義、和平及受造界的完整性</a:t>
            </a:r>
            <a:r>
              <a:rPr lang="en-US" altLang="zh-TW" b="1" dirty="0">
                <a:solidFill>
                  <a:srgbClr val="000000"/>
                </a:solidFill>
                <a:latin typeface="Times New Roman" panose="02020603050405020304" pitchFamily="18" charset="0"/>
                <a:ea typeface="PMingLiU" panose="02020500000000000000" pitchFamily="18" charset="-120"/>
                <a:cs typeface="Times New Roman" panose="02020603050405020304" pitchFamily="18" charset="0"/>
              </a:rPr>
              <a:t>(JPIC)</a:t>
            </a:r>
            <a:endParaRPr lang="zh-TW" altLang="en-US" b="1" dirty="0">
              <a:solidFill>
                <a:srgbClr val="000000"/>
              </a:solidFill>
              <a:latin typeface="Times New Roman" panose="02020603050405020304" pitchFamily="18" charset="0"/>
              <a:ea typeface="PMingLiU" panose="02020500000000000000" pitchFamily="18" charset="-120"/>
              <a:cs typeface="Times New Roman" panose="02020603050405020304" pitchFamily="18" charset="0"/>
            </a:endParaRPr>
          </a:p>
        </p:txBody>
      </p:sp>
      <p:pic>
        <p:nvPicPr>
          <p:cNvPr id="62466" name="Picture 9">
            <a:extLst>
              <a:ext uri="{FF2B5EF4-FFF2-40B4-BE49-F238E27FC236}">
                <a16:creationId xmlns:a16="http://schemas.microsoft.com/office/drawing/2014/main" id="{6478B803-4A36-7672-A811-54C461A135A5}"/>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6107156" y="2054286"/>
            <a:ext cx="3776229" cy="1860276"/>
          </a:xfrm>
          <a:noFill/>
        </p:spPr>
      </p:pic>
      <p:pic>
        <p:nvPicPr>
          <p:cNvPr id="62467" name="Picture 4">
            <a:extLst>
              <a:ext uri="{FF2B5EF4-FFF2-40B4-BE49-F238E27FC236}">
                <a16:creationId xmlns:a16="http://schemas.microsoft.com/office/drawing/2014/main" id="{AD87F9B2-192F-EA8D-B421-234ADE7011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25433" y="5037612"/>
            <a:ext cx="7660610" cy="1356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68" name="Picture 6">
            <a:extLst>
              <a:ext uri="{FF2B5EF4-FFF2-40B4-BE49-F238E27FC236}">
                <a16:creationId xmlns:a16="http://schemas.microsoft.com/office/drawing/2014/main" id="{8FA2FFA1-F380-3732-B408-2541ACCE940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80633" y="1488558"/>
            <a:ext cx="2023372" cy="2581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69" name="Picture 5">
            <a:extLst>
              <a:ext uri="{FF2B5EF4-FFF2-40B4-BE49-F238E27FC236}">
                <a16:creationId xmlns:a16="http://schemas.microsoft.com/office/drawing/2014/main" id="{A9C9C1F2-61CE-E003-583B-3CDC8A31B0C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7300" y="1488558"/>
            <a:ext cx="3341865" cy="4652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70" name="Picture 10">
            <a:extLst>
              <a:ext uri="{FF2B5EF4-FFF2-40B4-BE49-F238E27FC236}">
                <a16:creationId xmlns:a16="http://schemas.microsoft.com/office/drawing/2014/main" id="{342F4535-DE45-3244-7FE4-506E9FCDF15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986537" y="3081757"/>
            <a:ext cx="1808163" cy="1721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489262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39F57B7-16A5-8992-0684-7BA22C438AC2}"/>
              </a:ext>
            </a:extLst>
          </p:cNvPr>
          <p:cNvSpPr>
            <a:spLocks noGrp="1"/>
          </p:cNvSpPr>
          <p:nvPr>
            <p:ph type="title"/>
          </p:nvPr>
        </p:nvSpPr>
        <p:spPr>
          <a:xfrm>
            <a:off x="702527" y="274639"/>
            <a:ext cx="10884637" cy="1316256"/>
          </a:xfrm>
        </p:spPr>
        <p:txBody>
          <a:bodyPr vert="horz" wrap="square" lIns="91440" tIns="45720" rIns="91440" bIns="45720" numCol="1" rtlCol="0" anchor="ctr" anchorCtr="0" compatLnSpc="1">
            <a:prstTxWarp prst="textNoShape">
              <a:avLst/>
            </a:prstTxWarp>
            <a:normAutofit/>
          </a:bodyPr>
          <a:lstStyle/>
          <a:p>
            <a:pPr algn="ctr">
              <a:defRPr/>
            </a:pPr>
            <a:r>
              <a:rPr lang="en-US" altLang="zh-TW" b="1" dirty="0">
                <a:effectLst>
                  <a:outerShdw blurRad="38100" dist="38100" dir="2700000" algn="tl">
                    <a:srgbClr val="DDDDDD"/>
                  </a:outerShdw>
                </a:effectLst>
                <a:latin typeface="Times New Roman" panose="02020603050405020304" pitchFamily="18" charset="0"/>
                <a:cs typeface="Times New Roman" panose="02020603050405020304" pitchFamily="18" charset="0"/>
              </a:rPr>
              <a:t>Oikos, ECO,</a:t>
            </a:r>
            <a:r>
              <a:rPr lang="zh-TW" altLang="en-US" b="1" dirty="0">
                <a:effectLst>
                  <a:outerShdw blurRad="38100" dist="38100" dir="2700000" algn="tl">
                    <a:srgbClr val="DDDDDD"/>
                  </a:outerShdw>
                </a:effectLst>
                <a:latin typeface="Times New Roman" panose="02020603050405020304" pitchFamily="18" charset="0"/>
                <a:cs typeface="Times New Roman" panose="02020603050405020304" pitchFamily="18" charset="0"/>
              </a:rPr>
              <a:t> </a:t>
            </a:r>
            <a:r>
              <a:rPr lang="en-US" altLang="zh-TW" b="1" dirty="0" err="1">
                <a:effectLst>
                  <a:outerShdw blurRad="38100" dist="38100" dir="2700000" algn="tl">
                    <a:srgbClr val="DDDDDD"/>
                  </a:outerShdw>
                </a:effectLst>
                <a:latin typeface="Times New Roman" panose="02020603050405020304" pitchFamily="18" charset="0"/>
                <a:cs typeface="Times New Roman" panose="02020603050405020304" pitchFamily="18" charset="0"/>
              </a:rPr>
              <a:t>oikoumene</a:t>
            </a:r>
            <a:r>
              <a:rPr lang="zh-TW" altLang="en-US" b="1" dirty="0">
                <a:effectLst>
                  <a:outerShdw blurRad="38100" dist="38100" dir="2700000" algn="tl">
                    <a:srgbClr val="DDDDDD"/>
                  </a:outerShdw>
                </a:effectLst>
                <a:latin typeface="Times New Roman" panose="02020603050405020304" pitchFamily="18" charset="0"/>
                <a:cs typeface="Times New Roman" panose="02020603050405020304" pitchFamily="18" charset="0"/>
              </a:rPr>
              <a:t> </a:t>
            </a:r>
            <a:r>
              <a:rPr lang="en-US" altLang="zh-TW" b="1" dirty="0">
                <a:effectLst>
                  <a:outerShdw blurRad="38100" dist="38100" dir="2700000" algn="tl">
                    <a:srgbClr val="DDDDDD"/>
                  </a:outerShdw>
                </a:effectLst>
                <a:latin typeface="Times New Roman" panose="02020603050405020304" pitchFamily="18" charset="0"/>
                <a:cs typeface="Times New Roman" panose="02020603050405020304" pitchFamily="18" charset="0"/>
              </a:rPr>
              <a:t>(</a:t>
            </a:r>
            <a:r>
              <a:rPr lang="en-US" altLang="zh-TW" b="1" dirty="0" err="1">
                <a:effectLst>
                  <a:outerShdw blurRad="38100" dist="38100" dir="2700000" algn="tl">
                    <a:srgbClr val="DDDDDD"/>
                  </a:outerShdw>
                </a:effectLst>
                <a:latin typeface="Times New Roman" panose="02020603050405020304" pitchFamily="18" charset="0"/>
                <a:cs typeface="Times New Roman" panose="02020603050405020304" pitchFamily="18" charset="0"/>
              </a:rPr>
              <a:t>oecumene</a:t>
            </a:r>
            <a:r>
              <a:rPr lang="en-US" altLang="zh-TW" b="1" dirty="0">
                <a:effectLst>
                  <a:outerShdw blurRad="38100" dist="38100" dir="2700000" algn="tl">
                    <a:srgbClr val="DDDDDD"/>
                  </a:outerShdw>
                </a:effectLst>
                <a:latin typeface="Times New Roman" panose="02020603050405020304" pitchFamily="18" charset="0"/>
                <a:cs typeface="Times New Roman" panose="02020603050405020304" pitchFamily="18" charset="0"/>
              </a:rPr>
              <a:t>)</a:t>
            </a:r>
            <a:endParaRPr lang="zh-TW" altLang="en-US" b="1" dirty="0">
              <a:effectLst>
                <a:outerShdw blurRad="38100" dist="38100" dir="2700000" algn="tl">
                  <a:srgbClr val="DDDDDD"/>
                </a:outerShdw>
              </a:effectLst>
              <a:latin typeface="Times New Roman" panose="02020603050405020304" pitchFamily="18" charset="0"/>
              <a:cs typeface="Times New Roman" panose="02020603050405020304" pitchFamily="18" charset="0"/>
            </a:endParaRPr>
          </a:p>
        </p:txBody>
      </p:sp>
      <p:pic>
        <p:nvPicPr>
          <p:cNvPr id="73730" name="Picture 2">
            <a:extLst>
              <a:ext uri="{FF2B5EF4-FFF2-40B4-BE49-F238E27FC236}">
                <a16:creationId xmlns:a16="http://schemas.microsoft.com/office/drawing/2014/main" id="{C1E72F72-8AEA-BD04-63D3-AFA82AFDA3B0}"/>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8986839" y="1590895"/>
            <a:ext cx="2600325" cy="2708275"/>
          </a:xfrm>
          <a:noFill/>
        </p:spPr>
      </p:pic>
      <p:pic>
        <p:nvPicPr>
          <p:cNvPr id="73731" name="Picture 3">
            <a:extLst>
              <a:ext uri="{FF2B5EF4-FFF2-40B4-BE49-F238E27FC236}">
                <a16:creationId xmlns:a16="http://schemas.microsoft.com/office/drawing/2014/main" id="{96A6F2C3-AA97-ED28-2C43-034FEF7D757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7363" y="2232023"/>
            <a:ext cx="2572211" cy="1607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32" name="Picture 4">
            <a:extLst>
              <a:ext uri="{FF2B5EF4-FFF2-40B4-BE49-F238E27FC236}">
                <a16:creationId xmlns:a16="http://schemas.microsoft.com/office/drawing/2014/main" id="{F0CAAFDE-87E3-4669-9E1B-4C966CA6E0B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46103" y="4299170"/>
            <a:ext cx="2060575" cy="2058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33" name="Picture 5">
            <a:extLst>
              <a:ext uri="{FF2B5EF4-FFF2-40B4-BE49-F238E27FC236}">
                <a16:creationId xmlns:a16="http://schemas.microsoft.com/office/drawing/2014/main" id="{45CAA11B-320C-2A7A-7D0D-F7A10E1CC4F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22153" y="2308225"/>
            <a:ext cx="2630488" cy="150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34" name="Picture 6">
            <a:extLst>
              <a:ext uri="{FF2B5EF4-FFF2-40B4-BE49-F238E27FC236}">
                <a16:creationId xmlns:a16="http://schemas.microsoft.com/office/drawing/2014/main" id="{04C4F173-2D68-969E-41C6-40A78BD4953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97390" y="4227408"/>
            <a:ext cx="2379885" cy="2130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35" name="Picture 7">
            <a:extLst>
              <a:ext uri="{FF2B5EF4-FFF2-40B4-BE49-F238E27FC236}">
                <a16:creationId xmlns:a16="http://schemas.microsoft.com/office/drawing/2014/main" id="{9D5DB419-1CA3-1A84-2DC4-FD29C4C2DF7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927307" y="4429125"/>
            <a:ext cx="2719388" cy="204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36" name="Picture 8">
            <a:extLst>
              <a:ext uri="{FF2B5EF4-FFF2-40B4-BE49-F238E27FC236}">
                <a16:creationId xmlns:a16="http://schemas.microsoft.com/office/drawing/2014/main" id="{E478C4DF-C77B-CC95-C31C-708DC1FAA89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236669" y="1840029"/>
            <a:ext cx="2440606" cy="1739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37" name="Picture 10">
            <a:extLst>
              <a:ext uri="{FF2B5EF4-FFF2-40B4-BE49-F238E27FC236}">
                <a16:creationId xmlns:a16="http://schemas.microsoft.com/office/drawing/2014/main" id="{FF6A6A6A-F199-4DFF-C8CC-556541BF5B1C}"/>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94667" y="4291441"/>
            <a:ext cx="2841625" cy="187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700074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52357-A5B3-6503-8626-F819E63566EF}"/>
              </a:ext>
            </a:extLst>
          </p:cNvPr>
          <p:cNvSpPr>
            <a:spLocks noGrp="1"/>
          </p:cNvSpPr>
          <p:nvPr>
            <p:ph type="title"/>
          </p:nvPr>
        </p:nvSpPr>
        <p:spPr>
          <a:xfrm>
            <a:off x="1066800" y="291719"/>
            <a:ext cx="10058400" cy="1154309"/>
          </a:xfrm>
        </p:spPr>
        <p:txBody>
          <a:bodyPr/>
          <a:lstStyle/>
          <a:p>
            <a:pPr algn="ctr"/>
            <a:r>
              <a:rPr lang="en-TW" b="1" dirty="0">
                <a:latin typeface="Times New Roman" panose="02020603050405020304" pitchFamily="18" charset="0"/>
                <a:ea typeface="PMingLiU" panose="02020500000000000000" pitchFamily="18" charset="-120"/>
                <a:cs typeface="Times New Roman" panose="02020603050405020304" pitchFamily="18" charset="0"/>
              </a:rPr>
              <a:t>教會為什麼而存在？</a:t>
            </a:r>
          </a:p>
        </p:txBody>
      </p:sp>
      <p:sp>
        <p:nvSpPr>
          <p:cNvPr id="3" name="Content Placeholder 2">
            <a:extLst>
              <a:ext uri="{FF2B5EF4-FFF2-40B4-BE49-F238E27FC236}">
                <a16:creationId xmlns:a16="http://schemas.microsoft.com/office/drawing/2014/main" id="{F2BE3CCA-4ADA-55EF-7FDC-5E20C2DBCCFC}"/>
              </a:ext>
            </a:extLst>
          </p:cNvPr>
          <p:cNvSpPr>
            <a:spLocks noGrp="1"/>
          </p:cNvSpPr>
          <p:nvPr>
            <p:ph idx="1"/>
          </p:nvPr>
        </p:nvSpPr>
        <p:spPr>
          <a:xfrm>
            <a:off x="765543" y="1446027"/>
            <a:ext cx="10685721" cy="5209953"/>
          </a:xfrm>
        </p:spPr>
        <p:txBody>
          <a:bodyPr>
            <a:normAutofit/>
          </a:bodyPr>
          <a:lstStyle/>
          <a:p>
            <a:pPr>
              <a:lnSpc>
                <a:spcPts val="6540"/>
              </a:lnSpc>
              <a:spcBef>
                <a:spcPts val="0"/>
              </a:spcBef>
            </a:pPr>
            <a:r>
              <a:rPr lang="zh-TW" sz="3600" dirty="0">
                <a:effectLst/>
                <a:latin typeface="Times New Roman" panose="02020603050405020304" pitchFamily="18" charset="0"/>
                <a:ea typeface="PMingLiU" panose="02020500000000000000" pitchFamily="18" charset="-120"/>
                <a:cs typeface="Times New Roman" panose="02020603050405020304" pitchFamily="18" charset="0"/>
              </a:rPr>
              <a:t>從上個世紀中葉起，全球基督教的版圖開始重整，原本是以北半球為中心，如今則已全球化且在各個大洲裡藉著在地化、處境化而展現了多元、豐富的形式，整個基督教的地貌因而有了劇烈的改變，加上新興的教會及教派紛紛出現，且以新的方式來「成為教會」</a:t>
            </a:r>
            <a:r>
              <a:rPr lang="en-TW" sz="3600" dirty="0">
                <a:effectLst/>
                <a:latin typeface="Times New Roman" panose="02020603050405020304" pitchFamily="18" charset="0"/>
                <a:ea typeface="PMingLiU" panose="02020500000000000000" pitchFamily="18" charset="-120"/>
                <a:cs typeface="Times New Roman" panose="02020603050405020304" pitchFamily="18" charset="0"/>
              </a:rPr>
              <a:t>(new way of being church)</a:t>
            </a:r>
            <a:r>
              <a:rPr lang="zh-TW" sz="3600" dirty="0">
                <a:effectLst/>
                <a:latin typeface="Times New Roman" panose="02020603050405020304" pitchFamily="18" charset="0"/>
                <a:ea typeface="PMingLiU" panose="02020500000000000000" pitchFamily="18" charset="-120"/>
                <a:cs typeface="Times New Roman" panose="02020603050405020304" pitchFamily="18" charset="0"/>
              </a:rPr>
              <a:t>。</a:t>
            </a:r>
            <a:endParaRPr lang="en-US" altLang="zh-TW" sz="3600" dirty="0">
              <a:effectLst/>
              <a:latin typeface="Times New Roman" panose="02020603050405020304" pitchFamily="18" charset="0"/>
              <a:ea typeface="PMingLiU" panose="02020500000000000000" pitchFamily="18" charset="-120"/>
              <a:cs typeface="Times New Roman" panose="02020603050405020304" pitchFamily="18" charset="0"/>
            </a:endParaRPr>
          </a:p>
        </p:txBody>
      </p:sp>
    </p:spTree>
    <p:extLst>
      <p:ext uri="{BB962C8B-B14F-4D97-AF65-F5344CB8AC3E}">
        <p14:creationId xmlns:p14="http://schemas.microsoft.com/office/powerpoint/2010/main" val="324263752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52357-A5B3-6503-8626-F819E63566EF}"/>
              </a:ext>
            </a:extLst>
          </p:cNvPr>
          <p:cNvSpPr>
            <a:spLocks noGrp="1"/>
          </p:cNvSpPr>
          <p:nvPr>
            <p:ph type="title"/>
          </p:nvPr>
        </p:nvSpPr>
        <p:spPr>
          <a:xfrm>
            <a:off x="1066800" y="291719"/>
            <a:ext cx="10058400" cy="1154309"/>
          </a:xfrm>
        </p:spPr>
        <p:txBody>
          <a:bodyPr/>
          <a:lstStyle/>
          <a:p>
            <a:pPr algn="ctr"/>
            <a:r>
              <a:rPr lang="en-TW" b="1" dirty="0">
                <a:latin typeface="Times New Roman" panose="02020603050405020304" pitchFamily="18" charset="0"/>
                <a:ea typeface="PMingLiU" panose="02020500000000000000" pitchFamily="18" charset="-120"/>
                <a:cs typeface="Times New Roman" panose="02020603050405020304" pitchFamily="18" charset="0"/>
              </a:rPr>
              <a:t>教會為什麼而存在？</a:t>
            </a:r>
          </a:p>
        </p:txBody>
      </p:sp>
      <p:sp>
        <p:nvSpPr>
          <p:cNvPr id="3" name="Content Placeholder 2">
            <a:extLst>
              <a:ext uri="{FF2B5EF4-FFF2-40B4-BE49-F238E27FC236}">
                <a16:creationId xmlns:a16="http://schemas.microsoft.com/office/drawing/2014/main" id="{F2BE3CCA-4ADA-55EF-7FDC-5E20C2DBCCFC}"/>
              </a:ext>
            </a:extLst>
          </p:cNvPr>
          <p:cNvSpPr>
            <a:spLocks noGrp="1"/>
          </p:cNvSpPr>
          <p:nvPr>
            <p:ph idx="1"/>
          </p:nvPr>
        </p:nvSpPr>
        <p:spPr>
          <a:xfrm>
            <a:off x="765543" y="1690577"/>
            <a:ext cx="10685721" cy="4965403"/>
          </a:xfrm>
        </p:spPr>
        <p:txBody>
          <a:bodyPr>
            <a:normAutofit/>
          </a:bodyPr>
          <a:lstStyle/>
          <a:p>
            <a:pPr>
              <a:lnSpc>
                <a:spcPts val="7040"/>
              </a:lnSpc>
              <a:spcBef>
                <a:spcPts val="0"/>
              </a:spcBef>
            </a:pPr>
            <a:r>
              <a:rPr lang="zh-TW" sz="3600" dirty="0">
                <a:effectLst/>
                <a:latin typeface="Times New Roman" panose="02020603050405020304" pitchFamily="18" charset="0"/>
                <a:ea typeface="PMingLiU" panose="02020500000000000000" pitchFamily="18" charset="-120"/>
                <a:cs typeface="Times New Roman" panose="02020603050405020304" pitchFamily="18" charset="0"/>
              </a:rPr>
              <a:t>過去以西方為主體的「基督教世界</a:t>
            </a:r>
            <a:r>
              <a:rPr lang="en-US" sz="3600" dirty="0">
                <a:effectLst/>
                <a:latin typeface="Times New Roman" panose="02020603050405020304" pitchFamily="18" charset="0"/>
                <a:ea typeface="PMingLiU" panose="02020500000000000000" pitchFamily="18" charset="-120"/>
                <a:cs typeface="Times New Roman" panose="02020603050405020304" pitchFamily="18" charset="0"/>
              </a:rPr>
              <a:t>/</a:t>
            </a:r>
            <a:r>
              <a:rPr lang="zh-TW" sz="3600" dirty="0">
                <a:effectLst/>
                <a:latin typeface="Times New Roman" panose="02020603050405020304" pitchFamily="18" charset="0"/>
                <a:ea typeface="PMingLiU" panose="02020500000000000000" pitchFamily="18" charset="-120"/>
                <a:cs typeface="Times New Roman" panose="02020603050405020304" pitchFamily="18" charset="0"/>
              </a:rPr>
              <a:t>王國」</a:t>
            </a:r>
            <a:r>
              <a:rPr lang="en-US" sz="3600" dirty="0">
                <a:effectLst/>
                <a:latin typeface="Times New Roman" panose="02020603050405020304" pitchFamily="18" charset="0"/>
                <a:ea typeface="PMingLiU" panose="02020500000000000000" pitchFamily="18" charset="-120"/>
                <a:cs typeface="Times New Roman" panose="02020603050405020304" pitchFamily="18" charset="0"/>
              </a:rPr>
              <a:t>(Christian world, or Christendom)</a:t>
            </a:r>
            <a:r>
              <a:rPr lang="zh-TW" sz="3600" dirty="0">
                <a:effectLst/>
                <a:latin typeface="Times New Roman" panose="02020603050405020304" pitchFamily="18" charset="0"/>
                <a:ea typeface="PMingLiU" panose="02020500000000000000" pitchFamily="18" charset="-120"/>
                <a:cs typeface="Times New Roman" panose="02020603050405020304" pitchFamily="18" charset="0"/>
              </a:rPr>
              <a:t>已經解體，取而代之的是新面貌的「世界基督教」</a:t>
            </a:r>
            <a:r>
              <a:rPr lang="en-US" sz="3600" dirty="0">
                <a:effectLst/>
                <a:latin typeface="Times New Roman" panose="02020603050405020304" pitchFamily="18" charset="0"/>
                <a:ea typeface="PMingLiU" panose="02020500000000000000" pitchFamily="18" charset="-120"/>
                <a:cs typeface="Times New Roman" panose="02020603050405020304" pitchFamily="18" charset="0"/>
              </a:rPr>
              <a:t>(World Christianity, or World </a:t>
            </a:r>
            <a:r>
              <a:rPr lang="en-US" sz="3600" dirty="0" err="1">
                <a:effectLst/>
                <a:latin typeface="Times New Roman" panose="02020603050405020304" pitchFamily="18" charset="0"/>
                <a:ea typeface="PMingLiU" panose="02020500000000000000" pitchFamily="18" charset="-120"/>
                <a:cs typeface="Times New Roman" panose="02020603050405020304" pitchFamily="18" charset="0"/>
              </a:rPr>
              <a:t>Christianities</a:t>
            </a:r>
            <a:r>
              <a:rPr lang="en-US" sz="3600" dirty="0">
                <a:effectLst/>
                <a:latin typeface="Times New Roman" panose="02020603050405020304" pitchFamily="18" charset="0"/>
                <a:ea typeface="PMingLiU" panose="02020500000000000000" pitchFamily="18" charset="-120"/>
                <a:cs typeface="Times New Roman" panose="02020603050405020304" pitchFamily="18" charset="0"/>
              </a:rPr>
              <a:t>)</a:t>
            </a:r>
            <a:r>
              <a:rPr lang="zh-TW" sz="3600" dirty="0">
                <a:effectLst/>
                <a:latin typeface="Times New Roman" panose="02020603050405020304" pitchFamily="18" charset="0"/>
                <a:ea typeface="PMingLiU" panose="02020500000000000000" pitchFamily="18" charset="-120"/>
                <a:cs typeface="Times New Roman" panose="02020603050405020304" pitchFamily="18" charset="0"/>
              </a:rPr>
              <a:t>。那麼，普世合一運動要如何重新思考「教會可見的合一」呢？</a:t>
            </a:r>
            <a:endParaRPr lang="en-TW" sz="3600" dirty="0">
              <a:effectLst/>
              <a:latin typeface="Times New Roman" panose="02020603050405020304" pitchFamily="18" charset="0"/>
              <a:ea typeface="PMingLiU" panose="02020500000000000000" pitchFamily="18" charset="-120"/>
              <a:cs typeface="Times New Roman" panose="02020603050405020304" pitchFamily="18" charset="0"/>
            </a:endParaRPr>
          </a:p>
        </p:txBody>
      </p:sp>
    </p:spTree>
    <p:extLst>
      <p:ext uri="{BB962C8B-B14F-4D97-AF65-F5344CB8AC3E}">
        <p14:creationId xmlns:p14="http://schemas.microsoft.com/office/powerpoint/2010/main" val="310763026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52357-A5B3-6503-8626-F819E63566EF}"/>
              </a:ext>
            </a:extLst>
          </p:cNvPr>
          <p:cNvSpPr>
            <a:spLocks noGrp="1"/>
          </p:cNvSpPr>
          <p:nvPr>
            <p:ph type="title"/>
          </p:nvPr>
        </p:nvSpPr>
        <p:spPr>
          <a:xfrm>
            <a:off x="1066800" y="291719"/>
            <a:ext cx="10058400" cy="1154309"/>
          </a:xfrm>
        </p:spPr>
        <p:txBody>
          <a:bodyPr/>
          <a:lstStyle/>
          <a:p>
            <a:pPr algn="ctr"/>
            <a:r>
              <a:rPr lang="en-TW" b="1" dirty="0">
                <a:latin typeface="Times New Roman" panose="02020603050405020304" pitchFamily="18" charset="0"/>
                <a:ea typeface="PMingLiU" panose="02020500000000000000" pitchFamily="18" charset="-120"/>
                <a:cs typeface="Times New Roman" panose="02020603050405020304" pitchFamily="18" charset="0"/>
              </a:rPr>
              <a:t>教會為什麼而存在？</a:t>
            </a:r>
          </a:p>
        </p:txBody>
      </p:sp>
      <p:sp>
        <p:nvSpPr>
          <p:cNvPr id="3" name="Content Placeholder 2">
            <a:extLst>
              <a:ext uri="{FF2B5EF4-FFF2-40B4-BE49-F238E27FC236}">
                <a16:creationId xmlns:a16="http://schemas.microsoft.com/office/drawing/2014/main" id="{F2BE3CCA-4ADA-55EF-7FDC-5E20C2DBCCFC}"/>
              </a:ext>
            </a:extLst>
          </p:cNvPr>
          <p:cNvSpPr>
            <a:spLocks noGrp="1"/>
          </p:cNvSpPr>
          <p:nvPr>
            <p:ph idx="1"/>
          </p:nvPr>
        </p:nvSpPr>
        <p:spPr>
          <a:xfrm>
            <a:off x="765543" y="1913860"/>
            <a:ext cx="10685721" cy="4742120"/>
          </a:xfrm>
        </p:spPr>
        <p:txBody>
          <a:bodyPr>
            <a:normAutofit/>
          </a:bodyPr>
          <a:lstStyle/>
          <a:p>
            <a:pPr indent="306070">
              <a:lnSpc>
                <a:spcPts val="7000"/>
              </a:lnSpc>
              <a:spcBef>
                <a:spcPts val="0"/>
              </a:spcBef>
            </a:pPr>
            <a:r>
              <a:rPr lang="zh-TW" sz="3600" dirty="0">
                <a:effectLst/>
                <a:latin typeface="Times New Roman" panose="02020603050405020304" pitchFamily="18" charset="0"/>
                <a:ea typeface="PMingLiU" panose="02020500000000000000" pitchFamily="18" charset="-120"/>
              </a:rPr>
              <a:t>潘霍華在《獄中書簡》裡早已提出令人震驚的問題：「我們還有任何用處嗎？」</a:t>
            </a:r>
            <a:r>
              <a:rPr lang="en-US" sz="3600" dirty="0">
                <a:effectLst/>
                <a:latin typeface="Times New Roman" panose="02020603050405020304" pitchFamily="18" charset="0"/>
                <a:ea typeface="PMingLiU" panose="02020500000000000000" pitchFamily="18" charset="-120"/>
              </a:rPr>
              <a:t>(Are we still of any use?)</a:t>
            </a:r>
            <a:r>
              <a:rPr lang="zh-TW" sz="3600" dirty="0">
                <a:effectLst/>
                <a:latin typeface="Times New Roman" panose="02020603050405020304" pitchFamily="18" charset="0"/>
                <a:ea typeface="PMingLiU" panose="02020500000000000000" pitchFamily="18" charset="-120"/>
              </a:rPr>
              <a:t>，</a:t>
            </a:r>
            <a:r>
              <a:rPr lang="zh-TW" altLang="en-US" sz="3600" dirty="0">
                <a:effectLst/>
                <a:latin typeface="Times New Roman" panose="02020603050405020304" pitchFamily="18" charset="0"/>
                <a:ea typeface="PMingLiU" panose="02020500000000000000" pitchFamily="18" charset="-120"/>
              </a:rPr>
              <a:t>在此，</a:t>
            </a:r>
            <a:r>
              <a:rPr lang="zh-TW" sz="3600" dirty="0">
                <a:effectLst/>
                <a:latin typeface="Times New Roman" panose="02020603050405020304" pitchFamily="18" charset="0"/>
                <a:ea typeface="PMingLiU" panose="02020500000000000000" pitchFamily="18" charset="-120"/>
              </a:rPr>
              <a:t>他指的是教會，是基督信仰。</a:t>
            </a:r>
            <a:endParaRPr lang="en-US" altLang="zh-TW" sz="3600" dirty="0">
              <a:effectLst/>
              <a:latin typeface="Times New Roman" panose="02020603050405020304" pitchFamily="18" charset="0"/>
              <a:ea typeface="PMingLiU" panose="02020500000000000000" pitchFamily="18" charset="-120"/>
            </a:endParaRPr>
          </a:p>
          <a:p>
            <a:pPr indent="306070">
              <a:lnSpc>
                <a:spcPts val="7000"/>
              </a:lnSpc>
              <a:spcBef>
                <a:spcPts val="0"/>
              </a:spcBef>
            </a:pPr>
            <a:r>
              <a:rPr lang="zh-TW" sz="3600" dirty="0">
                <a:effectLst/>
                <a:latin typeface="Times New Roman" panose="02020603050405020304" pitchFamily="18" charset="0"/>
                <a:ea typeface="PMingLiU" panose="02020500000000000000" pitchFamily="18" charset="-120"/>
              </a:rPr>
              <a:t>特別是在地方教會的基督徒，要如何實踐跟隨基督的道路呢？</a:t>
            </a:r>
            <a:endParaRPr lang="en-US" altLang="zh-TW" sz="3600" dirty="0">
              <a:effectLst/>
              <a:latin typeface="Times New Roman" panose="02020603050405020304" pitchFamily="18" charset="0"/>
              <a:ea typeface="PMingLiU" panose="02020500000000000000" pitchFamily="18" charset="-120"/>
            </a:endParaRPr>
          </a:p>
        </p:txBody>
      </p:sp>
    </p:spTree>
    <p:extLst>
      <p:ext uri="{BB962C8B-B14F-4D97-AF65-F5344CB8AC3E}">
        <p14:creationId xmlns:p14="http://schemas.microsoft.com/office/powerpoint/2010/main" val="418226987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52357-A5B3-6503-8626-F819E63566EF}"/>
              </a:ext>
            </a:extLst>
          </p:cNvPr>
          <p:cNvSpPr>
            <a:spLocks noGrp="1"/>
          </p:cNvSpPr>
          <p:nvPr>
            <p:ph type="title"/>
          </p:nvPr>
        </p:nvSpPr>
        <p:spPr>
          <a:xfrm>
            <a:off x="1066800" y="291719"/>
            <a:ext cx="10058400" cy="1154309"/>
          </a:xfrm>
        </p:spPr>
        <p:txBody>
          <a:bodyPr/>
          <a:lstStyle/>
          <a:p>
            <a:pPr algn="ctr"/>
            <a:r>
              <a:rPr lang="en-TW" b="1">
                <a:latin typeface="Times New Roman" panose="02020603050405020304" pitchFamily="18" charset="0"/>
                <a:ea typeface="PMingLiU" panose="02020500000000000000" pitchFamily="18" charset="-120"/>
                <a:cs typeface="Times New Roman" panose="02020603050405020304" pitchFamily="18" charset="0"/>
              </a:rPr>
              <a:t>教會為什麼而存在</a:t>
            </a:r>
            <a:r>
              <a:rPr lang="en-TW" b="1" dirty="0">
                <a:latin typeface="Times New Roman" panose="02020603050405020304" pitchFamily="18" charset="0"/>
                <a:ea typeface="PMingLiU" panose="02020500000000000000" pitchFamily="18" charset="-120"/>
                <a:cs typeface="Times New Roman" panose="02020603050405020304" pitchFamily="18" charset="0"/>
              </a:rPr>
              <a:t>？</a:t>
            </a:r>
          </a:p>
        </p:txBody>
      </p:sp>
      <p:sp>
        <p:nvSpPr>
          <p:cNvPr id="3" name="Content Placeholder 2">
            <a:extLst>
              <a:ext uri="{FF2B5EF4-FFF2-40B4-BE49-F238E27FC236}">
                <a16:creationId xmlns:a16="http://schemas.microsoft.com/office/drawing/2014/main" id="{F2BE3CCA-4ADA-55EF-7FDC-5E20C2DBCCFC}"/>
              </a:ext>
            </a:extLst>
          </p:cNvPr>
          <p:cNvSpPr>
            <a:spLocks noGrp="1"/>
          </p:cNvSpPr>
          <p:nvPr>
            <p:ph idx="1"/>
          </p:nvPr>
        </p:nvSpPr>
        <p:spPr>
          <a:xfrm>
            <a:off x="765543" y="1446027"/>
            <a:ext cx="10685721" cy="5209953"/>
          </a:xfrm>
        </p:spPr>
        <p:txBody>
          <a:bodyPr>
            <a:normAutofit/>
          </a:bodyPr>
          <a:lstStyle/>
          <a:p>
            <a:pPr indent="306070">
              <a:lnSpc>
                <a:spcPts val="7000"/>
              </a:lnSpc>
              <a:spcBef>
                <a:spcPts val="0"/>
              </a:spcBef>
            </a:pPr>
            <a:r>
              <a:rPr lang="zh-TW" sz="3600" dirty="0">
                <a:effectLst/>
                <a:latin typeface="Times New Roman" panose="02020603050405020304" pitchFamily="18" charset="0"/>
                <a:ea typeface="PMingLiU" panose="02020500000000000000" pitchFamily="18" charset="-120"/>
              </a:rPr>
              <a:t>對許多南半球的基督徒而言，如解放神學家慕理諾</a:t>
            </a:r>
            <a:r>
              <a:rPr lang="en-US" sz="3600" dirty="0">
                <a:effectLst/>
                <a:latin typeface="Times New Roman" panose="02020603050405020304" pitchFamily="18" charset="0"/>
                <a:ea typeface="PMingLiU" panose="02020500000000000000" pitchFamily="18" charset="-120"/>
              </a:rPr>
              <a:t>(Jose </a:t>
            </a:r>
            <a:r>
              <a:rPr lang="en-US" sz="3600" dirty="0" err="1">
                <a:effectLst/>
                <a:latin typeface="Times New Roman" panose="02020603050405020304" pitchFamily="18" charset="0"/>
                <a:ea typeface="PMingLiU" panose="02020500000000000000" pitchFamily="18" charset="-120"/>
              </a:rPr>
              <a:t>Miguez</a:t>
            </a:r>
            <a:r>
              <a:rPr lang="en-US" sz="3600" dirty="0">
                <a:effectLst/>
                <a:latin typeface="Times New Roman" panose="02020603050405020304" pitchFamily="18" charset="0"/>
                <a:ea typeface="PMingLiU" panose="02020500000000000000" pitchFamily="18" charset="-120"/>
              </a:rPr>
              <a:t> Bonino)</a:t>
            </a:r>
            <a:r>
              <a:rPr lang="zh-TW" sz="3600" dirty="0">
                <a:effectLst/>
                <a:latin typeface="Times New Roman" panose="02020603050405020304" pitchFamily="18" charset="0"/>
                <a:ea typeface="PMingLiU" panose="02020500000000000000" pitchFamily="18" charset="-120"/>
              </a:rPr>
              <a:t>所言：關於教會，最重要的問題不是「教會是什麼？」而是「教會是為</a:t>
            </a:r>
            <a:r>
              <a:rPr lang="zh-TW" altLang="en-US" sz="3600" dirty="0">
                <a:effectLst/>
                <a:latin typeface="Times New Roman" panose="02020603050405020304" pitchFamily="18" charset="0"/>
                <a:ea typeface="PMingLiU" panose="02020500000000000000" pitchFamily="18" charset="-120"/>
              </a:rPr>
              <a:t>什麼</a:t>
            </a:r>
            <a:r>
              <a:rPr lang="zh-TW" sz="3600" dirty="0">
                <a:effectLst/>
                <a:latin typeface="Times New Roman" panose="02020603050405020304" pitchFamily="18" charset="0"/>
                <a:ea typeface="PMingLiU" panose="02020500000000000000" pitchFamily="18" charset="-120"/>
              </a:rPr>
              <a:t>而存在？」</a:t>
            </a:r>
            <a:r>
              <a:rPr lang="en-US" sz="3600" dirty="0">
                <a:effectLst/>
                <a:latin typeface="Times New Roman" panose="02020603050405020304" pitchFamily="18" charset="0"/>
                <a:ea typeface="PMingLiU" panose="02020500000000000000" pitchFamily="18" charset="-120"/>
              </a:rPr>
              <a:t>(“the ecclesiastical question is not what the church is, but what the church is for?”)</a:t>
            </a:r>
            <a:endParaRPr lang="en-TW" sz="3600" dirty="0">
              <a:effectLst/>
              <a:latin typeface="Times New Roman" panose="02020603050405020304" pitchFamily="18" charset="0"/>
              <a:ea typeface="PMingLiU" panose="02020500000000000000" pitchFamily="18" charset="-120"/>
            </a:endParaRPr>
          </a:p>
        </p:txBody>
      </p:sp>
    </p:spTree>
    <p:extLst>
      <p:ext uri="{BB962C8B-B14F-4D97-AF65-F5344CB8AC3E}">
        <p14:creationId xmlns:p14="http://schemas.microsoft.com/office/powerpoint/2010/main" val="335112510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52357-A5B3-6503-8626-F819E63566EF}"/>
              </a:ext>
            </a:extLst>
          </p:cNvPr>
          <p:cNvSpPr>
            <a:spLocks noGrp="1"/>
          </p:cNvSpPr>
          <p:nvPr>
            <p:ph type="title"/>
          </p:nvPr>
        </p:nvSpPr>
        <p:spPr>
          <a:xfrm>
            <a:off x="1066800" y="461839"/>
            <a:ext cx="10058400" cy="1154309"/>
          </a:xfrm>
        </p:spPr>
        <p:txBody>
          <a:bodyPr/>
          <a:lstStyle/>
          <a:p>
            <a:pPr algn="ctr"/>
            <a:r>
              <a:rPr lang="en-TW" b="1" dirty="0">
                <a:latin typeface="Times New Roman" panose="02020603050405020304" pitchFamily="18" charset="0"/>
                <a:ea typeface="PMingLiU" panose="02020500000000000000" pitchFamily="18" charset="-120"/>
                <a:cs typeface="Times New Roman" panose="02020603050405020304" pitchFamily="18" charset="0"/>
              </a:rPr>
              <a:t>教會為什麼而存在？</a:t>
            </a:r>
          </a:p>
        </p:txBody>
      </p:sp>
      <p:sp>
        <p:nvSpPr>
          <p:cNvPr id="3" name="Content Placeholder 2">
            <a:extLst>
              <a:ext uri="{FF2B5EF4-FFF2-40B4-BE49-F238E27FC236}">
                <a16:creationId xmlns:a16="http://schemas.microsoft.com/office/drawing/2014/main" id="{F2BE3CCA-4ADA-55EF-7FDC-5E20C2DBCCFC}"/>
              </a:ext>
            </a:extLst>
          </p:cNvPr>
          <p:cNvSpPr>
            <a:spLocks noGrp="1"/>
          </p:cNvSpPr>
          <p:nvPr>
            <p:ph idx="1"/>
          </p:nvPr>
        </p:nvSpPr>
        <p:spPr>
          <a:xfrm>
            <a:off x="765543" y="1761893"/>
            <a:ext cx="10685721" cy="4894087"/>
          </a:xfrm>
        </p:spPr>
        <p:txBody>
          <a:bodyPr>
            <a:normAutofit/>
          </a:bodyPr>
          <a:lstStyle/>
          <a:p>
            <a:pPr marL="74880" indent="306070">
              <a:lnSpc>
                <a:spcPts val="7200"/>
              </a:lnSpc>
              <a:spcBef>
                <a:spcPts val="0"/>
              </a:spcBef>
            </a:pPr>
            <a:r>
              <a:rPr lang="en-US" sz="4000" dirty="0">
                <a:effectLst/>
                <a:latin typeface="Times New Roman" panose="02020603050405020304" pitchFamily="18" charset="0"/>
                <a:ea typeface="PMingLiU" panose="02020500000000000000" pitchFamily="18" charset="-120"/>
              </a:rPr>
              <a:t>1982</a:t>
            </a:r>
            <a:r>
              <a:rPr lang="zh-TW" sz="4000" dirty="0">
                <a:effectLst/>
                <a:latin typeface="Times New Roman" panose="02020603050405020304" pitchFamily="18" charset="0"/>
                <a:ea typeface="PMingLiU" panose="02020500000000000000" pitchFamily="18" charset="-120"/>
              </a:rPr>
              <a:t>年的</a:t>
            </a:r>
            <a:r>
              <a:rPr lang="en-US" altLang="zh-TW" sz="4000" i="1" dirty="0">
                <a:effectLst/>
                <a:latin typeface="Times New Roman" panose="02020603050405020304" pitchFamily="18" charset="0"/>
                <a:ea typeface="PMingLiU" panose="02020500000000000000" pitchFamily="18" charset="-120"/>
              </a:rPr>
              <a:t>Baptism, Eucharist and Ministry </a:t>
            </a:r>
            <a:r>
              <a:rPr lang="en-US" altLang="zh-TW" sz="4000" dirty="0">
                <a:effectLst/>
                <a:latin typeface="Times New Roman" panose="02020603050405020304" pitchFamily="18" charset="0"/>
                <a:ea typeface="PMingLiU" panose="02020500000000000000" pitchFamily="18" charset="-120"/>
              </a:rPr>
              <a:t>(</a:t>
            </a:r>
            <a:r>
              <a:rPr lang="en-US" sz="4000" dirty="0">
                <a:effectLst/>
                <a:latin typeface="Times New Roman" panose="02020603050405020304" pitchFamily="18" charset="0"/>
                <a:ea typeface="PMingLiU" panose="02020500000000000000" pitchFamily="18" charset="-120"/>
              </a:rPr>
              <a:t>BEM)</a:t>
            </a:r>
            <a:r>
              <a:rPr lang="zh-TW" sz="4000" dirty="0">
                <a:effectLst/>
                <a:latin typeface="Times New Roman" panose="02020603050405020304" pitchFamily="18" charset="0"/>
                <a:ea typeface="PMingLiU" panose="02020500000000000000" pitchFamily="18" charset="-120"/>
              </a:rPr>
              <a:t>問世之後，成為新的里程碑，到了</a:t>
            </a:r>
            <a:r>
              <a:rPr lang="en-US" sz="4000" dirty="0">
                <a:effectLst/>
                <a:latin typeface="Times New Roman" panose="02020603050405020304" pitchFamily="18" charset="0"/>
                <a:ea typeface="PMingLiU" panose="02020500000000000000" pitchFamily="18" charset="-120"/>
              </a:rPr>
              <a:t>1993</a:t>
            </a:r>
            <a:r>
              <a:rPr lang="zh-TW" sz="4000" dirty="0">
                <a:effectLst/>
                <a:latin typeface="Times New Roman" panose="02020603050405020304" pitchFamily="18" charset="0"/>
                <a:ea typeface="PMingLiU" panose="02020500000000000000" pitchFamily="18" charset="-120"/>
              </a:rPr>
              <a:t>年的聖雅各城會議之後，信仰與教制</a:t>
            </a:r>
            <a:r>
              <a:rPr lang="zh-TW" altLang="en-US" sz="4000" dirty="0">
                <a:effectLst/>
                <a:latin typeface="Times New Roman" panose="02020603050405020304" pitchFamily="18" charset="0"/>
                <a:ea typeface="PMingLiU" panose="02020500000000000000" pitchFamily="18" charset="-120"/>
              </a:rPr>
              <a:t>委員會</a:t>
            </a:r>
            <a:r>
              <a:rPr lang="zh-TW" sz="4000" dirty="0">
                <a:effectLst/>
                <a:latin typeface="Times New Roman" panose="02020603050405020304" pitchFamily="18" charset="0"/>
                <a:ea typeface="PMingLiU" panose="02020500000000000000" pitchFamily="18" charset="-120"/>
              </a:rPr>
              <a:t>聚焦於教會作為「共同體」</a:t>
            </a:r>
            <a:r>
              <a:rPr lang="en-US" sz="4000" dirty="0">
                <a:effectLst/>
                <a:latin typeface="Times New Roman" panose="02020603050405020304" pitchFamily="18" charset="0"/>
                <a:ea typeface="PMingLiU" panose="02020500000000000000" pitchFamily="18" charset="-120"/>
              </a:rPr>
              <a:t>(</a:t>
            </a:r>
            <a:r>
              <a:rPr lang="en-US" sz="4000" i="1" dirty="0">
                <a:effectLst/>
                <a:latin typeface="Times New Roman" panose="02020603050405020304" pitchFamily="18" charset="0"/>
                <a:ea typeface="PMingLiU" panose="02020500000000000000" pitchFamily="18" charset="-120"/>
              </a:rPr>
              <a:t>koinonia</a:t>
            </a:r>
            <a:r>
              <a:rPr lang="en-US" sz="4000" dirty="0">
                <a:effectLst/>
                <a:latin typeface="Times New Roman" panose="02020603050405020304" pitchFamily="18" charset="0"/>
                <a:ea typeface="PMingLiU" panose="02020500000000000000" pitchFamily="18" charset="-120"/>
              </a:rPr>
              <a:t>)</a:t>
            </a:r>
            <a:r>
              <a:rPr lang="zh-TW" sz="4000" dirty="0">
                <a:effectLst/>
                <a:latin typeface="Times New Roman" panose="02020603050405020304" pitchFamily="18" charset="0"/>
                <a:ea typeface="PMingLiU" panose="02020500000000000000" pitchFamily="18" charset="-120"/>
              </a:rPr>
              <a:t>的概念，並出版了《教會的本質與宣教》這本白皮書。</a:t>
            </a:r>
            <a:endParaRPr lang="en-TW" sz="4000" dirty="0">
              <a:effectLst/>
              <a:latin typeface="Times New Roman" panose="02020603050405020304" pitchFamily="18" charset="0"/>
              <a:ea typeface="PMingLiU" panose="02020500000000000000" pitchFamily="18" charset="-120"/>
            </a:endParaRPr>
          </a:p>
        </p:txBody>
      </p:sp>
    </p:spTree>
    <p:extLst>
      <p:ext uri="{BB962C8B-B14F-4D97-AF65-F5344CB8AC3E}">
        <p14:creationId xmlns:p14="http://schemas.microsoft.com/office/powerpoint/2010/main" val="132773049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21031-448D-D4AC-CED6-B311745AACA5}"/>
              </a:ext>
            </a:extLst>
          </p:cNvPr>
          <p:cNvSpPr>
            <a:spLocks noGrp="1"/>
          </p:cNvSpPr>
          <p:nvPr>
            <p:ph type="title"/>
          </p:nvPr>
        </p:nvSpPr>
        <p:spPr>
          <a:xfrm>
            <a:off x="613317" y="366842"/>
            <a:ext cx="10872439" cy="1131959"/>
          </a:xfrm>
        </p:spPr>
        <p:txBody>
          <a:bodyPr>
            <a:normAutofit/>
          </a:bodyPr>
          <a:lstStyle/>
          <a:p>
            <a:pPr algn="ctr"/>
            <a:r>
              <a:rPr lang="en-TW" b="1" i="1" dirty="0">
                <a:solidFill>
                  <a:schemeClr val="tx1"/>
                </a:solidFill>
                <a:latin typeface="Times New Roman" panose="02020603050405020304" pitchFamily="18" charset="0"/>
                <a:cs typeface="Times New Roman" panose="02020603050405020304" pitchFamily="18" charset="0"/>
              </a:rPr>
              <a:t>Baptism, Eucharist and Ministry </a:t>
            </a:r>
            <a:r>
              <a:rPr lang="en-TW" b="1" dirty="0">
                <a:solidFill>
                  <a:schemeClr val="tx1"/>
                </a:solidFill>
                <a:latin typeface="Times New Roman" panose="02020603050405020304" pitchFamily="18" charset="0"/>
                <a:cs typeface="Times New Roman" panose="02020603050405020304" pitchFamily="18" charset="0"/>
              </a:rPr>
              <a:t>(BEM)</a:t>
            </a:r>
          </a:p>
        </p:txBody>
      </p:sp>
      <p:pic>
        <p:nvPicPr>
          <p:cNvPr id="5" name="Content Placeholder 4">
            <a:extLst>
              <a:ext uri="{FF2B5EF4-FFF2-40B4-BE49-F238E27FC236}">
                <a16:creationId xmlns:a16="http://schemas.microsoft.com/office/drawing/2014/main" id="{50A5A121-7B9C-3B9C-A038-7808CE3C60FD}"/>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1723915" y="2105514"/>
            <a:ext cx="4229720" cy="4263831"/>
          </a:xfrm>
        </p:spPr>
      </p:pic>
      <p:pic>
        <p:nvPicPr>
          <p:cNvPr id="7" name="Picture 6">
            <a:extLst>
              <a:ext uri="{FF2B5EF4-FFF2-40B4-BE49-F238E27FC236}">
                <a16:creationId xmlns:a16="http://schemas.microsoft.com/office/drawing/2014/main" id="{3B8AA4F6-2417-7C00-685C-2A99D8B66B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16347" y="1889029"/>
            <a:ext cx="2727176" cy="4696803"/>
          </a:xfrm>
          <a:prstGeom prst="rect">
            <a:avLst/>
          </a:prstGeom>
        </p:spPr>
      </p:pic>
    </p:spTree>
    <p:extLst>
      <p:ext uri="{BB962C8B-B14F-4D97-AF65-F5344CB8AC3E}">
        <p14:creationId xmlns:p14="http://schemas.microsoft.com/office/powerpoint/2010/main" val="340059953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52357-A5B3-6503-8626-F819E63566EF}"/>
              </a:ext>
            </a:extLst>
          </p:cNvPr>
          <p:cNvSpPr>
            <a:spLocks noGrp="1"/>
          </p:cNvSpPr>
          <p:nvPr>
            <p:ph type="title"/>
          </p:nvPr>
        </p:nvSpPr>
        <p:spPr>
          <a:xfrm>
            <a:off x="1066800" y="291719"/>
            <a:ext cx="10058400" cy="1303165"/>
          </a:xfrm>
        </p:spPr>
        <p:txBody>
          <a:bodyPr/>
          <a:lstStyle/>
          <a:p>
            <a:pPr algn="ctr"/>
            <a:r>
              <a:rPr lang="en-TW" b="1" dirty="0">
                <a:latin typeface="Times New Roman" panose="02020603050405020304" pitchFamily="18" charset="0"/>
                <a:ea typeface="PMingLiU" panose="02020500000000000000" pitchFamily="18" charset="-120"/>
                <a:cs typeface="Times New Roman" panose="02020603050405020304" pitchFamily="18" charset="0"/>
              </a:rPr>
              <a:t>教會為什麼而存在？</a:t>
            </a:r>
          </a:p>
        </p:txBody>
      </p:sp>
      <p:sp>
        <p:nvSpPr>
          <p:cNvPr id="3" name="Content Placeholder 2">
            <a:extLst>
              <a:ext uri="{FF2B5EF4-FFF2-40B4-BE49-F238E27FC236}">
                <a16:creationId xmlns:a16="http://schemas.microsoft.com/office/drawing/2014/main" id="{F2BE3CCA-4ADA-55EF-7FDC-5E20C2DBCCFC}"/>
              </a:ext>
            </a:extLst>
          </p:cNvPr>
          <p:cNvSpPr>
            <a:spLocks noGrp="1"/>
          </p:cNvSpPr>
          <p:nvPr>
            <p:ph idx="1"/>
          </p:nvPr>
        </p:nvSpPr>
        <p:spPr>
          <a:xfrm>
            <a:off x="753139" y="1839432"/>
            <a:ext cx="10685721" cy="4901608"/>
          </a:xfrm>
        </p:spPr>
        <p:txBody>
          <a:bodyPr>
            <a:normAutofit/>
          </a:bodyPr>
          <a:lstStyle/>
          <a:p>
            <a:pPr marL="74880" indent="306070">
              <a:lnSpc>
                <a:spcPts val="7000"/>
              </a:lnSpc>
              <a:spcBef>
                <a:spcPts val="0"/>
              </a:spcBef>
            </a:pPr>
            <a:r>
              <a:rPr lang="zh-TW" sz="4000" dirty="0">
                <a:effectLst/>
                <a:latin typeface="Times New Roman" panose="02020603050405020304" pitchFamily="18" charset="0"/>
                <a:ea typeface="PMingLiU" panose="02020500000000000000" pitchFamily="18" charset="-120"/>
              </a:rPr>
              <a:t>經過信仰與教制</a:t>
            </a:r>
            <a:r>
              <a:rPr lang="zh-TW" altLang="en-US" sz="4000" dirty="0">
                <a:effectLst/>
                <a:latin typeface="Times New Roman" panose="02020603050405020304" pitchFamily="18" charset="0"/>
                <a:ea typeface="PMingLiU" panose="02020500000000000000" pitchFamily="18" charset="-120"/>
              </a:rPr>
              <a:t>委員會二十</a:t>
            </a:r>
            <a:r>
              <a:rPr lang="zh-TW" sz="4000" dirty="0">
                <a:effectLst/>
                <a:latin typeface="Times New Roman" panose="02020603050405020304" pitchFamily="18" charset="0"/>
                <a:ea typeface="PMingLiU" panose="02020500000000000000" pitchFamily="18" charset="-120"/>
              </a:rPr>
              <a:t>年的探討，加上新興教會代表（包括靈恩派、福音派）的參與，於</a:t>
            </a:r>
            <a:r>
              <a:rPr lang="en-US" sz="4000" dirty="0">
                <a:effectLst/>
                <a:latin typeface="Times New Roman" panose="02020603050405020304" pitchFamily="18" charset="0"/>
                <a:ea typeface="PMingLiU" panose="02020500000000000000" pitchFamily="18" charset="-120"/>
              </a:rPr>
              <a:t>2012</a:t>
            </a:r>
            <a:r>
              <a:rPr lang="zh-TW" sz="4000" dirty="0">
                <a:effectLst/>
                <a:latin typeface="Times New Roman" panose="02020603050405020304" pitchFamily="18" charset="0"/>
                <a:ea typeface="PMingLiU" panose="02020500000000000000" pitchFamily="18" charset="-120"/>
              </a:rPr>
              <a:t>年出版了</a:t>
            </a:r>
            <a:r>
              <a:rPr lang="en-US" altLang="zh-TW" sz="4000" dirty="0">
                <a:latin typeface="Times New Roman" panose="02020603050405020304" pitchFamily="18" charset="0"/>
                <a:ea typeface="PMingLiU" panose="02020500000000000000" pitchFamily="18" charset="-120"/>
              </a:rPr>
              <a:t>《</a:t>
            </a:r>
            <a:r>
              <a:rPr lang="zh-TW" altLang="en-US" sz="4000" dirty="0">
                <a:latin typeface="Times New Roman" panose="02020603050405020304" pitchFamily="18" charset="0"/>
                <a:ea typeface="PMingLiU" panose="02020500000000000000" pitchFamily="18" charset="-120"/>
              </a:rPr>
              <a:t>教會：邁向</a:t>
            </a:r>
            <a:r>
              <a:rPr lang="zh-TW" sz="4000" dirty="0">
                <a:effectLst/>
                <a:latin typeface="Times New Roman" panose="02020603050405020304" pitchFamily="18" charset="0"/>
                <a:ea typeface="PMingLiU" panose="02020500000000000000" pitchFamily="18" charset="-120"/>
              </a:rPr>
              <a:t>共同異象》</a:t>
            </a:r>
            <a:r>
              <a:rPr lang="en-US" sz="4000" dirty="0">
                <a:effectLst/>
                <a:latin typeface="Times New Roman" panose="02020603050405020304" pitchFamily="18" charset="0"/>
                <a:ea typeface="PMingLiU" panose="02020500000000000000" pitchFamily="18" charset="-120"/>
              </a:rPr>
              <a:t>(TCTCV)</a:t>
            </a:r>
            <a:r>
              <a:rPr lang="zh-TW" sz="4000" dirty="0">
                <a:effectLst/>
                <a:latin typeface="Times New Roman" panose="02020603050405020304" pitchFamily="18" charset="0"/>
                <a:ea typeface="PMingLiU" panose="02020500000000000000" pitchFamily="18" charset="-120"/>
              </a:rPr>
              <a:t>這本最新的教會觀白皮書，也讓所有會員教會在過去十年裡參與討論。</a:t>
            </a:r>
            <a:endParaRPr lang="en-TW" sz="4000" dirty="0">
              <a:effectLst/>
              <a:latin typeface="Times New Roman" panose="02020603050405020304" pitchFamily="18" charset="0"/>
              <a:ea typeface="PMingLiU" panose="02020500000000000000" pitchFamily="18" charset="-120"/>
            </a:endParaRPr>
          </a:p>
        </p:txBody>
      </p:sp>
    </p:spTree>
    <p:extLst>
      <p:ext uri="{BB962C8B-B14F-4D97-AF65-F5344CB8AC3E}">
        <p14:creationId xmlns:p14="http://schemas.microsoft.com/office/powerpoint/2010/main" val="100583396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標題 1">
            <a:extLst>
              <a:ext uri="{FF2B5EF4-FFF2-40B4-BE49-F238E27FC236}">
                <a16:creationId xmlns:a16="http://schemas.microsoft.com/office/drawing/2014/main" id="{2F8C4876-942B-8719-F81B-D650DF6A0B7D}"/>
              </a:ext>
            </a:extLst>
          </p:cNvPr>
          <p:cNvSpPr>
            <a:spLocks noGrp="1"/>
          </p:cNvSpPr>
          <p:nvPr>
            <p:ph type="title"/>
          </p:nvPr>
        </p:nvSpPr>
        <p:spPr>
          <a:xfrm>
            <a:off x="1368997" y="405400"/>
            <a:ext cx="9454006" cy="1129524"/>
          </a:xfrm>
        </p:spPr>
        <p:txBody>
          <a:bodyPr>
            <a:normAutofit/>
          </a:bodyPr>
          <a:lstStyle/>
          <a:p>
            <a:pPr algn="ctr"/>
            <a:r>
              <a:rPr lang="zh-TW" altLang="zh-TW" b="1" dirty="0">
                <a:solidFill>
                  <a:schemeClr val="tx1"/>
                </a:solidFill>
                <a:latin typeface="Calibri" panose="020F0502020204030204" pitchFamily="34" charset="0"/>
              </a:rPr>
              <a:t>《</a:t>
            </a:r>
            <a:r>
              <a:rPr lang="zh-TW" altLang="en-US" b="1" dirty="0">
                <a:solidFill>
                  <a:schemeClr val="tx1"/>
                </a:solidFill>
                <a:latin typeface="Calibri" panose="020F0502020204030204" pitchFamily="34" charset="0"/>
              </a:rPr>
              <a:t>教會：邁向共同的遠景</a:t>
            </a:r>
            <a:r>
              <a:rPr lang="zh-TW" altLang="zh-TW" b="1" dirty="0">
                <a:solidFill>
                  <a:schemeClr val="tx1"/>
                </a:solidFill>
                <a:latin typeface="Calibri" panose="020F0502020204030204" pitchFamily="34" charset="0"/>
              </a:rPr>
              <a:t>》</a:t>
            </a:r>
            <a:endParaRPr lang="zh-TW" altLang="en-US" b="1" dirty="0">
              <a:solidFill>
                <a:schemeClr val="tx1"/>
              </a:solidFill>
              <a:latin typeface="Calibri" panose="020F0502020204030204" pitchFamily="34" charset="0"/>
            </a:endParaRPr>
          </a:p>
        </p:txBody>
      </p:sp>
      <p:pic>
        <p:nvPicPr>
          <p:cNvPr id="75778" name="內容版面配置區 3" descr="61k46Fpd8TL.jpg">
            <a:extLst>
              <a:ext uri="{FF2B5EF4-FFF2-40B4-BE49-F238E27FC236}">
                <a16:creationId xmlns:a16="http://schemas.microsoft.com/office/drawing/2014/main" id="{9DEB7373-76EC-DCB8-FAE7-DE5A752FE97B}"/>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l="-38341" r="-38341"/>
          <a:stretch>
            <a:fillRect/>
          </a:stretch>
        </p:blipFill>
        <p:spPr>
          <a:xfrm>
            <a:off x="1368997" y="1729819"/>
            <a:ext cx="8856507" cy="4872359"/>
          </a:xfrm>
        </p:spPr>
      </p:pic>
    </p:spTree>
    <p:extLst>
      <p:ext uri="{BB962C8B-B14F-4D97-AF65-F5344CB8AC3E}">
        <p14:creationId xmlns:p14="http://schemas.microsoft.com/office/powerpoint/2010/main" val="1558566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52357-A5B3-6503-8626-F819E63566EF}"/>
              </a:ext>
            </a:extLst>
          </p:cNvPr>
          <p:cNvSpPr>
            <a:spLocks noGrp="1"/>
          </p:cNvSpPr>
          <p:nvPr>
            <p:ph type="title"/>
          </p:nvPr>
        </p:nvSpPr>
        <p:spPr>
          <a:xfrm>
            <a:off x="1066800" y="291719"/>
            <a:ext cx="10058400" cy="1154309"/>
          </a:xfrm>
        </p:spPr>
        <p:txBody>
          <a:bodyPr/>
          <a:lstStyle/>
          <a:p>
            <a:pPr algn="ctr"/>
            <a:r>
              <a:rPr lang="en-TW" b="1" dirty="0">
                <a:latin typeface="Times New Roman" panose="02020603050405020304" pitchFamily="18" charset="0"/>
                <a:ea typeface="PMingLiU" panose="02020500000000000000" pitchFamily="18" charset="-120"/>
                <a:cs typeface="Times New Roman" panose="02020603050405020304" pitchFamily="18" charset="0"/>
              </a:rPr>
              <a:t>教會為什麼而存在？</a:t>
            </a:r>
          </a:p>
        </p:txBody>
      </p:sp>
      <p:sp>
        <p:nvSpPr>
          <p:cNvPr id="3" name="Content Placeholder 2">
            <a:extLst>
              <a:ext uri="{FF2B5EF4-FFF2-40B4-BE49-F238E27FC236}">
                <a16:creationId xmlns:a16="http://schemas.microsoft.com/office/drawing/2014/main" id="{F2BE3CCA-4ADA-55EF-7FDC-5E20C2DBCCFC}"/>
              </a:ext>
            </a:extLst>
          </p:cNvPr>
          <p:cNvSpPr>
            <a:spLocks noGrp="1"/>
          </p:cNvSpPr>
          <p:nvPr>
            <p:ph idx="1"/>
          </p:nvPr>
        </p:nvSpPr>
        <p:spPr>
          <a:xfrm>
            <a:off x="765543" y="1572322"/>
            <a:ext cx="10685721" cy="5083658"/>
          </a:xfrm>
        </p:spPr>
        <p:txBody>
          <a:bodyPr>
            <a:normAutofit/>
          </a:bodyPr>
          <a:lstStyle/>
          <a:p>
            <a:pPr marL="74880" indent="306070">
              <a:lnSpc>
                <a:spcPts val="7500"/>
              </a:lnSpc>
              <a:spcBef>
                <a:spcPts val="0"/>
              </a:spcBef>
            </a:pPr>
            <a:r>
              <a:rPr lang="zh-TW" altLang="en-US" sz="3600" dirty="0">
                <a:latin typeface="Times New Roman" panose="02020603050405020304" pitchFamily="18" charset="0"/>
                <a:ea typeface="PMingLiU" panose="02020500000000000000" pitchFamily="18" charset="-120"/>
              </a:rPr>
              <a:t>在教會的回應裡，</a:t>
            </a:r>
            <a:r>
              <a:rPr lang="zh-TW" sz="3600" dirty="0">
                <a:effectLst/>
                <a:latin typeface="Times New Roman" panose="02020603050405020304" pitchFamily="18" charset="0"/>
                <a:ea typeface="PMingLiU" panose="02020500000000000000" pitchFamily="18" charset="-120"/>
              </a:rPr>
              <a:t>其中的共識是：教會的四個記號</a:t>
            </a:r>
            <a:r>
              <a:rPr lang="en-US" sz="3600" dirty="0">
                <a:effectLst/>
                <a:latin typeface="Times New Roman" panose="02020603050405020304" pitchFamily="18" charset="0"/>
                <a:ea typeface="PMingLiU" panose="02020500000000000000" pitchFamily="18" charset="-120"/>
              </a:rPr>
              <a:t>(one, holy, catholic, apostolic)</a:t>
            </a:r>
            <a:r>
              <a:rPr lang="zh-TW" sz="3600" dirty="0">
                <a:effectLst/>
                <a:latin typeface="Times New Roman" panose="02020603050405020304" pitchFamily="18" charset="0"/>
                <a:ea typeface="PMingLiU" panose="02020500000000000000" pitchFamily="18" charset="-120"/>
              </a:rPr>
              <a:t>、對可見合一的委身、對宣教的共同強調、普世教會與地方教會應如何共同宣揚福音等。整體而言，全球教會在教會觀上的共識遠大於歧異，包括新興教會在內。</a:t>
            </a:r>
            <a:endParaRPr lang="en-TW" sz="3600" dirty="0">
              <a:effectLst/>
              <a:latin typeface="Times New Roman" panose="02020603050405020304" pitchFamily="18" charset="0"/>
              <a:ea typeface="PMingLiU" panose="02020500000000000000" pitchFamily="18" charset="-120"/>
            </a:endParaRPr>
          </a:p>
        </p:txBody>
      </p:sp>
    </p:spTree>
    <p:extLst>
      <p:ext uri="{BB962C8B-B14F-4D97-AF65-F5344CB8AC3E}">
        <p14:creationId xmlns:p14="http://schemas.microsoft.com/office/powerpoint/2010/main" val="121783839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52357-A5B3-6503-8626-F819E63566EF}"/>
              </a:ext>
            </a:extLst>
          </p:cNvPr>
          <p:cNvSpPr>
            <a:spLocks noGrp="1"/>
          </p:cNvSpPr>
          <p:nvPr>
            <p:ph type="title"/>
          </p:nvPr>
        </p:nvSpPr>
        <p:spPr>
          <a:xfrm>
            <a:off x="1066800" y="291719"/>
            <a:ext cx="10058400" cy="1154309"/>
          </a:xfrm>
        </p:spPr>
        <p:txBody>
          <a:bodyPr/>
          <a:lstStyle/>
          <a:p>
            <a:pPr algn="ctr"/>
            <a:r>
              <a:rPr lang="en-TW" b="1" dirty="0">
                <a:latin typeface="Times New Roman" panose="02020603050405020304" pitchFamily="18" charset="0"/>
                <a:ea typeface="PMingLiU" panose="02020500000000000000" pitchFamily="18" charset="-120"/>
                <a:cs typeface="Times New Roman" panose="02020603050405020304" pitchFamily="18" charset="0"/>
              </a:rPr>
              <a:t>教會為什麼而存在？</a:t>
            </a:r>
          </a:p>
        </p:txBody>
      </p:sp>
      <p:sp>
        <p:nvSpPr>
          <p:cNvPr id="3" name="Content Placeholder 2">
            <a:extLst>
              <a:ext uri="{FF2B5EF4-FFF2-40B4-BE49-F238E27FC236}">
                <a16:creationId xmlns:a16="http://schemas.microsoft.com/office/drawing/2014/main" id="{F2BE3CCA-4ADA-55EF-7FDC-5E20C2DBCCFC}"/>
              </a:ext>
            </a:extLst>
          </p:cNvPr>
          <p:cNvSpPr>
            <a:spLocks noGrp="1"/>
          </p:cNvSpPr>
          <p:nvPr>
            <p:ph idx="1"/>
          </p:nvPr>
        </p:nvSpPr>
        <p:spPr>
          <a:xfrm>
            <a:off x="691377" y="1446027"/>
            <a:ext cx="10759888" cy="5209953"/>
          </a:xfrm>
        </p:spPr>
        <p:txBody>
          <a:bodyPr>
            <a:normAutofit/>
          </a:bodyPr>
          <a:lstStyle/>
          <a:p>
            <a:pPr>
              <a:lnSpc>
                <a:spcPts val="5840"/>
              </a:lnSpc>
              <a:spcBef>
                <a:spcPts val="0"/>
              </a:spcBef>
            </a:pPr>
            <a:r>
              <a:rPr lang="zh-TW" sz="3200" dirty="0">
                <a:effectLst/>
                <a:latin typeface="Times New Roman" panose="02020603050405020304" pitchFamily="18" charset="0"/>
                <a:ea typeface="PMingLiU" panose="02020500000000000000" pitchFamily="18" charset="-120"/>
                <a:cs typeface="Times New Roman" panose="02020603050405020304" pitchFamily="18" charset="0"/>
              </a:rPr>
              <a:t>如何形塑一個「</a:t>
            </a:r>
            <a:r>
              <a:rPr lang="zh-TW" altLang="en-US" sz="3200" dirty="0">
                <a:latin typeface="Times New Roman" panose="02020603050405020304" pitchFamily="18" charset="0"/>
                <a:ea typeface="PMingLiU" panose="02020500000000000000" pitchFamily="18" charset="-120"/>
                <a:cs typeface="Times New Roman" panose="02020603050405020304" pitchFamily="18" charset="0"/>
              </a:rPr>
              <a:t>肯認</a:t>
            </a:r>
            <a:r>
              <a:rPr lang="zh-TW" sz="3200" dirty="0">
                <a:effectLst/>
                <a:latin typeface="Times New Roman" panose="02020603050405020304" pitchFamily="18" charset="0"/>
                <a:ea typeface="PMingLiU" panose="02020500000000000000" pitchFamily="18" charset="-120"/>
                <a:cs typeface="Times New Roman" panose="02020603050405020304" pitchFamily="18" charset="0"/>
              </a:rPr>
              <a:t>生命」且「具包容性」的教會觀</a:t>
            </a:r>
            <a:r>
              <a:rPr lang="en-TW" sz="3200" dirty="0">
                <a:effectLst/>
                <a:latin typeface="Times New Roman" panose="02020603050405020304" pitchFamily="18" charset="0"/>
                <a:ea typeface="PMingLiU" panose="02020500000000000000" pitchFamily="18" charset="-120"/>
              </a:rPr>
              <a:t>(life-affirming and inclusive church)</a:t>
            </a:r>
            <a:r>
              <a:rPr lang="zh-TW" sz="3200" dirty="0">
                <a:effectLst/>
                <a:latin typeface="Times New Roman" panose="02020603050405020304" pitchFamily="18" charset="0"/>
                <a:ea typeface="PMingLiU" panose="02020500000000000000" pitchFamily="18" charset="-120"/>
                <a:cs typeface="Times New Roman" panose="02020603050405020304" pitchFamily="18" charset="0"/>
              </a:rPr>
              <a:t>。當代普世合一運動的重要期待和關注就是一個對「他者」</a:t>
            </a:r>
            <a:r>
              <a:rPr lang="en-US" sz="3200" dirty="0">
                <a:effectLst/>
                <a:latin typeface="Times New Roman" panose="02020603050405020304" pitchFamily="18" charset="0"/>
                <a:ea typeface="PMingLiU" panose="02020500000000000000" pitchFamily="18" charset="-120"/>
              </a:rPr>
              <a:t>(the other)</a:t>
            </a:r>
            <a:r>
              <a:rPr lang="zh-TW" sz="3200" dirty="0">
                <a:effectLst/>
                <a:latin typeface="Times New Roman" panose="02020603050405020304" pitchFamily="18" charset="0"/>
                <a:ea typeface="PMingLiU" panose="02020500000000000000" pitchFamily="18" charset="-120"/>
                <a:cs typeface="Times New Roman" panose="02020603050405020304" pitchFamily="18" charset="0"/>
              </a:rPr>
              <a:t>友善的教會。這可以說是當今普世教會界的一個極具關鍵的教會觀，它承接了</a:t>
            </a:r>
            <a:r>
              <a:rPr lang="en-US" altLang="zh-TW" sz="3200" dirty="0">
                <a:latin typeface="Times New Roman" panose="02020603050405020304" pitchFamily="18" charset="0"/>
                <a:ea typeface="PMingLiU" panose="02020500000000000000" pitchFamily="18" charset="-120"/>
                <a:cs typeface="Times New Roman" panose="02020603050405020304" pitchFamily="18" charset="0"/>
              </a:rPr>
              <a:t>《</a:t>
            </a:r>
            <a:r>
              <a:rPr lang="zh-TW" altLang="en-US" sz="3200" dirty="0">
                <a:latin typeface="Times New Roman" panose="02020603050405020304" pitchFamily="18" charset="0"/>
                <a:ea typeface="PMingLiU" panose="02020500000000000000" pitchFamily="18" charset="-120"/>
                <a:cs typeface="Times New Roman" panose="02020603050405020304" pitchFamily="18" charset="0"/>
              </a:rPr>
              <a:t>教會：邁向</a:t>
            </a:r>
            <a:r>
              <a:rPr lang="zh-TW" sz="3200" dirty="0">
                <a:effectLst/>
                <a:latin typeface="Times New Roman" panose="02020603050405020304" pitchFamily="18" charset="0"/>
                <a:ea typeface="PMingLiU" panose="02020500000000000000" pitchFamily="18" charset="-120"/>
                <a:cs typeface="Times New Roman" panose="02020603050405020304" pitchFamily="18" charset="0"/>
              </a:rPr>
              <a:t>共同異象》以及普世宣教特派會</a:t>
            </a:r>
            <a:r>
              <a:rPr lang="en-US" altLang="zh-TW" sz="3200" dirty="0">
                <a:effectLst/>
                <a:latin typeface="Times New Roman" panose="02020603050405020304" pitchFamily="18" charset="0"/>
                <a:ea typeface="PMingLiU" panose="02020500000000000000" pitchFamily="18" charset="-120"/>
                <a:cs typeface="Times New Roman" panose="02020603050405020304" pitchFamily="18" charset="0"/>
              </a:rPr>
              <a:t>(CWME)</a:t>
            </a:r>
            <a:r>
              <a:rPr lang="zh-TW" sz="3200" dirty="0">
                <a:effectLst/>
                <a:latin typeface="Times New Roman" panose="02020603050405020304" pitchFamily="18" charset="0"/>
                <a:ea typeface="PMingLiU" panose="02020500000000000000" pitchFamily="18" charset="-120"/>
                <a:cs typeface="Times New Roman" panose="02020603050405020304" pitchFamily="18" charset="0"/>
              </a:rPr>
              <a:t>所接納的《</a:t>
            </a:r>
            <a:r>
              <a:rPr lang="zh-TW" altLang="en-US" sz="3200" dirty="0">
                <a:latin typeface="Times New Roman" panose="02020603050405020304" pitchFamily="18" charset="0"/>
                <a:ea typeface="PMingLiU" panose="02020500000000000000" pitchFamily="18" charset="-120"/>
                <a:cs typeface="Times New Roman" panose="02020603050405020304" pitchFamily="18" charset="0"/>
              </a:rPr>
              <a:t>一</a:t>
            </a:r>
            <a:r>
              <a:rPr lang="zh-TW" sz="3200" dirty="0">
                <a:effectLst/>
                <a:latin typeface="Times New Roman" panose="02020603050405020304" pitchFamily="18" charset="0"/>
                <a:ea typeface="PMingLiU" panose="02020500000000000000" pitchFamily="18" charset="-120"/>
                <a:cs typeface="Times New Roman" panose="02020603050405020304" pitchFamily="18" charset="0"/>
              </a:rPr>
              <a:t>同</a:t>
            </a:r>
            <a:r>
              <a:rPr lang="zh-TW" altLang="en-US" sz="3200" dirty="0">
                <a:effectLst/>
                <a:latin typeface="Times New Roman" panose="02020603050405020304" pitchFamily="18" charset="0"/>
                <a:ea typeface="PMingLiU" panose="02020500000000000000" pitchFamily="18" charset="-120"/>
                <a:cs typeface="Times New Roman" panose="02020603050405020304" pitchFamily="18" charset="0"/>
              </a:rPr>
              <a:t>邁向</a:t>
            </a:r>
            <a:r>
              <a:rPr lang="zh-TW" sz="3200" dirty="0">
                <a:effectLst/>
                <a:latin typeface="Times New Roman" panose="02020603050405020304" pitchFamily="18" charset="0"/>
                <a:ea typeface="PMingLiU" panose="02020500000000000000" pitchFamily="18" charset="-120"/>
                <a:cs typeface="Times New Roman" panose="02020603050405020304" pitchFamily="18" charset="0"/>
              </a:rPr>
              <a:t>生命》</a:t>
            </a:r>
            <a:r>
              <a:rPr lang="en-US" sz="3200" dirty="0">
                <a:effectLst/>
                <a:latin typeface="Times New Roman" panose="02020603050405020304" pitchFamily="18" charset="0"/>
                <a:ea typeface="PMingLiU" panose="02020500000000000000" pitchFamily="18" charset="-120"/>
              </a:rPr>
              <a:t>(</a:t>
            </a:r>
            <a:r>
              <a:rPr lang="en-US" sz="3200" i="1" dirty="0">
                <a:effectLst/>
                <a:latin typeface="Times New Roman" panose="02020603050405020304" pitchFamily="18" charset="0"/>
                <a:ea typeface="PMingLiU" panose="02020500000000000000" pitchFamily="18" charset="-120"/>
              </a:rPr>
              <a:t>Together Towards Life</a:t>
            </a:r>
            <a:r>
              <a:rPr lang="en-US" sz="3200" dirty="0">
                <a:effectLst/>
                <a:latin typeface="Times New Roman" panose="02020603050405020304" pitchFamily="18" charset="0"/>
                <a:ea typeface="PMingLiU" panose="02020500000000000000" pitchFamily="18" charset="-120"/>
              </a:rPr>
              <a:t>)</a:t>
            </a:r>
            <a:r>
              <a:rPr lang="zh-TW" sz="3200" dirty="0">
                <a:effectLst/>
                <a:latin typeface="Times New Roman" panose="02020603050405020304" pitchFamily="18" charset="0"/>
                <a:ea typeface="PMingLiU" panose="02020500000000000000" pitchFamily="18" charset="-120"/>
                <a:cs typeface="Times New Roman" panose="02020603050405020304" pitchFamily="18" charset="0"/>
              </a:rPr>
              <a:t>這兩個研究方案的成果。</a:t>
            </a:r>
            <a:endParaRPr lang="en-TW" sz="3200" dirty="0">
              <a:effectLst/>
              <a:latin typeface="Times New Roman" panose="02020603050405020304" pitchFamily="18" charset="0"/>
              <a:ea typeface="PMingLiU" panose="02020500000000000000" pitchFamily="18" charset="-120"/>
              <a:cs typeface="Times New Roman" panose="02020603050405020304" pitchFamily="18" charset="0"/>
            </a:endParaRPr>
          </a:p>
        </p:txBody>
      </p:sp>
    </p:spTree>
    <p:extLst>
      <p:ext uri="{BB962C8B-B14F-4D97-AF65-F5344CB8AC3E}">
        <p14:creationId xmlns:p14="http://schemas.microsoft.com/office/powerpoint/2010/main" val="416340564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52357-A5B3-6503-8626-F819E63566EF}"/>
              </a:ext>
            </a:extLst>
          </p:cNvPr>
          <p:cNvSpPr>
            <a:spLocks noGrp="1"/>
          </p:cNvSpPr>
          <p:nvPr>
            <p:ph type="title"/>
          </p:nvPr>
        </p:nvSpPr>
        <p:spPr>
          <a:xfrm>
            <a:off x="1066800" y="291719"/>
            <a:ext cx="10058400" cy="1154309"/>
          </a:xfrm>
        </p:spPr>
        <p:txBody>
          <a:bodyPr/>
          <a:lstStyle/>
          <a:p>
            <a:pPr algn="ctr"/>
            <a:r>
              <a:rPr lang="en-TW" b="1" dirty="0">
                <a:latin typeface="Times New Roman" panose="02020603050405020304" pitchFamily="18" charset="0"/>
                <a:ea typeface="PMingLiU" panose="02020500000000000000" pitchFamily="18" charset="-120"/>
                <a:cs typeface="Times New Roman" panose="02020603050405020304" pitchFamily="18" charset="0"/>
              </a:rPr>
              <a:t>教會為什麼而存在？</a:t>
            </a:r>
          </a:p>
        </p:txBody>
      </p:sp>
      <p:sp>
        <p:nvSpPr>
          <p:cNvPr id="3" name="Content Placeholder 2">
            <a:extLst>
              <a:ext uri="{FF2B5EF4-FFF2-40B4-BE49-F238E27FC236}">
                <a16:creationId xmlns:a16="http://schemas.microsoft.com/office/drawing/2014/main" id="{F2BE3CCA-4ADA-55EF-7FDC-5E20C2DBCCFC}"/>
              </a:ext>
            </a:extLst>
          </p:cNvPr>
          <p:cNvSpPr>
            <a:spLocks noGrp="1"/>
          </p:cNvSpPr>
          <p:nvPr>
            <p:ph idx="1"/>
          </p:nvPr>
        </p:nvSpPr>
        <p:spPr>
          <a:xfrm>
            <a:off x="753139" y="1760366"/>
            <a:ext cx="10685721" cy="4805915"/>
          </a:xfrm>
        </p:spPr>
        <p:txBody>
          <a:bodyPr>
            <a:normAutofit/>
          </a:bodyPr>
          <a:lstStyle/>
          <a:p>
            <a:pPr>
              <a:lnSpc>
                <a:spcPts val="7340"/>
              </a:lnSpc>
              <a:spcBef>
                <a:spcPts val="0"/>
              </a:spcBef>
            </a:pPr>
            <a:r>
              <a:rPr lang="zh-TW" sz="3600" dirty="0">
                <a:effectLst/>
                <a:latin typeface="Times New Roman" panose="02020603050405020304" pitchFamily="18" charset="0"/>
                <a:ea typeface="PMingLiU" panose="02020500000000000000" pitchFamily="18" charset="-120"/>
                <a:cs typeface="Times New Roman" panose="02020603050405020304" pitchFamily="18" charset="0"/>
              </a:rPr>
              <a:t>面對現今各式霸權（經濟、軍事、族群、階級、性別等）的壓迫與排斥，特別是因宗教偏見所激發的暴力</a:t>
            </a:r>
            <a:r>
              <a:rPr lang="en-US" sz="3600" dirty="0">
                <a:effectLst/>
                <a:latin typeface="Times New Roman" panose="02020603050405020304" pitchFamily="18" charset="0"/>
                <a:ea typeface="PMingLiU" panose="02020500000000000000" pitchFamily="18" charset="-120"/>
              </a:rPr>
              <a:t>(religion-based violence)</a:t>
            </a:r>
            <a:r>
              <a:rPr lang="zh-TW" sz="3600" dirty="0">
                <a:effectLst/>
                <a:latin typeface="Times New Roman" panose="02020603050405020304" pitchFamily="18" charset="0"/>
                <a:ea typeface="PMingLiU" panose="02020500000000000000" pitchFamily="18" charset="-120"/>
                <a:cs typeface="Times New Roman" panose="02020603050405020304" pitchFamily="18" charset="0"/>
              </a:rPr>
              <a:t>，一個對「他者」開放、友善且包容的教會將會是進步且象徵信仰核心價值的美好見證。</a:t>
            </a:r>
            <a:r>
              <a:rPr lang="en-TW" sz="3600" dirty="0">
                <a:effectLst/>
              </a:rPr>
              <a:t> </a:t>
            </a:r>
            <a:endParaRPr lang="en-TW" sz="3600" dirty="0">
              <a:effectLst/>
              <a:latin typeface="Times New Roman" panose="02020603050405020304" pitchFamily="18" charset="0"/>
              <a:ea typeface="PMingLiU" panose="02020500000000000000" pitchFamily="18" charset="-120"/>
              <a:cs typeface="Times New Roman" panose="02020603050405020304" pitchFamily="18" charset="0"/>
            </a:endParaRPr>
          </a:p>
        </p:txBody>
      </p:sp>
    </p:spTree>
    <p:extLst>
      <p:ext uri="{BB962C8B-B14F-4D97-AF65-F5344CB8AC3E}">
        <p14:creationId xmlns:p14="http://schemas.microsoft.com/office/powerpoint/2010/main" val="62131437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標題 1">
            <a:extLst>
              <a:ext uri="{FF2B5EF4-FFF2-40B4-BE49-F238E27FC236}">
                <a16:creationId xmlns:a16="http://schemas.microsoft.com/office/drawing/2014/main" id="{885494C8-75B1-927A-B4E0-F54A9AC07A1A}"/>
              </a:ext>
            </a:extLst>
          </p:cNvPr>
          <p:cNvSpPr>
            <a:spLocks noGrp="1"/>
          </p:cNvSpPr>
          <p:nvPr>
            <p:ph type="title"/>
          </p:nvPr>
        </p:nvSpPr>
        <p:spPr>
          <a:xfrm>
            <a:off x="1066800" y="243422"/>
            <a:ext cx="10058400" cy="1119710"/>
          </a:xfrm>
        </p:spPr>
        <p:txBody>
          <a:bodyPr>
            <a:normAutofit/>
          </a:bodyPr>
          <a:lstStyle/>
          <a:p>
            <a:pPr algn="ctr"/>
            <a:r>
              <a:rPr lang="zh-TW" altLang="en-US" b="1" dirty="0">
                <a:solidFill>
                  <a:srgbClr val="000000"/>
                </a:solidFill>
              </a:rPr>
              <a:t>成為友善且包容的教會！</a:t>
            </a:r>
          </a:p>
        </p:txBody>
      </p:sp>
      <p:pic>
        <p:nvPicPr>
          <p:cNvPr id="79874" name="內容版面配置區 5" descr="StAndInclusive.png">
            <a:extLst>
              <a:ext uri="{FF2B5EF4-FFF2-40B4-BE49-F238E27FC236}">
                <a16:creationId xmlns:a16="http://schemas.microsoft.com/office/drawing/2014/main" id="{F2195321-E5B2-E430-586E-9C85A15DA4BD}"/>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rcRect t="-1453" b="-1453"/>
          <a:stretch>
            <a:fillRect/>
          </a:stretch>
        </p:blipFill>
        <p:spPr>
          <a:xfrm>
            <a:off x="997391" y="1625035"/>
            <a:ext cx="4653516" cy="2501391"/>
          </a:xfrm>
        </p:spPr>
      </p:pic>
      <p:pic>
        <p:nvPicPr>
          <p:cNvPr id="79875" name="圖片 6" descr="4257238.jpg">
            <a:extLst>
              <a:ext uri="{FF2B5EF4-FFF2-40B4-BE49-F238E27FC236}">
                <a16:creationId xmlns:a16="http://schemas.microsoft.com/office/drawing/2014/main" id="{137150F2-0A11-245C-FA94-47FABAEC735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739376" y="4275670"/>
            <a:ext cx="4468959" cy="233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76" name="內容版面配置區 3" descr="download.png">
            <a:extLst>
              <a:ext uri="{FF2B5EF4-FFF2-40B4-BE49-F238E27FC236}">
                <a16:creationId xmlns:a16="http://schemas.microsoft.com/office/drawing/2014/main" id="{268AD412-CE20-B865-0428-80F94BD77B85}"/>
              </a:ext>
            </a:extLst>
          </p:cNvPr>
          <p:cNvPicPr>
            <a:picLocks noChangeAspect="1"/>
          </p:cNvPicPr>
          <p:nvPr/>
        </p:nvPicPr>
        <p:blipFill>
          <a:blip r:embed="rId4">
            <a:extLst>
              <a:ext uri="{28A0092B-C50C-407E-A947-70E740481C1C}">
                <a14:useLocalDpi xmlns:a14="http://schemas.microsoft.com/office/drawing/2010/main" val="0"/>
              </a:ext>
            </a:extLst>
          </a:blip>
          <a:srcRect l="-23151" r="-23151"/>
          <a:stretch>
            <a:fillRect/>
          </a:stretch>
        </p:blipFill>
        <p:spPr bwMode="auto">
          <a:xfrm>
            <a:off x="6725649" y="1674791"/>
            <a:ext cx="4468960" cy="2401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948934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標題 1">
            <a:extLst>
              <a:ext uri="{FF2B5EF4-FFF2-40B4-BE49-F238E27FC236}">
                <a16:creationId xmlns:a16="http://schemas.microsoft.com/office/drawing/2014/main" id="{6F9456FC-0EF4-CDBF-734D-9FCFE32707E2}"/>
              </a:ext>
            </a:extLst>
          </p:cNvPr>
          <p:cNvSpPr>
            <a:spLocks noGrp="1"/>
          </p:cNvSpPr>
          <p:nvPr>
            <p:ph type="title"/>
          </p:nvPr>
        </p:nvSpPr>
        <p:spPr>
          <a:xfrm>
            <a:off x="1981200" y="190038"/>
            <a:ext cx="8229600" cy="1108462"/>
          </a:xfrm>
        </p:spPr>
        <p:txBody>
          <a:bodyPr>
            <a:normAutofit/>
          </a:bodyPr>
          <a:lstStyle/>
          <a:p>
            <a:pPr algn="ctr"/>
            <a:r>
              <a:rPr lang="zh-TW" altLang="zh-TW" b="1" dirty="0">
                <a:solidFill>
                  <a:srgbClr val="000000"/>
                </a:solidFill>
                <a:latin typeface="Calibri" panose="020F0502020204030204" pitchFamily="34" charset="0"/>
              </a:rPr>
              <a:t>《</a:t>
            </a:r>
            <a:r>
              <a:rPr lang="zh-TW" altLang="en-US" b="1" dirty="0">
                <a:solidFill>
                  <a:srgbClr val="000000"/>
                </a:solidFill>
                <a:latin typeface="Calibri" panose="020F0502020204030204" pitchFamily="34" charset="0"/>
              </a:rPr>
              <a:t>一同邁向生命</a:t>
            </a:r>
            <a:r>
              <a:rPr lang="zh-TW" altLang="zh-TW" b="1" dirty="0">
                <a:solidFill>
                  <a:srgbClr val="000000"/>
                </a:solidFill>
                <a:latin typeface="Calibri" panose="020F0502020204030204" pitchFamily="34" charset="0"/>
              </a:rPr>
              <a:t>》</a:t>
            </a:r>
            <a:r>
              <a:rPr lang="en-US" altLang="zh-TW" b="1" dirty="0">
                <a:solidFill>
                  <a:srgbClr val="000000"/>
                </a:solidFill>
                <a:latin typeface="Calibri" panose="020F0502020204030204" pitchFamily="34" charset="0"/>
              </a:rPr>
              <a:t> </a:t>
            </a:r>
            <a:endParaRPr lang="zh-TW" altLang="en-US" b="1" dirty="0">
              <a:solidFill>
                <a:srgbClr val="000000"/>
              </a:solidFill>
              <a:latin typeface="Calibri" panose="020F0502020204030204" pitchFamily="34" charset="0"/>
            </a:endParaRPr>
          </a:p>
        </p:txBody>
      </p:sp>
      <p:pic>
        <p:nvPicPr>
          <p:cNvPr id="76802" name="內容版面配置區 3" descr="a9ece62a-5800-4639-9902-d5d5de497915.jpeg">
            <a:extLst>
              <a:ext uri="{FF2B5EF4-FFF2-40B4-BE49-F238E27FC236}">
                <a16:creationId xmlns:a16="http://schemas.microsoft.com/office/drawing/2014/main" id="{9F4D651F-F258-A638-B8E0-C9A332CAD050}"/>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l="-76711" r="-76711"/>
          <a:stretch>
            <a:fillRect/>
          </a:stretch>
        </p:blipFill>
        <p:spPr>
          <a:xfrm>
            <a:off x="-2296142" y="1517697"/>
            <a:ext cx="9344231" cy="5138325"/>
          </a:xfrm>
        </p:spPr>
      </p:pic>
      <p:pic>
        <p:nvPicPr>
          <p:cNvPr id="76803" name="圖片 4" descr="wcc.jpg">
            <a:extLst>
              <a:ext uri="{FF2B5EF4-FFF2-40B4-BE49-F238E27FC236}">
                <a16:creationId xmlns:a16="http://schemas.microsoft.com/office/drawing/2014/main" id="{B2954FDB-9405-8FB1-E0BB-7DF1DEE7890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37815" y="1532806"/>
            <a:ext cx="3149562" cy="5135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04" name="圖片 5" descr="download.jpeg">
            <a:extLst>
              <a:ext uri="{FF2B5EF4-FFF2-40B4-BE49-F238E27FC236}">
                <a16:creationId xmlns:a16="http://schemas.microsoft.com/office/drawing/2014/main" id="{9DD9A282-D442-AE15-597D-8525765B18D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357191" y="2251030"/>
            <a:ext cx="3382448" cy="3308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551676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FCA1D-CABE-2393-C36B-580BC91C2574}"/>
              </a:ext>
            </a:extLst>
          </p:cNvPr>
          <p:cNvSpPr>
            <a:spLocks noGrp="1"/>
          </p:cNvSpPr>
          <p:nvPr>
            <p:ph type="title"/>
          </p:nvPr>
        </p:nvSpPr>
        <p:spPr>
          <a:xfrm>
            <a:off x="1066800" y="281986"/>
            <a:ext cx="10058400" cy="1371600"/>
          </a:xfrm>
        </p:spPr>
        <p:txBody>
          <a:bodyPr/>
          <a:lstStyle/>
          <a:p>
            <a:pPr algn="ctr"/>
            <a:r>
              <a:rPr lang="zh-TW" altLang="zh-TW" b="1" dirty="0">
                <a:solidFill>
                  <a:srgbClr val="000000"/>
                </a:solidFill>
                <a:latin typeface="Calibri" panose="020F0502020204030204" pitchFamily="34" charset="0"/>
              </a:rPr>
              <a:t>《</a:t>
            </a:r>
            <a:r>
              <a:rPr lang="zh-TW" altLang="en-US" b="1" dirty="0">
                <a:solidFill>
                  <a:srgbClr val="000000"/>
                </a:solidFill>
                <a:latin typeface="Calibri" panose="020F0502020204030204" pitchFamily="34" charset="0"/>
              </a:rPr>
              <a:t>一同邁向生命</a:t>
            </a:r>
            <a:r>
              <a:rPr lang="zh-TW" altLang="zh-TW" b="1" dirty="0">
                <a:solidFill>
                  <a:srgbClr val="000000"/>
                </a:solidFill>
                <a:latin typeface="Calibri" panose="020F0502020204030204" pitchFamily="34" charset="0"/>
              </a:rPr>
              <a:t>》</a:t>
            </a:r>
            <a:r>
              <a:rPr lang="en-US" altLang="zh-TW" b="1" dirty="0">
                <a:solidFill>
                  <a:srgbClr val="000000"/>
                </a:solidFill>
                <a:latin typeface="Calibri" panose="020F0502020204030204" pitchFamily="34" charset="0"/>
              </a:rPr>
              <a:t> </a:t>
            </a:r>
            <a:endParaRPr lang="en-TW" dirty="0"/>
          </a:p>
        </p:txBody>
      </p:sp>
      <p:sp>
        <p:nvSpPr>
          <p:cNvPr id="3" name="Content Placeholder 2">
            <a:extLst>
              <a:ext uri="{FF2B5EF4-FFF2-40B4-BE49-F238E27FC236}">
                <a16:creationId xmlns:a16="http://schemas.microsoft.com/office/drawing/2014/main" id="{5C05E96A-124C-5A69-EC64-061ACE0686AA}"/>
              </a:ext>
            </a:extLst>
          </p:cNvPr>
          <p:cNvSpPr>
            <a:spLocks noGrp="1"/>
          </p:cNvSpPr>
          <p:nvPr>
            <p:ph idx="1"/>
          </p:nvPr>
        </p:nvSpPr>
        <p:spPr>
          <a:xfrm>
            <a:off x="841419" y="1918953"/>
            <a:ext cx="10509161" cy="4417454"/>
          </a:xfrm>
        </p:spPr>
        <p:txBody>
          <a:bodyPr>
            <a:normAutofit/>
          </a:bodyPr>
          <a:lstStyle/>
          <a:p>
            <a:pPr>
              <a:lnSpc>
                <a:spcPts val="8000"/>
              </a:lnSpc>
              <a:spcBef>
                <a:spcPts val="0"/>
              </a:spcBef>
            </a:pPr>
            <a:r>
              <a:rPr lang="zh-TW" sz="4000" kern="100" dirty="0">
                <a:solidFill>
                  <a:srgbClr val="000000"/>
                </a:solidFill>
                <a:effectLst/>
                <a:latin typeface="Times New Roman" panose="02020603050405020304" pitchFamily="18" charset="0"/>
                <a:ea typeface="PMingLiU" panose="02020500000000000000" pitchFamily="18" charset="-120"/>
              </a:rPr>
              <a:t>聖靈以伴侶的身分與我們同在，但從來沒有被馴化，也不「聽人使喚」。聖靈令人驚奇之處包括上帝顯然是從位於邊緣的地方開始動工，他顯然也運用被排除在外的人。</a:t>
            </a:r>
            <a:endParaRPr lang="en-TW" sz="4000" kern="100" dirty="0">
              <a:effectLst/>
              <a:latin typeface="Times New Roman" panose="02020603050405020304" pitchFamily="18" charset="0"/>
              <a:ea typeface="PMingLiU" panose="02020500000000000000" pitchFamily="18" charset="-120"/>
            </a:endParaRPr>
          </a:p>
        </p:txBody>
      </p:sp>
    </p:spTree>
    <p:extLst>
      <p:ext uri="{BB962C8B-B14F-4D97-AF65-F5344CB8AC3E}">
        <p14:creationId xmlns:p14="http://schemas.microsoft.com/office/powerpoint/2010/main" val="252909612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a:extLst>
              <a:ext uri="{FF2B5EF4-FFF2-40B4-BE49-F238E27FC236}">
                <a16:creationId xmlns:a16="http://schemas.microsoft.com/office/drawing/2014/main" id="{F733EEFD-97F5-DC41-B4C8-F1CC1335238B}"/>
              </a:ext>
            </a:extLst>
          </p:cNvPr>
          <p:cNvSpPr>
            <a:spLocks noGrp="1"/>
          </p:cNvSpPr>
          <p:nvPr>
            <p:ph type="title"/>
          </p:nvPr>
        </p:nvSpPr>
        <p:spPr>
          <a:xfrm>
            <a:off x="1066800" y="260648"/>
            <a:ext cx="10058400" cy="1320502"/>
          </a:xfrm>
        </p:spPr>
        <p:txBody>
          <a:bodyPr>
            <a:normAutofit/>
          </a:bodyPr>
          <a:lstStyle/>
          <a:p>
            <a:pPr algn="ctr"/>
            <a:r>
              <a:rPr lang="en-US" altLang="zh-TW" b="1" dirty="0">
                <a:ea typeface="新細明體" panose="02020500000000000000" pitchFamily="18" charset="-120"/>
              </a:rPr>
              <a:t>《</a:t>
            </a:r>
            <a:r>
              <a:rPr lang="zh-TW" altLang="en-US" b="1" dirty="0">
                <a:ea typeface="新細明體" panose="02020500000000000000" pitchFamily="18" charset="-120"/>
              </a:rPr>
              <a:t>一同邁向生命</a:t>
            </a:r>
            <a:r>
              <a:rPr lang="en-US" altLang="zh-TW" b="1" dirty="0">
                <a:ea typeface="新細明體" panose="02020500000000000000" pitchFamily="18" charset="-120"/>
              </a:rPr>
              <a:t>》</a:t>
            </a:r>
            <a:r>
              <a:rPr lang="en-TW" altLang="en-TW" b="1" dirty="0">
                <a:ea typeface="新細明體" panose="02020500000000000000" pitchFamily="18" charset="-120"/>
              </a:rPr>
              <a:t> </a:t>
            </a:r>
          </a:p>
        </p:txBody>
      </p:sp>
      <p:sp>
        <p:nvSpPr>
          <p:cNvPr id="43010" name="Content Placeholder 2">
            <a:extLst>
              <a:ext uri="{FF2B5EF4-FFF2-40B4-BE49-F238E27FC236}">
                <a16:creationId xmlns:a16="http://schemas.microsoft.com/office/drawing/2014/main" id="{0FDB0CFC-085A-B145-B961-1C76471F2A4C}"/>
              </a:ext>
            </a:extLst>
          </p:cNvPr>
          <p:cNvSpPr>
            <a:spLocks noGrp="1"/>
          </p:cNvSpPr>
          <p:nvPr>
            <p:ph idx="1"/>
          </p:nvPr>
        </p:nvSpPr>
        <p:spPr>
          <a:xfrm>
            <a:off x="847494" y="1581150"/>
            <a:ext cx="10601092" cy="5016202"/>
          </a:xfrm>
        </p:spPr>
        <p:txBody>
          <a:bodyPr>
            <a:normAutofit/>
          </a:bodyPr>
          <a:lstStyle/>
          <a:p>
            <a:pPr>
              <a:lnSpc>
                <a:spcPts val="6440"/>
              </a:lnSpc>
              <a:spcBef>
                <a:spcPts val="0"/>
              </a:spcBef>
            </a:pPr>
            <a:r>
              <a:rPr lang="zh-TW" sz="3600" kern="100" dirty="0">
                <a:effectLst/>
                <a:latin typeface="Times New Roman" panose="02020603050405020304" pitchFamily="18" charset="0"/>
                <a:ea typeface="PMingLiU" panose="02020500000000000000" pitchFamily="18" charset="-120"/>
                <a:cs typeface="Times New Roman" panose="02020603050405020304" pitchFamily="18" charset="0"/>
              </a:rPr>
              <a:t>身處邊緣的人可以教導我們許多事情。邊緣人擁有行為動能，也經常看得出身處中心的人看不見的事情。邊緣人的生活情境很脆弱，往往知道哪些具有排除性的勢力會威脅到他們的生存，也最能辨明困境的急迫性；享有特權的人有很多要向天天面對困境的邊緣人學習的地方。</a:t>
            </a:r>
            <a:endParaRPr lang="en-TW" sz="3600" kern="100" dirty="0">
              <a:effectLst/>
              <a:latin typeface="Times New Roman" panose="02020603050405020304" pitchFamily="18" charset="0"/>
              <a:ea typeface="PMingLiU" panose="02020500000000000000" pitchFamily="18" charset="-120"/>
              <a:cs typeface="Times New Roman" panose="02020603050405020304" pitchFamily="18" charset="0"/>
            </a:endParaRPr>
          </a:p>
        </p:txBody>
      </p:sp>
    </p:spTree>
    <p:extLst>
      <p:ext uri="{BB962C8B-B14F-4D97-AF65-F5344CB8AC3E}">
        <p14:creationId xmlns:p14="http://schemas.microsoft.com/office/powerpoint/2010/main" val="35135956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a:extLst>
              <a:ext uri="{FF2B5EF4-FFF2-40B4-BE49-F238E27FC236}">
                <a16:creationId xmlns:a16="http://schemas.microsoft.com/office/drawing/2014/main" id="{F733EEFD-97F5-DC41-B4C8-F1CC1335238B}"/>
              </a:ext>
            </a:extLst>
          </p:cNvPr>
          <p:cNvSpPr>
            <a:spLocks noGrp="1"/>
          </p:cNvSpPr>
          <p:nvPr>
            <p:ph type="title"/>
          </p:nvPr>
        </p:nvSpPr>
        <p:spPr>
          <a:xfrm>
            <a:off x="1066800" y="260648"/>
            <a:ext cx="10058400" cy="1320502"/>
          </a:xfrm>
        </p:spPr>
        <p:txBody>
          <a:bodyPr>
            <a:normAutofit/>
          </a:bodyPr>
          <a:lstStyle/>
          <a:p>
            <a:pPr algn="ctr"/>
            <a:r>
              <a:rPr lang="en-US" altLang="zh-TW" b="1" dirty="0">
                <a:ea typeface="新細明體" panose="02020500000000000000" pitchFamily="18" charset="-120"/>
              </a:rPr>
              <a:t>《</a:t>
            </a:r>
            <a:r>
              <a:rPr lang="zh-TW" altLang="en-US" b="1" dirty="0">
                <a:ea typeface="新細明體" panose="02020500000000000000" pitchFamily="18" charset="-120"/>
              </a:rPr>
              <a:t>一同邁向生命</a:t>
            </a:r>
            <a:r>
              <a:rPr lang="en-US" altLang="zh-TW" b="1" dirty="0">
                <a:ea typeface="新細明體" panose="02020500000000000000" pitchFamily="18" charset="-120"/>
              </a:rPr>
              <a:t>》</a:t>
            </a:r>
            <a:r>
              <a:rPr lang="en-TW" altLang="en-TW" b="1" dirty="0">
                <a:ea typeface="新細明體" panose="02020500000000000000" pitchFamily="18" charset="-120"/>
              </a:rPr>
              <a:t> </a:t>
            </a:r>
          </a:p>
        </p:txBody>
      </p:sp>
      <p:sp>
        <p:nvSpPr>
          <p:cNvPr id="43010" name="Content Placeholder 2">
            <a:extLst>
              <a:ext uri="{FF2B5EF4-FFF2-40B4-BE49-F238E27FC236}">
                <a16:creationId xmlns:a16="http://schemas.microsoft.com/office/drawing/2014/main" id="{0FDB0CFC-085A-B145-B961-1C76471F2A4C}"/>
              </a:ext>
            </a:extLst>
          </p:cNvPr>
          <p:cNvSpPr>
            <a:spLocks noGrp="1"/>
          </p:cNvSpPr>
          <p:nvPr>
            <p:ph idx="1"/>
          </p:nvPr>
        </p:nvSpPr>
        <p:spPr>
          <a:xfrm>
            <a:off x="1066800" y="1773043"/>
            <a:ext cx="9950605" cy="4638908"/>
          </a:xfrm>
        </p:spPr>
        <p:txBody>
          <a:bodyPr>
            <a:normAutofit/>
          </a:bodyPr>
          <a:lstStyle/>
          <a:p>
            <a:pPr>
              <a:lnSpc>
                <a:spcPts val="7240"/>
              </a:lnSpc>
              <a:spcBef>
                <a:spcPts val="0"/>
              </a:spcBef>
            </a:pPr>
            <a:r>
              <a:rPr lang="zh-TW" sz="3600" kern="100" dirty="0">
                <a:effectLst/>
                <a:latin typeface="Times New Roman" panose="02020603050405020304" pitchFamily="18" charset="0"/>
                <a:ea typeface="PMingLiU" panose="02020500000000000000" pitchFamily="18" charset="-120"/>
                <a:cs typeface="Times New Roman" panose="02020603050405020304" pitchFamily="18" charset="0"/>
              </a:rPr>
              <a:t>邊緣人擁有上帝給予的恩賜，但因為力量被剝奪、得不到機會及</a:t>
            </a:r>
            <a:r>
              <a:rPr lang="en-US" altLang="zh-TW" sz="3600" kern="100" dirty="0">
                <a:effectLst/>
                <a:latin typeface="Times New Roman" panose="02020603050405020304" pitchFamily="18" charset="0"/>
                <a:ea typeface="PMingLiU" panose="02020500000000000000" pitchFamily="18" charset="-120"/>
                <a:cs typeface="Times New Roman" panose="02020603050405020304" pitchFamily="18" charset="0"/>
              </a:rPr>
              <a:t>/</a:t>
            </a:r>
            <a:r>
              <a:rPr lang="zh-TW" sz="3600" kern="100" dirty="0">
                <a:effectLst/>
                <a:latin typeface="Times New Roman" panose="02020603050405020304" pitchFamily="18" charset="0"/>
                <a:ea typeface="PMingLiU" panose="02020500000000000000" pitchFamily="18" charset="-120"/>
                <a:cs typeface="Times New Roman" panose="02020603050405020304" pitchFamily="18" charset="0"/>
              </a:rPr>
              <a:t>或公義而未能充分利用。邊緣人在生命的困境當中儲備積極的盼望、集體的抵抗、堅忍不懈，這是為了要忠實於上帝應許的國度所必要的。</a:t>
            </a:r>
            <a:endParaRPr lang="en-TW" sz="3600" kern="100" dirty="0">
              <a:effectLst/>
              <a:latin typeface="Times New Roman" panose="02020603050405020304" pitchFamily="18" charset="0"/>
              <a:ea typeface="PMingLiU" panose="02020500000000000000" pitchFamily="18" charset="-120"/>
              <a:cs typeface="Times New Roman" panose="02020603050405020304" pitchFamily="18" charset="0"/>
            </a:endParaRPr>
          </a:p>
        </p:txBody>
      </p:sp>
    </p:spTree>
    <p:extLst>
      <p:ext uri="{BB962C8B-B14F-4D97-AF65-F5344CB8AC3E}">
        <p14:creationId xmlns:p14="http://schemas.microsoft.com/office/powerpoint/2010/main" val="395820485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a:extLst>
              <a:ext uri="{FF2B5EF4-FFF2-40B4-BE49-F238E27FC236}">
                <a16:creationId xmlns:a16="http://schemas.microsoft.com/office/drawing/2014/main" id="{F733EEFD-97F5-DC41-B4C8-F1CC1335238B}"/>
              </a:ext>
            </a:extLst>
          </p:cNvPr>
          <p:cNvSpPr>
            <a:spLocks noGrp="1"/>
          </p:cNvSpPr>
          <p:nvPr>
            <p:ph type="title"/>
          </p:nvPr>
        </p:nvSpPr>
        <p:spPr>
          <a:xfrm>
            <a:off x="1066800" y="260648"/>
            <a:ext cx="10058400" cy="1320502"/>
          </a:xfrm>
        </p:spPr>
        <p:txBody>
          <a:bodyPr>
            <a:normAutofit/>
          </a:bodyPr>
          <a:lstStyle/>
          <a:p>
            <a:pPr algn="ctr"/>
            <a:r>
              <a:rPr lang="en-US" altLang="zh-TW" b="1" dirty="0">
                <a:ea typeface="新細明體" panose="02020500000000000000" pitchFamily="18" charset="-120"/>
              </a:rPr>
              <a:t>《</a:t>
            </a:r>
            <a:r>
              <a:rPr lang="zh-TW" altLang="en-US" b="1" dirty="0">
                <a:ea typeface="新細明體" panose="02020500000000000000" pitchFamily="18" charset="-120"/>
              </a:rPr>
              <a:t>一同邁向生命</a:t>
            </a:r>
            <a:r>
              <a:rPr lang="en-US" altLang="zh-TW" b="1" dirty="0">
                <a:ea typeface="新細明體" panose="02020500000000000000" pitchFamily="18" charset="-120"/>
              </a:rPr>
              <a:t>》</a:t>
            </a:r>
            <a:r>
              <a:rPr lang="en-TW" altLang="en-TW" b="1" dirty="0">
                <a:ea typeface="新細明體" panose="02020500000000000000" pitchFamily="18" charset="-120"/>
              </a:rPr>
              <a:t> </a:t>
            </a:r>
          </a:p>
        </p:txBody>
      </p:sp>
      <p:sp>
        <p:nvSpPr>
          <p:cNvPr id="43010" name="Content Placeholder 2">
            <a:extLst>
              <a:ext uri="{FF2B5EF4-FFF2-40B4-BE49-F238E27FC236}">
                <a16:creationId xmlns:a16="http://schemas.microsoft.com/office/drawing/2014/main" id="{0FDB0CFC-085A-B145-B961-1C76471F2A4C}"/>
              </a:ext>
            </a:extLst>
          </p:cNvPr>
          <p:cNvSpPr>
            <a:spLocks noGrp="1"/>
          </p:cNvSpPr>
          <p:nvPr>
            <p:ph idx="1"/>
          </p:nvPr>
        </p:nvSpPr>
        <p:spPr>
          <a:xfrm>
            <a:off x="899532" y="1581150"/>
            <a:ext cx="10392935" cy="5016202"/>
          </a:xfrm>
        </p:spPr>
        <p:txBody>
          <a:bodyPr>
            <a:normAutofit/>
          </a:bodyPr>
          <a:lstStyle/>
          <a:p>
            <a:pPr>
              <a:lnSpc>
                <a:spcPts val="7625"/>
              </a:lnSpc>
              <a:spcBef>
                <a:spcPct val="0"/>
              </a:spcBef>
            </a:pPr>
            <a:r>
              <a:rPr lang="zh-TW" sz="3600" kern="100" dirty="0">
                <a:effectLst/>
                <a:latin typeface="Calibri" panose="020F0502020204030204" pitchFamily="34" charset="0"/>
                <a:ea typeface="PMingLiU" panose="02020500000000000000" pitchFamily="18" charset="-120"/>
                <a:cs typeface="Times New Roman" panose="02020603050405020304" pitchFamily="18" charset="0"/>
              </a:rPr>
              <a:t>宣教學的省思需要辨識出不同的價值取向如何形塑宣教的觀點。宣教的目標不單單在於使人從邊緣移動到權力的中心，而是迎面對抗那些把人關在邊緣好讓自己留在中心的人。教會受召要</a:t>
            </a:r>
            <a:r>
              <a:rPr lang="zh-TW" sz="3600" b="1" kern="100" dirty="0">
                <a:effectLst/>
                <a:latin typeface="Calibri" panose="020F0502020204030204" pitchFamily="34" charset="0"/>
                <a:ea typeface="PMingLiU" panose="02020500000000000000" pitchFamily="18" charset="-120"/>
                <a:cs typeface="Times New Roman" panose="02020603050405020304" pitchFamily="18" charset="0"/>
              </a:rPr>
              <a:t>轉化</a:t>
            </a:r>
            <a:r>
              <a:rPr lang="zh-TW" sz="3600" kern="100" dirty="0">
                <a:effectLst/>
                <a:latin typeface="Calibri" panose="020F0502020204030204" pitchFamily="34" charset="0"/>
                <a:ea typeface="PMingLiU" panose="02020500000000000000" pitchFamily="18" charset="-120"/>
                <a:cs typeface="Times New Roman" panose="02020603050405020304" pitchFamily="18" charset="0"/>
              </a:rPr>
              <a:t>權力結構。</a:t>
            </a:r>
            <a:endParaRPr lang="en-TW" sz="3600" kern="100" dirty="0">
              <a:effectLst/>
              <a:latin typeface="Calibri" panose="020F0502020204030204" pitchFamily="34" charset="0"/>
              <a:ea typeface="PMingLiU" panose="02020500000000000000" pitchFamily="18" charset="-120"/>
              <a:cs typeface="Times New Roman" panose="02020603050405020304" pitchFamily="18" charset="0"/>
            </a:endParaRPr>
          </a:p>
        </p:txBody>
      </p:sp>
    </p:spTree>
    <p:extLst>
      <p:ext uri="{BB962C8B-B14F-4D97-AF65-F5344CB8AC3E}">
        <p14:creationId xmlns:p14="http://schemas.microsoft.com/office/powerpoint/2010/main" val="290120181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a:extLst>
              <a:ext uri="{FF2B5EF4-FFF2-40B4-BE49-F238E27FC236}">
                <a16:creationId xmlns:a16="http://schemas.microsoft.com/office/drawing/2014/main" id="{F733EEFD-97F5-DC41-B4C8-F1CC1335238B}"/>
              </a:ext>
            </a:extLst>
          </p:cNvPr>
          <p:cNvSpPr>
            <a:spLocks noGrp="1"/>
          </p:cNvSpPr>
          <p:nvPr>
            <p:ph type="title"/>
          </p:nvPr>
        </p:nvSpPr>
        <p:spPr>
          <a:xfrm>
            <a:off x="1066800" y="260648"/>
            <a:ext cx="10058400" cy="1320502"/>
          </a:xfrm>
        </p:spPr>
        <p:txBody>
          <a:bodyPr>
            <a:normAutofit/>
          </a:bodyPr>
          <a:lstStyle/>
          <a:p>
            <a:pPr algn="ctr"/>
            <a:r>
              <a:rPr lang="en-US" altLang="zh-TW" b="1" dirty="0">
                <a:ea typeface="新細明體" panose="02020500000000000000" pitchFamily="18" charset="-120"/>
              </a:rPr>
              <a:t>《</a:t>
            </a:r>
            <a:r>
              <a:rPr lang="zh-TW" altLang="en-US" b="1" dirty="0">
                <a:ea typeface="新細明體" panose="02020500000000000000" pitchFamily="18" charset="-120"/>
              </a:rPr>
              <a:t>一同邁向生命</a:t>
            </a:r>
            <a:r>
              <a:rPr lang="en-US" altLang="zh-TW" b="1" dirty="0">
                <a:ea typeface="新細明體" panose="02020500000000000000" pitchFamily="18" charset="-120"/>
              </a:rPr>
              <a:t>》</a:t>
            </a:r>
            <a:r>
              <a:rPr lang="en-TW" altLang="en-TW" b="1" dirty="0">
                <a:ea typeface="新細明體" panose="02020500000000000000" pitchFamily="18" charset="-120"/>
              </a:rPr>
              <a:t> </a:t>
            </a:r>
          </a:p>
        </p:txBody>
      </p:sp>
      <p:sp>
        <p:nvSpPr>
          <p:cNvPr id="43010" name="Content Placeholder 2">
            <a:extLst>
              <a:ext uri="{FF2B5EF4-FFF2-40B4-BE49-F238E27FC236}">
                <a16:creationId xmlns:a16="http://schemas.microsoft.com/office/drawing/2014/main" id="{0FDB0CFC-085A-B145-B961-1C76471F2A4C}"/>
              </a:ext>
            </a:extLst>
          </p:cNvPr>
          <p:cNvSpPr>
            <a:spLocks noGrp="1"/>
          </p:cNvSpPr>
          <p:nvPr>
            <p:ph idx="1"/>
          </p:nvPr>
        </p:nvSpPr>
        <p:spPr>
          <a:xfrm>
            <a:off x="927409" y="1469637"/>
            <a:ext cx="10337182" cy="5127715"/>
          </a:xfrm>
        </p:spPr>
        <p:txBody>
          <a:bodyPr>
            <a:noAutofit/>
          </a:bodyPr>
          <a:lstStyle/>
          <a:p>
            <a:pPr>
              <a:lnSpc>
                <a:spcPts val="6525"/>
              </a:lnSpc>
              <a:spcBef>
                <a:spcPct val="0"/>
              </a:spcBef>
            </a:pPr>
            <a:r>
              <a:rPr lang="zh-TW" sz="3600" dirty="0">
                <a:solidFill>
                  <a:srgbClr val="000000"/>
                </a:solidFill>
                <a:effectLst/>
                <a:latin typeface="Calibri" panose="020F0502020204030204" pitchFamily="34" charset="0"/>
                <a:ea typeface="PMingLiU" panose="02020500000000000000" pitchFamily="18" charset="-120"/>
                <a:cs typeface="Times New Roman" panose="02020603050405020304" pitchFamily="18" charset="0"/>
              </a:rPr>
              <a:t>過去跟現在主導宣教的措辭常常</a:t>
            </a:r>
            <a:r>
              <a:rPr lang="zh-TW" sz="3600" b="1" dirty="0">
                <a:solidFill>
                  <a:srgbClr val="000000"/>
                </a:solidFill>
                <a:effectLst/>
                <a:latin typeface="Calibri" panose="020F0502020204030204" pitchFamily="34" charset="0"/>
                <a:ea typeface="PMingLiU" panose="02020500000000000000" pitchFamily="18" charset="-120"/>
                <a:cs typeface="Times New Roman" panose="02020603050405020304" pitchFamily="18" charset="0"/>
              </a:rPr>
              <a:t>針對</a:t>
            </a:r>
            <a:r>
              <a:rPr lang="zh-TW" sz="3600" dirty="0">
                <a:solidFill>
                  <a:srgbClr val="000000"/>
                </a:solidFill>
                <a:effectLst/>
                <a:latin typeface="Calibri" panose="020F0502020204030204" pitchFamily="34" charset="0"/>
                <a:ea typeface="PMingLiU" panose="02020500000000000000" pitchFamily="18" charset="-120"/>
                <a:cs typeface="Times New Roman" panose="02020603050405020304" pitchFamily="18" charset="0"/>
              </a:rPr>
              <a:t>社會的邊緣人，將邊緣人視為接受者，而非主動參與宣教行動的行為者。以這種方式展現的宣教往往會和壓迫、否定生命的體系成為共犯，也通常會跟身處中心享有特權的人結盟，幾乎不會去挑戰造成邊緣人的經濟、社會、文化、政治體系。</a:t>
            </a:r>
            <a:endParaRPr lang="en-TW" altLang="en-TW" sz="3600" dirty="0">
              <a:ea typeface="新細明體" panose="02020500000000000000" pitchFamily="18" charset="-120"/>
            </a:endParaRPr>
          </a:p>
        </p:txBody>
      </p:sp>
    </p:spTree>
    <p:extLst>
      <p:ext uri="{BB962C8B-B14F-4D97-AF65-F5344CB8AC3E}">
        <p14:creationId xmlns:p14="http://schemas.microsoft.com/office/powerpoint/2010/main" val="26772950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a:extLst>
              <a:ext uri="{FF2B5EF4-FFF2-40B4-BE49-F238E27FC236}">
                <a16:creationId xmlns:a16="http://schemas.microsoft.com/office/drawing/2014/main" id="{F733EEFD-97F5-DC41-B4C8-F1CC1335238B}"/>
              </a:ext>
            </a:extLst>
          </p:cNvPr>
          <p:cNvSpPr>
            <a:spLocks noGrp="1"/>
          </p:cNvSpPr>
          <p:nvPr>
            <p:ph type="title"/>
          </p:nvPr>
        </p:nvSpPr>
        <p:spPr>
          <a:xfrm>
            <a:off x="1066800" y="260648"/>
            <a:ext cx="10058400" cy="1320502"/>
          </a:xfrm>
        </p:spPr>
        <p:txBody>
          <a:bodyPr>
            <a:normAutofit/>
          </a:bodyPr>
          <a:lstStyle/>
          <a:p>
            <a:pPr algn="ctr"/>
            <a:r>
              <a:rPr lang="en-US" altLang="zh-TW" b="1" dirty="0">
                <a:ea typeface="新細明體" panose="02020500000000000000" pitchFamily="18" charset="-120"/>
              </a:rPr>
              <a:t>《</a:t>
            </a:r>
            <a:r>
              <a:rPr lang="zh-TW" altLang="en-US" b="1" dirty="0">
                <a:ea typeface="新細明體" panose="02020500000000000000" pitchFamily="18" charset="-120"/>
              </a:rPr>
              <a:t>一同邁向生命</a:t>
            </a:r>
            <a:r>
              <a:rPr lang="en-US" altLang="zh-TW" b="1" dirty="0">
                <a:ea typeface="新細明體" panose="02020500000000000000" pitchFamily="18" charset="-120"/>
              </a:rPr>
              <a:t>》</a:t>
            </a:r>
            <a:r>
              <a:rPr lang="en-TW" altLang="en-TW" b="1" dirty="0">
                <a:ea typeface="新細明體" panose="02020500000000000000" pitchFamily="18" charset="-120"/>
              </a:rPr>
              <a:t> </a:t>
            </a:r>
          </a:p>
        </p:txBody>
      </p:sp>
      <p:sp>
        <p:nvSpPr>
          <p:cNvPr id="43010" name="Content Placeholder 2">
            <a:extLst>
              <a:ext uri="{FF2B5EF4-FFF2-40B4-BE49-F238E27FC236}">
                <a16:creationId xmlns:a16="http://schemas.microsoft.com/office/drawing/2014/main" id="{0FDB0CFC-085A-B145-B961-1C76471F2A4C}"/>
              </a:ext>
            </a:extLst>
          </p:cNvPr>
          <p:cNvSpPr>
            <a:spLocks noGrp="1"/>
          </p:cNvSpPr>
          <p:nvPr>
            <p:ph idx="1"/>
          </p:nvPr>
        </p:nvSpPr>
        <p:spPr>
          <a:xfrm>
            <a:off x="691375" y="1491940"/>
            <a:ext cx="10612245" cy="5016202"/>
          </a:xfrm>
        </p:spPr>
        <p:txBody>
          <a:bodyPr>
            <a:normAutofit/>
          </a:bodyPr>
          <a:lstStyle/>
          <a:p>
            <a:pPr>
              <a:lnSpc>
                <a:spcPts val="6525"/>
              </a:lnSpc>
              <a:spcBef>
                <a:spcPct val="0"/>
              </a:spcBef>
            </a:pPr>
            <a:r>
              <a:rPr lang="zh-TW" altLang="en-US" sz="3200" kern="100" dirty="0">
                <a:solidFill>
                  <a:srgbClr val="000000"/>
                </a:solidFill>
                <a:latin typeface="Times New Roman" panose="02020603050405020304" pitchFamily="18" charset="0"/>
                <a:ea typeface="PMingLiU" panose="02020500000000000000" pitchFamily="18" charset="-120"/>
                <a:cs typeface="Times New Roman" panose="02020603050405020304" pitchFamily="18" charset="0"/>
              </a:rPr>
              <a:t>肯</a:t>
            </a:r>
            <a:r>
              <a:rPr lang="zh-TW" sz="3200" kern="100" dirty="0">
                <a:solidFill>
                  <a:srgbClr val="000000"/>
                </a:solidFill>
                <a:effectLst/>
                <a:latin typeface="Times New Roman" panose="02020603050405020304" pitchFamily="18" charset="0"/>
                <a:ea typeface="PMingLiU" panose="02020500000000000000" pitchFamily="18" charset="-120"/>
                <a:cs typeface="Times New Roman" panose="02020603050405020304" pitchFamily="18" charset="0"/>
              </a:rPr>
              <a:t>認上帝的宣教（</a:t>
            </a:r>
            <a:r>
              <a:rPr lang="en-US" sz="3200" i="1" kern="100" dirty="0" err="1">
                <a:solidFill>
                  <a:srgbClr val="000000"/>
                </a:solidFill>
                <a:effectLst/>
                <a:latin typeface="Times New Roman" panose="02020603050405020304" pitchFamily="18" charset="0"/>
                <a:ea typeface="PMingLiU" panose="02020500000000000000" pitchFamily="18" charset="-120"/>
                <a:cs typeface="Times New Roman" panose="02020603050405020304" pitchFamily="18" charset="0"/>
              </a:rPr>
              <a:t>missio</a:t>
            </a:r>
            <a:r>
              <a:rPr lang="en-US" sz="3200" i="1" kern="100" dirty="0">
                <a:solidFill>
                  <a:srgbClr val="000000"/>
                </a:solidFill>
                <a:effectLst/>
                <a:latin typeface="Times New Roman" panose="02020603050405020304" pitchFamily="18" charset="0"/>
                <a:ea typeface="PMingLiU" panose="02020500000000000000" pitchFamily="18" charset="-120"/>
                <a:cs typeface="Times New Roman" panose="02020603050405020304" pitchFamily="18" charset="0"/>
              </a:rPr>
              <a:t> Dei</a:t>
            </a:r>
            <a:r>
              <a:rPr lang="zh-TW" sz="3200" kern="100" dirty="0">
                <a:solidFill>
                  <a:srgbClr val="000000"/>
                </a:solidFill>
                <a:effectLst/>
                <a:latin typeface="Times New Roman" panose="02020603050405020304" pitchFamily="18" charset="0"/>
                <a:ea typeface="PMingLiU" panose="02020500000000000000" pitchFamily="18" charset="-120"/>
                <a:cs typeface="Times New Roman" panose="02020603050405020304" pitchFamily="18" charset="0"/>
              </a:rPr>
              <a:t>）就是相信上帝在歷史與創造之中行動，也在時間與處境的具體實況之中行動，藉著公義、和平、和好要讓全地得到豐富整全的生命。因此，參與上帝透過聖靈實行解放與和好的工作包括辨明、揭露那剝削與奴役的惡魔，例如解構父權意識形態、高舉原住民族自決的權利、挑戰深嵌於社會的種族主義跟種姓制度。</a:t>
            </a:r>
            <a:endParaRPr lang="en-TW" sz="3200" kern="100" dirty="0">
              <a:effectLst/>
              <a:latin typeface="Times New Roman" panose="02020603050405020304" pitchFamily="18" charset="0"/>
              <a:ea typeface="PMingLiU" panose="02020500000000000000" pitchFamily="18" charset="-120"/>
              <a:cs typeface="Times New Roman" panose="02020603050405020304" pitchFamily="18" charset="0"/>
            </a:endParaRPr>
          </a:p>
        </p:txBody>
      </p:sp>
    </p:spTree>
    <p:extLst>
      <p:ext uri="{BB962C8B-B14F-4D97-AF65-F5344CB8AC3E}">
        <p14:creationId xmlns:p14="http://schemas.microsoft.com/office/powerpoint/2010/main" val="275404329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5092F-92BD-C549-F98E-A502FF364A36}"/>
              </a:ext>
            </a:extLst>
          </p:cNvPr>
          <p:cNvSpPr>
            <a:spLocks noGrp="1"/>
          </p:cNvSpPr>
          <p:nvPr>
            <p:ph type="title"/>
          </p:nvPr>
        </p:nvSpPr>
        <p:spPr>
          <a:xfrm>
            <a:off x="1066800" y="264018"/>
            <a:ext cx="10058400" cy="1242810"/>
          </a:xfrm>
        </p:spPr>
        <p:txBody>
          <a:bodyPr/>
          <a:lstStyle/>
          <a:p>
            <a:pPr algn="ctr"/>
            <a:r>
              <a:rPr lang="en-US" altLang="zh-TW" b="1" dirty="0">
                <a:ea typeface="新細明體" panose="02020500000000000000" pitchFamily="18" charset="-120"/>
              </a:rPr>
              <a:t>《</a:t>
            </a:r>
            <a:r>
              <a:rPr lang="zh-TW" altLang="en-US" b="1" dirty="0">
                <a:ea typeface="新細明體" panose="02020500000000000000" pitchFamily="18" charset="-120"/>
              </a:rPr>
              <a:t>一同邁向生命</a:t>
            </a:r>
            <a:r>
              <a:rPr lang="en-US" altLang="zh-TW" b="1" dirty="0">
                <a:ea typeface="新細明體" panose="02020500000000000000" pitchFamily="18" charset="-120"/>
              </a:rPr>
              <a:t>》</a:t>
            </a:r>
            <a:r>
              <a:rPr lang="en-TW" altLang="en-TW" b="1" dirty="0">
                <a:ea typeface="新細明體" panose="02020500000000000000" pitchFamily="18" charset="-120"/>
              </a:rPr>
              <a:t> </a:t>
            </a:r>
            <a:endParaRPr lang="en-TW" dirty="0"/>
          </a:p>
        </p:txBody>
      </p:sp>
      <p:sp>
        <p:nvSpPr>
          <p:cNvPr id="3" name="Content Placeholder 2">
            <a:extLst>
              <a:ext uri="{FF2B5EF4-FFF2-40B4-BE49-F238E27FC236}">
                <a16:creationId xmlns:a16="http://schemas.microsoft.com/office/drawing/2014/main" id="{31F2BE39-E271-288A-D94E-B6B142BA6372}"/>
              </a:ext>
            </a:extLst>
          </p:cNvPr>
          <p:cNvSpPr>
            <a:spLocks noGrp="1"/>
          </p:cNvSpPr>
          <p:nvPr>
            <p:ph idx="1"/>
          </p:nvPr>
        </p:nvSpPr>
        <p:spPr>
          <a:xfrm>
            <a:off x="914401" y="1506829"/>
            <a:ext cx="10547796" cy="5087154"/>
          </a:xfrm>
        </p:spPr>
        <p:txBody>
          <a:bodyPr>
            <a:normAutofit/>
          </a:bodyPr>
          <a:lstStyle/>
          <a:p>
            <a:pPr>
              <a:lnSpc>
                <a:spcPts val="5600"/>
              </a:lnSpc>
              <a:spcBef>
                <a:spcPts val="0"/>
              </a:spcBef>
            </a:pPr>
            <a:r>
              <a:rPr lang="zh-TW" sz="3600" kern="100" dirty="0">
                <a:solidFill>
                  <a:srgbClr val="000000"/>
                </a:solidFill>
                <a:effectLst/>
                <a:latin typeface="Times New Roman" panose="02020603050405020304" pitchFamily="18" charset="0"/>
                <a:ea typeface="PMingLiU" panose="02020500000000000000" pitchFamily="18" charset="-120"/>
              </a:rPr>
              <a:t>上帝國的好消息關乎應許要實現一個公正且包容的世界：包容意指在人類群體跟受造界中促進公平的關係，讓人跟受造界彼此認同，也相互尊重且維繫彼此的神聖價值。</a:t>
            </a:r>
            <a:endParaRPr lang="en-US" altLang="zh-TW" sz="3600" kern="100" dirty="0">
              <a:solidFill>
                <a:srgbClr val="000000"/>
              </a:solidFill>
              <a:effectLst/>
              <a:latin typeface="Times New Roman" panose="02020603050405020304" pitchFamily="18" charset="0"/>
              <a:ea typeface="PMingLiU" panose="02020500000000000000" pitchFamily="18" charset="-120"/>
            </a:endParaRPr>
          </a:p>
          <a:p>
            <a:pPr>
              <a:lnSpc>
                <a:spcPts val="5600"/>
              </a:lnSpc>
              <a:spcBef>
                <a:spcPts val="0"/>
              </a:spcBef>
            </a:pPr>
            <a:r>
              <a:rPr lang="zh-TW" sz="3600" kern="100" dirty="0">
                <a:solidFill>
                  <a:srgbClr val="000000"/>
                </a:solidFill>
                <a:effectLst/>
                <a:latin typeface="Times New Roman" panose="02020603050405020304" pitchFamily="18" charset="0"/>
                <a:ea typeface="PMingLiU" panose="02020500000000000000" pitchFamily="18" charset="-120"/>
              </a:rPr>
              <a:t>不過在現實生活中，宣教、金錢、政治權力經常是戰略合作夥伴。這帶來特別的挑戰，要省思對於享有特權、大權在握的人來說什麼才是好消息。</a:t>
            </a:r>
            <a:endParaRPr lang="en-TW" sz="3600" kern="100" dirty="0">
              <a:effectLst/>
              <a:latin typeface="Times New Roman" panose="02020603050405020304" pitchFamily="18" charset="0"/>
              <a:ea typeface="PMingLiU" panose="02020500000000000000" pitchFamily="18" charset="-120"/>
            </a:endParaRPr>
          </a:p>
        </p:txBody>
      </p:sp>
    </p:spTree>
    <p:extLst>
      <p:ext uri="{BB962C8B-B14F-4D97-AF65-F5344CB8AC3E}">
        <p14:creationId xmlns:p14="http://schemas.microsoft.com/office/powerpoint/2010/main" val="396000812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5092F-92BD-C549-F98E-A502FF364A36}"/>
              </a:ext>
            </a:extLst>
          </p:cNvPr>
          <p:cNvSpPr>
            <a:spLocks noGrp="1"/>
          </p:cNvSpPr>
          <p:nvPr>
            <p:ph type="title"/>
          </p:nvPr>
        </p:nvSpPr>
        <p:spPr>
          <a:xfrm>
            <a:off x="1066800" y="264018"/>
            <a:ext cx="10058400" cy="1242810"/>
          </a:xfrm>
        </p:spPr>
        <p:txBody>
          <a:bodyPr/>
          <a:lstStyle/>
          <a:p>
            <a:pPr algn="ctr"/>
            <a:r>
              <a:rPr lang="en-US" altLang="zh-TW" b="1" dirty="0">
                <a:ea typeface="新細明體" panose="02020500000000000000" pitchFamily="18" charset="-120"/>
              </a:rPr>
              <a:t>《</a:t>
            </a:r>
            <a:r>
              <a:rPr lang="zh-TW" altLang="en-US" b="1" dirty="0">
                <a:ea typeface="新細明體" panose="02020500000000000000" pitchFamily="18" charset="-120"/>
              </a:rPr>
              <a:t>一同邁向生命</a:t>
            </a:r>
            <a:r>
              <a:rPr lang="en-US" altLang="zh-TW" b="1" dirty="0">
                <a:ea typeface="新細明體" panose="02020500000000000000" pitchFamily="18" charset="-120"/>
              </a:rPr>
              <a:t>》</a:t>
            </a:r>
            <a:r>
              <a:rPr lang="en-TW" altLang="en-TW" b="1" dirty="0">
                <a:ea typeface="新細明體" panose="02020500000000000000" pitchFamily="18" charset="-120"/>
              </a:rPr>
              <a:t> </a:t>
            </a:r>
            <a:endParaRPr lang="en-TW" dirty="0"/>
          </a:p>
        </p:txBody>
      </p:sp>
      <p:sp>
        <p:nvSpPr>
          <p:cNvPr id="3" name="Content Placeholder 2">
            <a:extLst>
              <a:ext uri="{FF2B5EF4-FFF2-40B4-BE49-F238E27FC236}">
                <a16:creationId xmlns:a16="http://schemas.microsoft.com/office/drawing/2014/main" id="{31F2BE39-E271-288A-D94E-B6B142BA6372}"/>
              </a:ext>
            </a:extLst>
          </p:cNvPr>
          <p:cNvSpPr>
            <a:spLocks noGrp="1"/>
          </p:cNvSpPr>
          <p:nvPr>
            <p:ph idx="1"/>
          </p:nvPr>
        </p:nvSpPr>
        <p:spPr>
          <a:xfrm>
            <a:off x="914401" y="1700011"/>
            <a:ext cx="10547796" cy="4893971"/>
          </a:xfrm>
        </p:spPr>
        <p:txBody>
          <a:bodyPr>
            <a:normAutofit/>
          </a:bodyPr>
          <a:lstStyle/>
          <a:p>
            <a:pPr>
              <a:lnSpc>
                <a:spcPts val="7200"/>
              </a:lnSpc>
              <a:spcBef>
                <a:spcPts val="0"/>
              </a:spcBef>
            </a:pPr>
            <a:r>
              <a:rPr lang="zh-TW" sz="3600" kern="100" dirty="0">
                <a:solidFill>
                  <a:srgbClr val="000000"/>
                </a:solidFill>
                <a:effectLst/>
                <a:latin typeface="Times New Roman" panose="02020603050405020304" pitchFamily="18" charset="0"/>
                <a:ea typeface="PMingLiU" panose="02020500000000000000" pitchFamily="18" charset="-120"/>
              </a:rPr>
              <a:t>「包容」也促成彼此能完全參與在群體生活當中，在基督裡受洗意味著一生委身於克服各種障礙來闡明此一盼望，為了在上帝的主權之下找到共同身分</a:t>
            </a:r>
            <a:r>
              <a:rPr lang="en-US" sz="3600" kern="100" dirty="0">
                <a:solidFill>
                  <a:srgbClr val="000000"/>
                </a:solidFill>
                <a:effectLst/>
                <a:latin typeface="Times New Roman" panose="02020603050405020304" pitchFamily="18" charset="0"/>
                <a:ea typeface="PMingLiU" panose="02020500000000000000" pitchFamily="18" charset="-120"/>
              </a:rPr>
              <a:t>(</a:t>
            </a:r>
            <a:r>
              <a:rPr lang="zh-TW" sz="3600" kern="100" dirty="0">
                <a:solidFill>
                  <a:srgbClr val="000000"/>
                </a:solidFill>
                <a:effectLst/>
                <a:latin typeface="Times New Roman" panose="02020603050405020304" pitchFamily="18" charset="0"/>
                <a:ea typeface="PMingLiU" panose="02020500000000000000" pitchFamily="18" charset="-120"/>
              </a:rPr>
              <a:t>加</a:t>
            </a:r>
            <a:r>
              <a:rPr lang="en-US" sz="3600" kern="100" dirty="0">
                <a:solidFill>
                  <a:srgbClr val="000000"/>
                </a:solidFill>
                <a:effectLst/>
                <a:latin typeface="Times New Roman" panose="02020603050405020304" pitchFamily="18" charset="0"/>
                <a:ea typeface="PMingLiU" panose="02020500000000000000" pitchFamily="18" charset="-120"/>
              </a:rPr>
              <a:t>3.27-28)</a:t>
            </a:r>
            <a:r>
              <a:rPr lang="zh-TW" sz="3600" kern="100" dirty="0">
                <a:solidFill>
                  <a:srgbClr val="000000"/>
                </a:solidFill>
                <a:effectLst/>
                <a:latin typeface="Times New Roman" panose="02020603050405020304" pitchFamily="18" charset="0"/>
                <a:ea typeface="PMingLiU" panose="02020500000000000000" pitchFamily="18" charset="-120"/>
              </a:rPr>
              <a:t>。因此，針對任何人的各種形式的歧視在上帝眼中都是不被容許的。</a:t>
            </a:r>
            <a:endParaRPr lang="en-TW" sz="3600" kern="100" dirty="0">
              <a:effectLst/>
              <a:latin typeface="Times New Roman" panose="02020603050405020304" pitchFamily="18" charset="0"/>
              <a:ea typeface="PMingLiU" panose="02020500000000000000" pitchFamily="18" charset="-120"/>
            </a:endParaRPr>
          </a:p>
        </p:txBody>
      </p:sp>
    </p:spTree>
    <p:extLst>
      <p:ext uri="{BB962C8B-B14F-4D97-AF65-F5344CB8AC3E}">
        <p14:creationId xmlns:p14="http://schemas.microsoft.com/office/powerpoint/2010/main" val="2053562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a:extLst>
              <a:ext uri="{FF2B5EF4-FFF2-40B4-BE49-F238E27FC236}">
                <a16:creationId xmlns:a16="http://schemas.microsoft.com/office/drawing/2014/main" id="{63D1666F-3769-EC43-B6CD-6FB1D1568A1D}"/>
              </a:ext>
            </a:extLst>
          </p:cNvPr>
          <p:cNvSpPr>
            <a:spLocks noGrp="1"/>
          </p:cNvSpPr>
          <p:nvPr>
            <p:ph type="title"/>
          </p:nvPr>
        </p:nvSpPr>
        <p:spPr>
          <a:xfrm>
            <a:off x="1066800" y="260648"/>
            <a:ext cx="10058400" cy="1191915"/>
          </a:xfrm>
        </p:spPr>
        <p:txBody>
          <a:bodyPr>
            <a:normAutofit/>
          </a:bodyPr>
          <a:lstStyle/>
          <a:p>
            <a:pPr algn="ctr"/>
            <a:r>
              <a:rPr lang="en-US" altLang="zh-TW" b="1" dirty="0">
                <a:ea typeface="新細明體" panose="02020500000000000000" pitchFamily="18" charset="-120"/>
              </a:rPr>
              <a:t>《</a:t>
            </a:r>
            <a:r>
              <a:rPr lang="zh-TW" altLang="en-US" b="1" dirty="0">
                <a:ea typeface="新細明體" panose="02020500000000000000" pitchFamily="18" charset="-120"/>
              </a:rPr>
              <a:t>一同邁向生命</a:t>
            </a:r>
            <a:r>
              <a:rPr lang="en-US" altLang="zh-TW" b="1" dirty="0">
                <a:ea typeface="新細明體" panose="02020500000000000000" pitchFamily="18" charset="-120"/>
              </a:rPr>
              <a:t>》</a:t>
            </a:r>
            <a:r>
              <a:rPr lang="en-TW" altLang="en-TW" b="1" dirty="0">
                <a:ea typeface="新細明體" panose="02020500000000000000" pitchFamily="18" charset="-120"/>
              </a:rPr>
              <a:t> </a:t>
            </a:r>
          </a:p>
        </p:txBody>
      </p:sp>
      <p:sp>
        <p:nvSpPr>
          <p:cNvPr id="38914" name="Content Placeholder 2">
            <a:extLst>
              <a:ext uri="{FF2B5EF4-FFF2-40B4-BE49-F238E27FC236}">
                <a16:creationId xmlns:a16="http://schemas.microsoft.com/office/drawing/2014/main" id="{93DA3F08-31A3-1044-99EB-67EC6B405CB2}"/>
              </a:ext>
            </a:extLst>
          </p:cNvPr>
          <p:cNvSpPr>
            <a:spLocks noGrp="1"/>
          </p:cNvSpPr>
          <p:nvPr>
            <p:ph idx="1"/>
          </p:nvPr>
        </p:nvSpPr>
        <p:spPr>
          <a:xfrm>
            <a:off x="892098" y="1340768"/>
            <a:ext cx="10404087" cy="5477545"/>
          </a:xfrm>
        </p:spPr>
        <p:txBody>
          <a:bodyPr>
            <a:normAutofit/>
          </a:bodyPr>
          <a:lstStyle/>
          <a:p>
            <a:pPr>
              <a:lnSpc>
                <a:spcPts val="6800"/>
              </a:lnSpc>
              <a:spcBef>
                <a:spcPct val="0"/>
              </a:spcBef>
            </a:pPr>
            <a:r>
              <a:rPr lang="zh-TW" altLang="en-US" sz="3600" dirty="0">
                <a:ea typeface="新細明體" panose="02020500000000000000" pitchFamily="18" charset="-120"/>
              </a:rPr>
              <a:t>教會應展現上帝在基督耶穌裡對世界的神聖且擁抱生命的計畫，這意味著拒絕任何會毀壞社群的價值和做法。基督徒應體認所有形式的歧視都帶著罪惡的本質，因此也必須去轉化這些不公義的體制</a:t>
            </a:r>
            <a:r>
              <a:rPr lang="en-US" altLang="en-TW" sz="3600" dirty="0">
                <a:ea typeface="新細明體" panose="02020500000000000000" pitchFamily="18" charset="-120"/>
              </a:rPr>
              <a:t>⋯ </a:t>
            </a:r>
            <a:r>
              <a:rPr lang="zh-TW" altLang="en-US" sz="3600" dirty="0">
                <a:ea typeface="新細明體" panose="02020500000000000000" pitchFamily="18" charset="-120"/>
              </a:rPr>
              <a:t>教會在她的團隊裡應拒絕藏納任何壓迫性的勢力，相反的，教會應成為抗衡文化的群體。</a:t>
            </a:r>
            <a:endParaRPr lang="en-TW" altLang="en-TW" sz="3600" dirty="0">
              <a:ea typeface="新細明體" panose="02020500000000000000" pitchFamily="18" charset="-120"/>
            </a:endParaRPr>
          </a:p>
        </p:txBody>
      </p:sp>
    </p:spTree>
    <p:extLst>
      <p:ext uri="{BB962C8B-B14F-4D97-AF65-F5344CB8AC3E}">
        <p14:creationId xmlns:p14="http://schemas.microsoft.com/office/powerpoint/2010/main" val="57768201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74275-6056-639D-6745-7FE99FADD254}"/>
              </a:ext>
            </a:extLst>
          </p:cNvPr>
          <p:cNvSpPr>
            <a:spLocks noGrp="1"/>
          </p:cNvSpPr>
          <p:nvPr>
            <p:ph type="title"/>
          </p:nvPr>
        </p:nvSpPr>
        <p:spPr>
          <a:xfrm>
            <a:off x="1066800" y="167268"/>
            <a:ext cx="10058400" cy="1839952"/>
          </a:xfrm>
        </p:spPr>
        <p:txBody>
          <a:bodyPr>
            <a:normAutofit/>
          </a:bodyPr>
          <a:lstStyle/>
          <a:p>
            <a:pPr algn="ctr">
              <a:lnSpc>
                <a:spcPts val="6460"/>
              </a:lnSpc>
            </a:pPr>
            <a:r>
              <a:rPr lang="en-TW" b="1" dirty="0">
                <a:latin typeface="Times New Roman" panose="02020603050405020304" pitchFamily="18" charset="0"/>
                <a:ea typeface="PMingLiU" panose="02020500000000000000" pitchFamily="18" charset="-120"/>
                <a:cs typeface="Times New Roman" panose="02020603050405020304" pitchFamily="18" charset="0"/>
              </a:rPr>
              <a:t>避免體制性的濫用權力</a:t>
            </a:r>
            <a:br>
              <a:rPr lang="en-TW" b="1" dirty="0">
                <a:latin typeface="Times New Roman" panose="02020603050405020304" pitchFamily="18" charset="0"/>
                <a:ea typeface="PMingLiU" panose="02020500000000000000" pitchFamily="18" charset="-120"/>
                <a:cs typeface="Times New Roman" panose="02020603050405020304" pitchFamily="18" charset="0"/>
              </a:rPr>
            </a:br>
            <a:r>
              <a:rPr lang="en-TW" b="1" dirty="0">
                <a:latin typeface="Times New Roman" panose="02020603050405020304" pitchFamily="18" charset="0"/>
                <a:ea typeface="PMingLiU" panose="02020500000000000000" pitchFamily="18" charset="-120"/>
                <a:cs typeface="Times New Roman" panose="02020603050405020304" pitchFamily="18" charset="0"/>
              </a:rPr>
              <a:t>體制性的背叛(institutional betrayal)</a:t>
            </a:r>
          </a:p>
        </p:txBody>
      </p:sp>
      <p:pic>
        <p:nvPicPr>
          <p:cNvPr id="5" name="Content Placeholder 4">
            <a:extLst>
              <a:ext uri="{FF2B5EF4-FFF2-40B4-BE49-F238E27FC236}">
                <a16:creationId xmlns:a16="http://schemas.microsoft.com/office/drawing/2014/main" id="{1DF010D6-AB08-1EDB-EEEB-27718840B342}"/>
              </a:ext>
            </a:extLst>
          </p:cNvPr>
          <p:cNvPicPr>
            <a:picLocks noGrp="1" noChangeAspect="1"/>
          </p:cNvPicPr>
          <p:nvPr>
            <p:ph idx="1"/>
          </p:nvPr>
        </p:nvPicPr>
        <p:blipFill>
          <a:blip r:embed="rId2"/>
          <a:stretch>
            <a:fillRect/>
          </a:stretch>
        </p:blipFill>
        <p:spPr>
          <a:xfrm>
            <a:off x="872301" y="2843562"/>
            <a:ext cx="5104765" cy="2926732"/>
          </a:xfrm>
        </p:spPr>
      </p:pic>
      <p:pic>
        <p:nvPicPr>
          <p:cNvPr id="7" name="Picture 6">
            <a:extLst>
              <a:ext uri="{FF2B5EF4-FFF2-40B4-BE49-F238E27FC236}">
                <a16:creationId xmlns:a16="http://schemas.microsoft.com/office/drawing/2014/main" id="{0F6F50C9-62F2-3320-9997-6CD95203F228}"/>
              </a:ext>
            </a:extLst>
          </p:cNvPr>
          <p:cNvPicPr>
            <a:picLocks noChangeAspect="1"/>
          </p:cNvPicPr>
          <p:nvPr/>
        </p:nvPicPr>
        <p:blipFill>
          <a:blip r:embed="rId3"/>
          <a:stretch>
            <a:fillRect/>
          </a:stretch>
        </p:blipFill>
        <p:spPr>
          <a:xfrm>
            <a:off x="6497306" y="2291956"/>
            <a:ext cx="5245669" cy="3935622"/>
          </a:xfrm>
          <a:prstGeom prst="rect">
            <a:avLst/>
          </a:prstGeom>
        </p:spPr>
      </p:pic>
    </p:spTree>
    <p:extLst>
      <p:ext uri="{BB962C8B-B14F-4D97-AF65-F5344CB8AC3E}">
        <p14:creationId xmlns:p14="http://schemas.microsoft.com/office/powerpoint/2010/main" val="220017154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a:extLst>
              <a:ext uri="{FF2B5EF4-FFF2-40B4-BE49-F238E27FC236}">
                <a16:creationId xmlns:a16="http://schemas.microsoft.com/office/drawing/2014/main" id="{45183D91-9668-3644-B701-DBEE50AC5EC1}"/>
              </a:ext>
            </a:extLst>
          </p:cNvPr>
          <p:cNvSpPr>
            <a:spLocks noGrp="1"/>
          </p:cNvSpPr>
          <p:nvPr>
            <p:ph type="title"/>
          </p:nvPr>
        </p:nvSpPr>
        <p:spPr>
          <a:xfrm>
            <a:off x="1066800" y="260648"/>
            <a:ext cx="10058400" cy="1191915"/>
          </a:xfrm>
        </p:spPr>
        <p:txBody>
          <a:bodyPr>
            <a:normAutofit/>
          </a:bodyPr>
          <a:lstStyle/>
          <a:p>
            <a:pPr algn="ctr"/>
            <a:r>
              <a:rPr lang="en-US" altLang="zh-TW" b="1" dirty="0">
                <a:ea typeface="新細明體" panose="02020500000000000000" pitchFamily="18" charset="-120"/>
              </a:rPr>
              <a:t>《</a:t>
            </a:r>
            <a:r>
              <a:rPr lang="zh-TW" altLang="en-US" b="1" dirty="0">
                <a:ea typeface="新細明體" panose="02020500000000000000" pitchFamily="18" charset="-120"/>
              </a:rPr>
              <a:t>一同邁向生命</a:t>
            </a:r>
            <a:r>
              <a:rPr lang="en-US" altLang="zh-TW" b="1" dirty="0">
                <a:ea typeface="新細明體" panose="02020500000000000000" pitchFamily="18" charset="-120"/>
              </a:rPr>
              <a:t>》</a:t>
            </a:r>
            <a:r>
              <a:rPr lang="en-TW" altLang="en-TW" b="1" dirty="0">
                <a:ea typeface="新細明體" panose="02020500000000000000" pitchFamily="18" charset="-120"/>
              </a:rPr>
              <a:t> </a:t>
            </a:r>
          </a:p>
        </p:txBody>
      </p:sp>
      <p:sp>
        <p:nvSpPr>
          <p:cNvPr id="39938" name="Content Placeholder 2">
            <a:extLst>
              <a:ext uri="{FF2B5EF4-FFF2-40B4-BE49-F238E27FC236}">
                <a16:creationId xmlns:a16="http://schemas.microsoft.com/office/drawing/2014/main" id="{01DFB692-3AE3-EC4C-9D07-DF5B0891816F}"/>
              </a:ext>
            </a:extLst>
          </p:cNvPr>
          <p:cNvSpPr>
            <a:spLocks noGrp="1"/>
          </p:cNvSpPr>
          <p:nvPr>
            <p:ph idx="1"/>
          </p:nvPr>
        </p:nvSpPr>
        <p:spPr>
          <a:xfrm>
            <a:off x="695399" y="1452563"/>
            <a:ext cx="10913021" cy="5365750"/>
          </a:xfrm>
        </p:spPr>
        <p:txBody>
          <a:bodyPr>
            <a:normAutofit/>
          </a:bodyPr>
          <a:lstStyle/>
          <a:p>
            <a:pPr>
              <a:lnSpc>
                <a:spcPts val="6500"/>
              </a:lnSpc>
              <a:spcBef>
                <a:spcPct val="0"/>
              </a:spcBef>
            </a:pPr>
            <a:r>
              <a:rPr lang="zh-TW" altLang="en-US" sz="3600" dirty="0">
                <a:ea typeface="新細明體" panose="02020500000000000000" pitchFamily="18" charset="-120"/>
              </a:rPr>
              <a:t>健康是比身體與心智的健全更寬廣的概念，而醫治主要也不是指醫療</a:t>
            </a:r>
            <a:r>
              <a:rPr lang="en-US" altLang="en-TW" sz="3600" dirty="0">
                <a:ea typeface="新細明體" panose="02020500000000000000" pitchFamily="18" charset="-120"/>
              </a:rPr>
              <a:t>⋯ </a:t>
            </a:r>
            <a:r>
              <a:rPr lang="zh-TW" altLang="en-US" sz="3600" dirty="0">
                <a:ea typeface="新細明體" panose="02020500000000000000" pitchFamily="18" charset="-120"/>
              </a:rPr>
              <a:t>它肯認了人格與健全所具有的社會、政治及生態面向。健康，就整全的意涵而言，是指一種和上帝對終末也是對現今種種可能性的應許相關連的狀態。整全不是一種靜態的和諧均衡，而是涉及到和上帝、人群、生態大地的鮮活團契關係</a:t>
            </a:r>
            <a:r>
              <a:rPr lang="en-US" altLang="en-TW" sz="3600" dirty="0">
                <a:ea typeface="新細明體" panose="02020500000000000000" pitchFamily="18" charset="-120"/>
              </a:rPr>
              <a:t>⋯ </a:t>
            </a:r>
            <a:endParaRPr lang="en-TW" altLang="en-TW" sz="3600" dirty="0">
              <a:ea typeface="新細明體" panose="02020500000000000000" pitchFamily="18" charset="-120"/>
            </a:endParaRPr>
          </a:p>
        </p:txBody>
      </p:sp>
    </p:spTree>
    <p:extLst>
      <p:ext uri="{BB962C8B-B14F-4D97-AF65-F5344CB8AC3E}">
        <p14:creationId xmlns:p14="http://schemas.microsoft.com/office/powerpoint/2010/main" val="349158234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a:extLst>
              <a:ext uri="{FF2B5EF4-FFF2-40B4-BE49-F238E27FC236}">
                <a16:creationId xmlns:a16="http://schemas.microsoft.com/office/drawing/2014/main" id="{3CC77A25-E9F7-034D-9662-69841224B12C}"/>
              </a:ext>
            </a:extLst>
          </p:cNvPr>
          <p:cNvSpPr>
            <a:spLocks noGrp="1"/>
          </p:cNvSpPr>
          <p:nvPr>
            <p:ph type="title"/>
          </p:nvPr>
        </p:nvSpPr>
        <p:spPr>
          <a:xfrm>
            <a:off x="1066800" y="260648"/>
            <a:ext cx="10058400" cy="1320502"/>
          </a:xfrm>
        </p:spPr>
        <p:txBody>
          <a:bodyPr>
            <a:normAutofit/>
          </a:bodyPr>
          <a:lstStyle/>
          <a:p>
            <a:pPr algn="ctr"/>
            <a:r>
              <a:rPr lang="en-US" altLang="zh-TW" b="1" dirty="0">
                <a:ea typeface="新細明體" panose="02020500000000000000" pitchFamily="18" charset="-120"/>
              </a:rPr>
              <a:t>《</a:t>
            </a:r>
            <a:r>
              <a:rPr lang="zh-TW" altLang="en-US" b="1" dirty="0">
                <a:ea typeface="新細明體" panose="02020500000000000000" pitchFamily="18" charset="-120"/>
              </a:rPr>
              <a:t>一同邁向生命</a:t>
            </a:r>
            <a:r>
              <a:rPr lang="en-US" altLang="zh-TW" b="1" dirty="0">
                <a:ea typeface="新細明體" panose="02020500000000000000" pitchFamily="18" charset="-120"/>
              </a:rPr>
              <a:t>》</a:t>
            </a:r>
            <a:r>
              <a:rPr lang="en-TW" altLang="en-TW" b="1" dirty="0">
                <a:ea typeface="新細明體" panose="02020500000000000000" pitchFamily="18" charset="-120"/>
              </a:rPr>
              <a:t> </a:t>
            </a:r>
          </a:p>
        </p:txBody>
      </p:sp>
      <p:sp>
        <p:nvSpPr>
          <p:cNvPr id="41986" name="Content Placeholder 2">
            <a:extLst>
              <a:ext uri="{FF2B5EF4-FFF2-40B4-BE49-F238E27FC236}">
                <a16:creationId xmlns:a16="http://schemas.microsoft.com/office/drawing/2014/main" id="{A332C783-ABE0-2C4E-8A66-EFFA49F25B32}"/>
              </a:ext>
            </a:extLst>
          </p:cNvPr>
          <p:cNvSpPr>
            <a:spLocks noGrp="1"/>
          </p:cNvSpPr>
          <p:nvPr>
            <p:ph idx="1"/>
          </p:nvPr>
        </p:nvSpPr>
        <p:spPr>
          <a:xfrm>
            <a:off x="869795" y="1484784"/>
            <a:ext cx="10255405" cy="5276850"/>
          </a:xfrm>
        </p:spPr>
        <p:txBody>
          <a:bodyPr>
            <a:normAutofit/>
          </a:bodyPr>
          <a:lstStyle/>
          <a:p>
            <a:pPr>
              <a:lnSpc>
                <a:spcPts val="8025"/>
              </a:lnSpc>
              <a:spcBef>
                <a:spcPct val="0"/>
              </a:spcBef>
            </a:pPr>
            <a:r>
              <a:rPr lang="zh-TW" altLang="en-US" sz="3600" dirty="0">
                <a:ea typeface="新細明體" panose="02020500000000000000" pitchFamily="18" charset="-120"/>
              </a:rPr>
              <a:t>我們的社會經常會視身心障礙或疾病是一種罪的彰顯或是需要解決的醫療問題。這種醫療模式強調必須去矯正或治療那些在個體身上被假定為</a:t>
            </a:r>
            <a:r>
              <a:rPr lang="en-US" altLang="zh-TW" sz="3600" dirty="0">
                <a:ea typeface="新細明體" panose="02020500000000000000" pitchFamily="18" charset="-120"/>
              </a:rPr>
              <a:t>『</a:t>
            </a:r>
            <a:r>
              <a:rPr lang="zh-TW" altLang="en-US" sz="3600" dirty="0">
                <a:ea typeface="新細明體" panose="02020500000000000000" pitchFamily="18" charset="-120"/>
              </a:rPr>
              <a:t>有缺陷</a:t>
            </a:r>
            <a:r>
              <a:rPr lang="en-US" altLang="zh-TW" sz="3600" dirty="0">
                <a:ea typeface="新細明體" panose="02020500000000000000" pitchFamily="18" charset="-120"/>
              </a:rPr>
              <a:t>』</a:t>
            </a:r>
            <a:r>
              <a:rPr lang="zh-TW" altLang="en-US" sz="3600" dirty="0">
                <a:ea typeface="新細明體" panose="02020500000000000000" pitchFamily="18" charset="-120"/>
              </a:rPr>
              <a:t>的部分。然而，許多被邊緣化的人並不看自身為</a:t>
            </a:r>
            <a:r>
              <a:rPr lang="en-US" altLang="zh-TW" sz="3600" dirty="0">
                <a:ea typeface="新細明體" panose="02020500000000000000" pitchFamily="18" charset="-120"/>
              </a:rPr>
              <a:t>『</a:t>
            </a:r>
            <a:r>
              <a:rPr lang="zh-TW" altLang="en-US" sz="3600" dirty="0">
                <a:ea typeface="新細明體" panose="02020500000000000000" pitchFamily="18" charset="-120"/>
              </a:rPr>
              <a:t>有缺陷</a:t>
            </a:r>
            <a:r>
              <a:rPr lang="en-US" altLang="zh-TW" sz="3600" dirty="0">
                <a:ea typeface="新細明體" panose="02020500000000000000" pitchFamily="18" charset="-120"/>
              </a:rPr>
              <a:t>』</a:t>
            </a:r>
            <a:r>
              <a:rPr lang="zh-TW" altLang="en-US" sz="3600" dirty="0">
                <a:ea typeface="新細明體" panose="02020500000000000000" pitchFamily="18" charset="-120"/>
              </a:rPr>
              <a:t>或</a:t>
            </a:r>
            <a:r>
              <a:rPr lang="en-US" altLang="zh-TW" sz="3600" dirty="0">
                <a:ea typeface="新細明體" panose="02020500000000000000" pitchFamily="18" charset="-120"/>
              </a:rPr>
              <a:t>『</a:t>
            </a:r>
            <a:r>
              <a:rPr lang="zh-TW" altLang="en-US" sz="3600" dirty="0">
                <a:ea typeface="新細明體" panose="02020500000000000000" pitchFamily="18" charset="-120"/>
              </a:rPr>
              <a:t>有病</a:t>
            </a:r>
            <a:r>
              <a:rPr lang="en-US" altLang="zh-TW" sz="3600" dirty="0">
                <a:ea typeface="新細明體" panose="02020500000000000000" pitchFamily="18" charset="-120"/>
              </a:rPr>
              <a:t>』⋯</a:t>
            </a:r>
            <a:endParaRPr lang="en-TW" altLang="en-TW" sz="3600" dirty="0">
              <a:ea typeface="新細明體" panose="02020500000000000000" pitchFamily="18" charset="-120"/>
            </a:endParaRPr>
          </a:p>
        </p:txBody>
      </p:sp>
    </p:spTree>
    <p:extLst>
      <p:ext uri="{BB962C8B-B14F-4D97-AF65-F5344CB8AC3E}">
        <p14:creationId xmlns:p14="http://schemas.microsoft.com/office/powerpoint/2010/main" val="137609678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a:extLst>
              <a:ext uri="{FF2B5EF4-FFF2-40B4-BE49-F238E27FC236}">
                <a16:creationId xmlns:a16="http://schemas.microsoft.com/office/drawing/2014/main" id="{F733EEFD-97F5-DC41-B4C8-F1CC1335238B}"/>
              </a:ext>
            </a:extLst>
          </p:cNvPr>
          <p:cNvSpPr>
            <a:spLocks noGrp="1"/>
          </p:cNvSpPr>
          <p:nvPr>
            <p:ph type="title"/>
          </p:nvPr>
        </p:nvSpPr>
        <p:spPr>
          <a:xfrm>
            <a:off x="1066800" y="260648"/>
            <a:ext cx="10058400" cy="1320502"/>
          </a:xfrm>
        </p:spPr>
        <p:txBody>
          <a:bodyPr>
            <a:normAutofit/>
          </a:bodyPr>
          <a:lstStyle/>
          <a:p>
            <a:pPr algn="ctr"/>
            <a:r>
              <a:rPr lang="en-US" altLang="zh-TW" b="1" dirty="0">
                <a:ea typeface="新細明體" panose="02020500000000000000" pitchFamily="18" charset="-120"/>
              </a:rPr>
              <a:t>《</a:t>
            </a:r>
            <a:r>
              <a:rPr lang="zh-TW" altLang="en-US" b="1" dirty="0">
                <a:ea typeface="新細明體" panose="02020500000000000000" pitchFamily="18" charset="-120"/>
              </a:rPr>
              <a:t>一同邁向生命</a:t>
            </a:r>
            <a:r>
              <a:rPr lang="en-US" altLang="zh-TW" b="1" dirty="0">
                <a:ea typeface="新細明體" panose="02020500000000000000" pitchFamily="18" charset="-120"/>
              </a:rPr>
              <a:t>》</a:t>
            </a:r>
            <a:r>
              <a:rPr lang="en-TW" altLang="en-TW" b="1" dirty="0">
                <a:ea typeface="新細明體" panose="02020500000000000000" pitchFamily="18" charset="-120"/>
              </a:rPr>
              <a:t> </a:t>
            </a:r>
          </a:p>
        </p:txBody>
      </p:sp>
      <p:sp>
        <p:nvSpPr>
          <p:cNvPr id="43010" name="Content Placeholder 2">
            <a:extLst>
              <a:ext uri="{FF2B5EF4-FFF2-40B4-BE49-F238E27FC236}">
                <a16:creationId xmlns:a16="http://schemas.microsoft.com/office/drawing/2014/main" id="{0FDB0CFC-085A-B145-B961-1C76471F2A4C}"/>
              </a:ext>
            </a:extLst>
          </p:cNvPr>
          <p:cNvSpPr>
            <a:spLocks noGrp="1"/>
          </p:cNvSpPr>
          <p:nvPr>
            <p:ph idx="1"/>
          </p:nvPr>
        </p:nvSpPr>
        <p:spPr>
          <a:xfrm>
            <a:off x="858644" y="1581150"/>
            <a:ext cx="10589941" cy="5016202"/>
          </a:xfrm>
        </p:spPr>
        <p:txBody>
          <a:bodyPr>
            <a:normAutofit/>
          </a:bodyPr>
          <a:lstStyle/>
          <a:p>
            <a:pPr>
              <a:lnSpc>
                <a:spcPts val="7525"/>
              </a:lnSpc>
              <a:spcBef>
                <a:spcPct val="0"/>
              </a:spcBef>
            </a:pPr>
            <a:r>
              <a:rPr lang="zh-TW" altLang="en-US" sz="3600" dirty="0">
                <a:ea typeface="新細明體" panose="02020500000000000000" pitchFamily="18" charset="-120"/>
              </a:rPr>
              <a:t>醫治更重要的是恢復整全，而不僅是矯正某些被視為不完美的部分。要成為完全，那些被切割疏離的部分必須要重新被接納取回⋯ 宣教就是在教會及社會的生活裡促成所有的人和身心障礙者及生病的人的全然共同參與。</a:t>
            </a:r>
            <a:r>
              <a:rPr lang="en-TW" altLang="en-TW" sz="3600" dirty="0">
                <a:ea typeface="新細明體" panose="02020500000000000000" pitchFamily="18" charset="-120"/>
              </a:rPr>
              <a:t> </a:t>
            </a:r>
          </a:p>
        </p:txBody>
      </p:sp>
    </p:spTree>
    <p:extLst>
      <p:ext uri="{BB962C8B-B14F-4D97-AF65-F5344CB8AC3E}">
        <p14:creationId xmlns:p14="http://schemas.microsoft.com/office/powerpoint/2010/main" val="328481283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9E770-6154-0D6A-F6B4-64644A6ED4BE}"/>
              </a:ext>
            </a:extLst>
          </p:cNvPr>
          <p:cNvSpPr>
            <a:spLocks noGrp="1"/>
          </p:cNvSpPr>
          <p:nvPr>
            <p:ph type="title"/>
          </p:nvPr>
        </p:nvSpPr>
        <p:spPr>
          <a:xfrm>
            <a:off x="1156010" y="256478"/>
            <a:ext cx="10058400" cy="1103971"/>
          </a:xfrm>
        </p:spPr>
        <p:txBody>
          <a:bodyPr/>
          <a:lstStyle/>
          <a:p>
            <a:pPr algn="ctr"/>
            <a:r>
              <a:rPr lang="en-TW" b="1" dirty="0">
                <a:latin typeface="Times New Roman" panose="02020603050405020304" pitchFamily="18" charset="0"/>
                <a:ea typeface="PMingLiU" panose="02020500000000000000" pitchFamily="18" charset="-120"/>
                <a:cs typeface="Times New Roman" panose="02020603050405020304" pitchFamily="18" charset="0"/>
              </a:rPr>
              <a:t>羅斯福島上的天花醫院</a:t>
            </a:r>
          </a:p>
        </p:txBody>
      </p:sp>
      <p:pic>
        <p:nvPicPr>
          <p:cNvPr id="5" name="Content Placeholder 4">
            <a:extLst>
              <a:ext uri="{FF2B5EF4-FFF2-40B4-BE49-F238E27FC236}">
                <a16:creationId xmlns:a16="http://schemas.microsoft.com/office/drawing/2014/main" id="{86A2B861-297A-72D6-B93D-55865C74CBC7}"/>
              </a:ext>
            </a:extLst>
          </p:cNvPr>
          <p:cNvPicPr>
            <a:picLocks noGrp="1" noChangeAspect="1"/>
          </p:cNvPicPr>
          <p:nvPr>
            <p:ph idx="1"/>
          </p:nvPr>
        </p:nvPicPr>
        <p:blipFill>
          <a:blip r:embed="rId2"/>
          <a:stretch>
            <a:fillRect/>
          </a:stretch>
        </p:blipFill>
        <p:spPr>
          <a:xfrm>
            <a:off x="283971" y="1538869"/>
            <a:ext cx="5812029" cy="4357056"/>
          </a:xfrm>
        </p:spPr>
      </p:pic>
      <p:pic>
        <p:nvPicPr>
          <p:cNvPr id="7" name="Picture 6">
            <a:extLst>
              <a:ext uri="{FF2B5EF4-FFF2-40B4-BE49-F238E27FC236}">
                <a16:creationId xmlns:a16="http://schemas.microsoft.com/office/drawing/2014/main" id="{FA8649B3-B1D9-0952-8F5F-E69FEED93F32}"/>
              </a:ext>
            </a:extLst>
          </p:cNvPr>
          <p:cNvPicPr>
            <a:picLocks noChangeAspect="1"/>
          </p:cNvPicPr>
          <p:nvPr/>
        </p:nvPicPr>
        <p:blipFill>
          <a:blip r:embed="rId3"/>
          <a:stretch>
            <a:fillRect/>
          </a:stretch>
        </p:blipFill>
        <p:spPr>
          <a:xfrm>
            <a:off x="6227677" y="2230244"/>
            <a:ext cx="5574030" cy="4178637"/>
          </a:xfrm>
          <a:prstGeom prst="rect">
            <a:avLst/>
          </a:prstGeom>
        </p:spPr>
      </p:pic>
    </p:spTree>
    <p:extLst>
      <p:ext uri="{BB962C8B-B14F-4D97-AF65-F5344CB8AC3E}">
        <p14:creationId xmlns:p14="http://schemas.microsoft.com/office/powerpoint/2010/main" val="4411208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5253E-C423-1D0C-F83F-3BBC09C42CBF}"/>
              </a:ext>
            </a:extLst>
          </p:cNvPr>
          <p:cNvSpPr>
            <a:spLocks noGrp="1"/>
          </p:cNvSpPr>
          <p:nvPr>
            <p:ph type="title"/>
          </p:nvPr>
        </p:nvSpPr>
        <p:spPr>
          <a:xfrm>
            <a:off x="1066800" y="252301"/>
            <a:ext cx="10058400" cy="1063543"/>
          </a:xfrm>
        </p:spPr>
        <p:txBody>
          <a:bodyPr/>
          <a:lstStyle/>
          <a:p>
            <a:pPr algn="ctr"/>
            <a:r>
              <a:rPr lang="en-TW" b="1" dirty="0">
                <a:latin typeface="Times New Roman" panose="02020603050405020304" pitchFamily="18" charset="0"/>
                <a:ea typeface="PMingLiU" panose="02020500000000000000" pitchFamily="18" charset="-120"/>
                <a:cs typeface="Times New Roman" panose="02020603050405020304" pitchFamily="18" charset="0"/>
              </a:rPr>
              <a:t>羅斯福倡議殘障人士的權益</a:t>
            </a:r>
          </a:p>
        </p:txBody>
      </p:sp>
      <p:pic>
        <p:nvPicPr>
          <p:cNvPr id="5" name="Content Placeholder 4">
            <a:extLst>
              <a:ext uri="{FF2B5EF4-FFF2-40B4-BE49-F238E27FC236}">
                <a16:creationId xmlns:a16="http://schemas.microsoft.com/office/drawing/2014/main" id="{ABD8F15F-F72B-CBAF-BBCF-090B3B5592A8}"/>
              </a:ext>
            </a:extLst>
          </p:cNvPr>
          <p:cNvPicPr>
            <a:picLocks noGrp="1" noChangeAspect="1"/>
          </p:cNvPicPr>
          <p:nvPr>
            <p:ph idx="1"/>
          </p:nvPr>
        </p:nvPicPr>
        <p:blipFill>
          <a:blip r:embed="rId2"/>
          <a:stretch>
            <a:fillRect/>
          </a:stretch>
        </p:blipFill>
        <p:spPr>
          <a:xfrm>
            <a:off x="2676293" y="1403144"/>
            <a:ext cx="7101747" cy="5323908"/>
          </a:xfrm>
        </p:spPr>
      </p:pic>
    </p:spTree>
    <p:extLst>
      <p:ext uri="{BB962C8B-B14F-4D97-AF65-F5344CB8AC3E}">
        <p14:creationId xmlns:p14="http://schemas.microsoft.com/office/powerpoint/2010/main" val="28943718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0D92E-1AC8-4B37-C75C-18AD8E8E5978}"/>
              </a:ext>
            </a:extLst>
          </p:cNvPr>
          <p:cNvSpPr>
            <a:spLocks noGrp="1"/>
          </p:cNvSpPr>
          <p:nvPr>
            <p:ph type="title"/>
          </p:nvPr>
        </p:nvSpPr>
        <p:spPr>
          <a:xfrm>
            <a:off x="1066800" y="200188"/>
            <a:ext cx="10058400" cy="981841"/>
          </a:xfrm>
        </p:spPr>
        <p:txBody>
          <a:bodyPr/>
          <a:lstStyle/>
          <a:p>
            <a:pPr algn="ctr"/>
            <a:r>
              <a:rPr lang="en-TW" b="1" dirty="0">
                <a:latin typeface="Times New Roman" panose="02020603050405020304" pitchFamily="18" charset="0"/>
                <a:ea typeface="PMingLiU" panose="02020500000000000000" pitchFamily="18" charset="-120"/>
                <a:cs typeface="Times New Roman" panose="02020603050405020304" pitchFamily="18" charset="0"/>
              </a:rPr>
              <a:t>羅斯福</a:t>
            </a:r>
            <a:r>
              <a:rPr lang="zh-TW" altLang="en-US" b="1" dirty="0">
                <a:latin typeface="Times New Roman" panose="02020603050405020304" pitchFamily="18" charset="0"/>
                <a:ea typeface="PMingLiU" panose="02020500000000000000" pitchFamily="18" charset="-120"/>
                <a:cs typeface="Times New Roman" panose="02020603050405020304" pitchFamily="18" charset="0"/>
              </a:rPr>
              <a:t>及「四個自由」公園</a:t>
            </a:r>
            <a:endParaRPr lang="en-TW" b="1" dirty="0">
              <a:latin typeface="Times New Roman" panose="02020603050405020304" pitchFamily="18" charset="0"/>
              <a:ea typeface="PMingLiU" panose="02020500000000000000" pitchFamily="18" charset="-120"/>
              <a:cs typeface="Times New Roman" panose="02020603050405020304" pitchFamily="18" charset="0"/>
            </a:endParaRPr>
          </a:p>
        </p:txBody>
      </p:sp>
      <p:pic>
        <p:nvPicPr>
          <p:cNvPr id="5" name="Content Placeholder 4">
            <a:extLst>
              <a:ext uri="{FF2B5EF4-FFF2-40B4-BE49-F238E27FC236}">
                <a16:creationId xmlns:a16="http://schemas.microsoft.com/office/drawing/2014/main" id="{76A36952-E2DF-FBE8-BD91-B8BAA30DC698}"/>
              </a:ext>
            </a:extLst>
          </p:cNvPr>
          <p:cNvPicPr>
            <a:picLocks noGrp="1" noChangeAspect="1"/>
          </p:cNvPicPr>
          <p:nvPr>
            <p:ph idx="1"/>
          </p:nvPr>
        </p:nvPicPr>
        <p:blipFill>
          <a:blip r:embed="rId2"/>
          <a:stretch>
            <a:fillRect/>
          </a:stretch>
        </p:blipFill>
        <p:spPr>
          <a:xfrm>
            <a:off x="548796" y="1471960"/>
            <a:ext cx="3887633" cy="5185851"/>
          </a:xfrm>
        </p:spPr>
      </p:pic>
      <p:pic>
        <p:nvPicPr>
          <p:cNvPr id="9" name="Picture 8">
            <a:extLst>
              <a:ext uri="{FF2B5EF4-FFF2-40B4-BE49-F238E27FC236}">
                <a16:creationId xmlns:a16="http://schemas.microsoft.com/office/drawing/2014/main" id="{90AA26B4-73C2-E7AD-2229-98A05BC098CD}"/>
              </a:ext>
            </a:extLst>
          </p:cNvPr>
          <p:cNvPicPr>
            <a:picLocks noChangeAspect="1"/>
          </p:cNvPicPr>
          <p:nvPr/>
        </p:nvPicPr>
        <p:blipFill>
          <a:blip r:embed="rId3"/>
          <a:stretch>
            <a:fillRect/>
          </a:stretch>
        </p:blipFill>
        <p:spPr>
          <a:xfrm>
            <a:off x="4885771" y="1471961"/>
            <a:ext cx="6917589" cy="5185851"/>
          </a:xfrm>
          <a:prstGeom prst="rect">
            <a:avLst/>
          </a:prstGeom>
        </p:spPr>
      </p:pic>
    </p:spTree>
    <p:extLst>
      <p:ext uri="{BB962C8B-B14F-4D97-AF65-F5344CB8AC3E}">
        <p14:creationId xmlns:p14="http://schemas.microsoft.com/office/powerpoint/2010/main" val="275422850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a:extLst>
              <a:ext uri="{FF2B5EF4-FFF2-40B4-BE49-F238E27FC236}">
                <a16:creationId xmlns:a16="http://schemas.microsoft.com/office/drawing/2014/main" id="{F733EEFD-97F5-DC41-B4C8-F1CC1335238B}"/>
              </a:ext>
            </a:extLst>
          </p:cNvPr>
          <p:cNvSpPr>
            <a:spLocks noGrp="1"/>
          </p:cNvSpPr>
          <p:nvPr>
            <p:ph type="title"/>
          </p:nvPr>
        </p:nvSpPr>
        <p:spPr>
          <a:xfrm>
            <a:off x="1066800" y="260648"/>
            <a:ext cx="10058400" cy="1320502"/>
          </a:xfrm>
        </p:spPr>
        <p:txBody>
          <a:bodyPr>
            <a:normAutofit/>
          </a:bodyPr>
          <a:lstStyle/>
          <a:p>
            <a:pPr algn="ctr"/>
            <a:r>
              <a:rPr lang="en-US" altLang="zh-TW" b="1" dirty="0">
                <a:ea typeface="新細明體" panose="02020500000000000000" pitchFamily="18" charset="-120"/>
              </a:rPr>
              <a:t>《</a:t>
            </a:r>
            <a:r>
              <a:rPr lang="zh-TW" altLang="en-US" b="1" dirty="0">
                <a:ea typeface="新細明體" panose="02020500000000000000" pitchFamily="18" charset="-120"/>
              </a:rPr>
              <a:t>一同邁向生命</a:t>
            </a:r>
            <a:r>
              <a:rPr lang="en-US" altLang="zh-TW" b="1" dirty="0">
                <a:ea typeface="新細明體" panose="02020500000000000000" pitchFamily="18" charset="-120"/>
              </a:rPr>
              <a:t>》</a:t>
            </a:r>
            <a:r>
              <a:rPr lang="en-TW" altLang="en-TW" b="1" dirty="0">
                <a:ea typeface="新細明體" panose="02020500000000000000" pitchFamily="18" charset="-120"/>
              </a:rPr>
              <a:t> </a:t>
            </a:r>
          </a:p>
        </p:txBody>
      </p:sp>
      <p:sp>
        <p:nvSpPr>
          <p:cNvPr id="43010" name="Content Placeholder 2">
            <a:extLst>
              <a:ext uri="{FF2B5EF4-FFF2-40B4-BE49-F238E27FC236}">
                <a16:creationId xmlns:a16="http://schemas.microsoft.com/office/drawing/2014/main" id="{0FDB0CFC-085A-B145-B961-1C76471F2A4C}"/>
              </a:ext>
            </a:extLst>
          </p:cNvPr>
          <p:cNvSpPr>
            <a:spLocks noGrp="1"/>
          </p:cNvSpPr>
          <p:nvPr>
            <p:ph idx="1"/>
          </p:nvPr>
        </p:nvSpPr>
        <p:spPr>
          <a:xfrm>
            <a:off x="722970" y="1656885"/>
            <a:ext cx="10746060" cy="4855427"/>
          </a:xfrm>
        </p:spPr>
        <p:txBody>
          <a:bodyPr>
            <a:normAutofit/>
          </a:bodyPr>
          <a:lstStyle/>
          <a:p>
            <a:pPr>
              <a:lnSpc>
                <a:spcPts val="7525"/>
              </a:lnSpc>
              <a:spcBef>
                <a:spcPct val="0"/>
              </a:spcBef>
            </a:pPr>
            <a:r>
              <a:rPr lang="zh-TW" sz="3600" dirty="0">
                <a:solidFill>
                  <a:srgbClr val="000000"/>
                </a:solidFill>
                <a:effectLst/>
                <a:latin typeface="Times New Roman" panose="02020603050405020304" pitchFamily="18" charset="0"/>
                <a:ea typeface="PMingLiU" panose="02020500000000000000" pitchFamily="18" charset="-120"/>
                <a:cs typeface="Times New Roman" panose="02020603050405020304" pitchFamily="18" charset="0"/>
              </a:rPr>
              <a:t>聖靈選擇跟傳講、顯明好消息的人們合作（羅</a:t>
            </a:r>
            <a:r>
              <a:rPr lang="en-US" sz="3600" dirty="0">
                <a:solidFill>
                  <a:srgbClr val="000000"/>
                </a:solidFill>
                <a:effectLst/>
                <a:latin typeface="Times New Roman" panose="02020603050405020304" pitchFamily="18" charset="0"/>
                <a:ea typeface="PMingLiU" panose="02020500000000000000" pitchFamily="18" charset="-120"/>
                <a:cs typeface="Times New Roman" panose="02020603050405020304" pitchFamily="18" charset="0"/>
              </a:rPr>
              <a:t>10.14-15</a:t>
            </a:r>
            <a:r>
              <a:rPr lang="zh-TW" sz="3600" dirty="0">
                <a:solidFill>
                  <a:srgbClr val="000000"/>
                </a:solidFill>
                <a:effectLst/>
                <a:latin typeface="Times New Roman" panose="02020603050405020304" pitchFamily="18" charset="0"/>
                <a:ea typeface="PMingLiU" panose="02020500000000000000" pitchFamily="18" charset="-120"/>
                <a:cs typeface="Times New Roman" panose="02020603050405020304" pitchFamily="18" charset="0"/>
              </a:rPr>
              <a:t>；林後</a:t>
            </a:r>
            <a:r>
              <a:rPr lang="en-US" sz="3600" dirty="0">
                <a:solidFill>
                  <a:srgbClr val="000000"/>
                </a:solidFill>
                <a:effectLst/>
                <a:latin typeface="Times New Roman" panose="02020603050405020304" pitchFamily="18" charset="0"/>
                <a:ea typeface="PMingLiU" panose="02020500000000000000" pitchFamily="18" charset="-120"/>
                <a:cs typeface="Times New Roman" panose="02020603050405020304" pitchFamily="18" charset="0"/>
              </a:rPr>
              <a:t>4.2-6</a:t>
            </a:r>
            <a:r>
              <a:rPr lang="zh-TW" sz="3600" dirty="0">
                <a:solidFill>
                  <a:srgbClr val="000000"/>
                </a:solidFill>
                <a:effectLst/>
                <a:latin typeface="Times New Roman" panose="02020603050405020304" pitchFamily="18" charset="0"/>
                <a:ea typeface="PMingLiU" panose="02020500000000000000" pitchFamily="18" charset="-120"/>
                <a:cs typeface="Times New Roman" panose="02020603050405020304" pitchFamily="18" charset="0"/>
              </a:rPr>
              <a:t>），可是唯有上帝的靈才能創造新的生命、使人重生（約</a:t>
            </a:r>
            <a:r>
              <a:rPr lang="en-US" sz="3600" dirty="0">
                <a:solidFill>
                  <a:srgbClr val="000000"/>
                </a:solidFill>
                <a:effectLst/>
                <a:latin typeface="Times New Roman" panose="02020603050405020304" pitchFamily="18" charset="0"/>
                <a:ea typeface="PMingLiU" panose="02020500000000000000" pitchFamily="18" charset="-120"/>
                <a:cs typeface="Times New Roman" panose="02020603050405020304" pitchFamily="18" charset="0"/>
              </a:rPr>
              <a:t>3.5-8</a:t>
            </a:r>
            <a:r>
              <a:rPr lang="zh-TW" sz="3600" dirty="0">
                <a:solidFill>
                  <a:srgbClr val="000000"/>
                </a:solidFill>
                <a:effectLst/>
                <a:latin typeface="Times New Roman" panose="02020603050405020304" pitchFamily="18" charset="0"/>
                <a:ea typeface="PMingLiU" panose="02020500000000000000" pitchFamily="18" charset="-120"/>
                <a:cs typeface="Times New Roman" panose="02020603050405020304" pitchFamily="18" charset="0"/>
              </a:rPr>
              <a:t>；帖前</a:t>
            </a:r>
            <a:r>
              <a:rPr lang="en-US" sz="3600" dirty="0">
                <a:solidFill>
                  <a:srgbClr val="000000"/>
                </a:solidFill>
                <a:effectLst/>
                <a:latin typeface="Times New Roman" panose="02020603050405020304" pitchFamily="18" charset="0"/>
                <a:ea typeface="PMingLiU" panose="02020500000000000000" pitchFamily="18" charset="-120"/>
                <a:cs typeface="Times New Roman" panose="02020603050405020304" pitchFamily="18" charset="0"/>
              </a:rPr>
              <a:t>1.4-6</a:t>
            </a:r>
            <a:r>
              <a:rPr lang="zh-TW" sz="3600" dirty="0">
                <a:solidFill>
                  <a:srgbClr val="000000"/>
                </a:solidFill>
                <a:effectLst/>
                <a:latin typeface="Times New Roman" panose="02020603050405020304" pitchFamily="18" charset="0"/>
                <a:ea typeface="PMingLiU" panose="02020500000000000000" pitchFamily="18" charset="-120"/>
                <a:cs typeface="Times New Roman" panose="02020603050405020304" pitchFamily="18" charset="0"/>
              </a:rPr>
              <a:t>）。我們知道福傳有時會遭到扭曲、失去可信度，因為有些基督徒以暴力手段或是濫用權力來強迫別人「改信」。</a:t>
            </a:r>
            <a:r>
              <a:rPr lang="en-TW" sz="3600" dirty="0">
                <a:effectLst/>
                <a:latin typeface="Times New Roman" panose="02020603050405020304" pitchFamily="18" charset="0"/>
                <a:cs typeface="Times New Roman" panose="02020603050405020304" pitchFamily="18" charset="0"/>
              </a:rPr>
              <a:t> </a:t>
            </a:r>
            <a:endParaRPr lang="en-TW" altLang="en-TW" sz="3600" dirty="0">
              <a:latin typeface="Times New Roman" panose="02020603050405020304" pitchFamily="18" charset="0"/>
              <a:ea typeface="新細明體" panose="02020500000000000000" pitchFamily="18" charset="-120"/>
              <a:cs typeface="Times New Roman" panose="02020603050405020304" pitchFamily="18" charset="0"/>
            </a:endParaRPr>
          </a:p>
        </p:txBody>
      </p:sp>
    </p:spTree>
    <p:extLst>
      <p:ext uri="{BB962C8B-B14F-4D97-AF65-F5344CB8AC3E}">
        <p14:creationId xmlns:p14="http://schemas.microsoft.com/office/powerpoint/2010/main" val="36285279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a:extLst>
              <a:ext uri="{FF2B5EF4-FFF2-40B4-BE49-F238E27FC236}">
                <a16:creationId xmlns:a16="http://schemas.microsoft.com/office/drawing/2014/main" id="{F733EEFD-97F5-DC41-B4C8-F1CC1335238B}"/>
              </a:ext>
            </a:extLst>
          </p:cNvPr>
          <p:cNvSpPr>
            <a:spLocks noGrp="1"/>
          </p:cNvSpPr>
          <p:nvPr>
            <p:ph type="title"/>
          </p:nvPr>
        </p:nvSpPr>
        <p:spPr>
          <a:xfrm>
            <a:off x="1066800" y="260648"/>
            <a:ext cx="10058400" cy="1320502"/>
          </a:xfrm>
        </p:spPr>
        <p:txBody>
          <a:bodyPr>
            <a:normAutofit/>
          </a:bodyPr>
          <a:lstStyle/>
          <a:p>
            <a:pPr algn="ctr"/>
            <a:r>
              <a:rPr lang="en-US" altLang="zh-TW" b="1" dirty="0">
                <a:ea typeface="新細明體" panose="02020500000000000000" pitchFamily="18" charset="-120"/>
              </a:rPr>
              <a:t>《</a:t>
            </a:r>
            <a:r>
              <a:rPr lang="zh-TW" altLang="en-US" b="1" dirty="0">
                <a:ea typeface="新細明體" panose="02020500000000000000" pitchFamily="18" charset="-120"/>
              </a:rPr>
              <a:t>一同邁向生命</a:t>
            </a:r>
            <a:r>
              <a:rPr lang="en-US" altLang="zh-TW" b="1" dirty="0">
                <a:ea typeface="新細明體" panose="02020500000000000000" pitchFamily="18" charset="-120"/>
              </a:rPr>
              <a:t>》</a:t>
            </a:r>
            <a:r>
              <a:rPr lang="en-TW" altLang="en-TW" b="1" dirty="0">
                <a:ea typeface="新細明體" panose="02020500000000000000" pitchFamily="18" charset="-120"/>
              </a:rPr>
              <a:t> </a:t>
            </a:r>
          </a:p>
        </p:txBody>
      </p:sp>
      <p:sp>
        <p:nvSpPr>
          <p:cNvPr id="43010" name="Content Placeholder 2">
            <a:extLst>
              <a:ext uri="{FF2B5EF4-FFF2-40B4-BE49-F238E27FC236}">
                <a16:creationId xmlns:a16="http://schemas.microsoft.com/office/drawing/2014/main" id="{0FDB0CFC-085A-B145-B961-1C76471F2A4C}"/>
              </a:ext>
            </a:extLst>
          </p:cNvPr>
          <p:cNvSpPr>
            <a:spLocks noGrp="1"/>
          </p:cNvSpPr>
          <p:nvPr>
            <p:ph idx="1"/>
          </p:nvPr>
        </p:nvSpPr>
        <p:spPr>
          <a:xfrm>
            <a:off x="847494" y="1581150"/>
            <a:ext cx="10601092" cy="5016202"/>
          </a:xfrm>
        </p:spPr>
        <p:txBody>
          <a:bodyPr>
            <a:normAutofit/>
          </a:bodyPr>
          <a:lstStyle/>
          <a:p>
            <a:pPr>
              <a:lnSpc>
                <a:spcPts val="7525"/>
              </a:lnSpc>
              <a:spcBef>
                <a:spcPct val="0"/>
              </a:spcBef>
            </a:pPr>
            <a:r>
              <a:rPr lang="zh-TW" sz="3600" dirty="0">
                <a:solidFill>
                  <a:srgbClr val="000000"/>
                </a:solidFill>
                <a:effectLst/>
                <a:latin typeface="Times New Roman" panose="02020603050405020304" pitchFamily="18" charset="0"/>
                <a:ea typeface="PMingLiU" panose="02020500000000000000" pitchFamily="18" charset="-120"/>
                <a:cs typeface="Times New Roman" panose="02020603050405020304" pitchFamily="18" charset="0"/>
              </a:rPr>
              <a:t>可惜的是，福傳的方式有時會背叛福音，而非使福音道成肉身。無論何時發生這種事情都應該要悔改。以基督的方式宣教關乎肯認他人的尊嚴與權利。我們受召要像基督一樣服事他人（參可</a:t>
            </a:r>
            <a:r>
              <a:rPr lang="en-US" sz="3600" dirty="0">
                <a:solidFill>
                  <a:srgbClr val="000000"/>
                </a:solidFill>
                <a:effectLst/>
                <a:latin typeface="Times New Roman" panose="02020603050405020304" pitchFamily="18" charset="0"/>
                <a:ea typeface="PMingLiU" panose="02020500000000000000" pitchFamily="18" charset="-120"/>
                <a:cs typeface="Times New Roman" panose="02020603050405020304" pitchFamily="18" charset="0"/>
              </a:rPr>
              <a:t>10.45</a:t>
            </a:r>
            <a:r>
              <a:rPr lang="zh-TW" sz="3600" dirty="0">
                <a:solidFill>
                  <a:srgbClr val="000000"/>
                </a:solidFill>
                <a:effectLst/>
                <a:latin typeface="Times New Roman" panose="02020603050405020304" pitchFamily="18" charset="0"/>
                <a:ea typeface="PMingLiU" panose="02020500000000000000" pitchFamily="18" charset="-120"/>
                <a:cs typeface="Times New Roman" panose="02020603050405020304" pitchFamily="18" charset="0"/>
              </a:rPr>
              <a:t>；太</a:t>
            </a:r>
            <a:r>
              <a:rPr lang="en-US" sz="3600" dirty="0">
                <a:solidFill>
                  <a:srgbClr val="000000"/>
                </a:solidFill>
                <a:effectLst/>
                <a:latin typeface="Times New Roman" panose="02020603050405020304" pitchFamily="18" charset="0"/>
                <a:ea typeface="PMingLiU" panose="02020500000000000000" pitchFamily="18" charset="-120"/>
                <a:cs typeface="Times New Roman" panose="02020603050405020304" pitchFamily="18" charset="0"/>
              </a:rPr>
              <a:t>25.45</a:t>
            </a:r>
            <a:r>
              <a:rPr lang="zh-TW" sz="3600" dirty="0">
                <a:solidFill>
                  <a:srgbClr val="000000"/>
                </a:solidFill>
                <a:effectLst/>
                <a:latin typeface="Times New Roman" panose="02020603050405020304" pitchFamily="18" charset="0"/>
                <a:ea typeface="PMingLiU" panose="02020500000000000000" pitchFamily="18" charset="-120"/>
                <a:cs typeface="Times New Roman" panose="02020603050405020304" pitchFamily="18" charset="0"/>
              </a:rPr>
              <a:t>），沒有剝削或是任何形式的誘惑。</a:t>
            </a:r>
            <a:r>
              <a:rPr lang="en-TW" sz="3600" dirty="0">
                <a:effectLst/>
                <a:latin typeface="Times New Roman" panose="02020603050405020304" pitchFamily="18" charset="0"/>
                <a:cs typeface="Times New Roman" panose="02020603050405020304" pitchFamily="18" charset="0"/>
              </a:rPr>
              <a:t> </a:t>
            </a:r>
            <a:endParaRPr lang="en-TW" altLang="en-TW" sz="3600" dirty="0">
              <a:latin typeface="Times New Roman" panose="02020603050405020304" pitchFamily="18" charset="0"/>
              <a:ea typeface="新細明體" panose="02020500000000000000" pitchFamily="18" charset="-120"/>
              <a:cs typeface="Times New Roman" panose="02020603050405020304" pitchFamily="18" charset="0"/>
            </a:endParaRPr>
          </a:p>
        </p:txBody>
      </p:sp>
    </p:spTree>
    <p:extLst>
      <p:ext uri="{BB962C8B-B14F-4D97-AF65-F5344CB8AC3E}">
        <p14:creationId xmlns:p14="http://schemas.microsoft.com/office/powerpoint/2010/main" val="177049343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a:extLst>
              <a:ext uri="{FF2B5EF4-FFF2-40B4-BE49-F238E27FC236}">
                <a16:creationId xmlns:a16="http://schemas.microsoft.com/office/drawing/2014/main" id="{F733EEFD-97F5-DC41-B4C8-F1CC1335238B}"/>
              </a:ext>
            </a:extLst>
          </p:cNvPr>
          <p:cNvSpPr>
            <a:spLocks noGrp="1"/>
          </p:cNvSpPr>
          <p:nvPr>
            <p:ph type="title"/>
          </p:nvPr>
        </p:nvSpPr>
        <p:spPr>
          <a:xfrm>
            <a:off x="1066800" y="260648"/>
            <a:ext cx="10058400" cy="1320502"/>
          </a:xfrm>
        </p:spPr>
        <p:txBody>
          <a:bodyPr>
            <a:normAutofit/>
          </a:bodyPr>
          <a:lstStyle/>
          <a:p>
            <a:pPr algn="ctr"/>
            <a:r>
              <a:rPr lang="en-US" altLang="zh-TW" b="1" dirty="0">
                <a:ea typeface="新細明體" panose="02020500000000000000" pitchFamily="18" charset="-120"/>
              </a:rPr>
              <a:t>《</a:t>
            </a:r>
            <a:r>
              <a:rPr lang="zh-TW" altLang="en-US" b="1" dirty="0">
                <a:ea typeface="新細明體" panose="02020500000000000000" pitchFamily="18" charset="-120"/>
              </a:rPr>
              <a:t>一同邁向生命</a:t>
            </a:r>
            <a:r>
              <a:rPr lang="en-US" altLang="zh-TW" b="1" dirty="0">
                <a:ea typeface="新細明體" panose="02020500000000000000" pitchFamily="18" charset="-120"/>
              </a:rPr>
              <a:t>》</a:t>
            </a:r>
            <a:r>
              <a:rPr lang="en-TW" altLang="en-TW" b="1" dirty="0">
                <a:ea typeface="新細明體" panose="02020500000000000000" pitchFamily="18" charset="-120"/>
              </a:rPr>
              <a:t> </a:t>
            </a:r>
          </a:p>
        </p:txBody>
      </p:sp>
      <p:sp>
        <p:nvSpPr>
          <p:cNvPr id="43010" name="Content Placeholder 2">
            <a:extLst>
              <a:ext uri="{FF2B5EF4-FFF2-40B4-BE49-F238E27FC236}">
                <a16:creationId xmlns:a16="http://schemas.microsoft.com/office/drawing/2014/main" id="{0FDB0CFC-085A-B145-B961-1C76471F2A4C}"/>
              </a:ext>
            </a:extLst>
          </p:cNvPr>
          <p:cNvSpPr>
            <a:spLocks noGrp="1"/>
          </p:cNvSpPr>
          <p:nvPr>
            <p:ph idx="1"/>
          </p:nvPr>
        </p:nvSpPr>
        <p:spPr>
          <a:xfrm>
            <a:off x="981306" y="1683834"/>
            <a:ext cx="10143893" cy="4913518"/>
          </a:xfrm>
        </p:spPr>
        <p:txBody>
          <a:bodyPr>
            <a:normAutofit/>
          </a:bodyPr>
          <a:lstStyle/>
          <a:p>
            <a:pPr>
              <a:lnSpc>
                <a:spcPts val="7525"/>
              </a:lnSpc>
              <a:spcBef>
                <a:spcPct val="0"/>
              </a:spcBef>
            </a:pPr>
            <a:r>
              <a:rPr lang="zh-TW" sz="3600" kern="100" dirty="0">
                <a:effectLst/>
                <a:latin typeface="Times New Roman" panose="02020603050405020304" pitchFamily="18" charset="0"/>
                <a:ea typeface="PMingLiU" panose="02020500000000000000" pitchFamily="18" charset="-120"/>
                <a:cs typeface="Times New Roman" panose="02020603050405020304" pitchFamily="18" charset="0"/>
              </a:rPr>
              <a:t>我們所生活的世界深深受到個人主義、世俗主義、物質主義，以及其他意識形態的影響，這些都挑戰著上帝國的價值觀。雖然福音最終是給萬有的好消息，對於助長虛假、不公義、壓迫的勢力來說則是壞消息。</a:t>
            </a:r>
            <a:endParaRPr lang="en-TW" sz="3600" kern="100" dirty="0">
              <a:effectLst/>
              <a:latin typeface="Times New Roman" panose="02020603050405020304" pitchFamily="18" charset="0"/>
              <a:ea typeface="PMingLiU" panose="02020500000000000000" pitchFamily="18" charset="-120"/>
              <a:cs typeface="Times New Roman" panose="02020603050405020304" pitchFamily="18" charset="0"/>
            </a:endParaRPr>
          </a:p>
        </p:txBody>
      </p:sp>
    </p:spTree>
    <p:extLst>
      <p:ext uri="{BB962C8B-B14F-4D97-AF65-F5344CB8AC3E}">
        <p14:creationId xmlns:p14="http://schemas.microsoft.com/office/powerpoint/2010/main" val="249707447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a:extLst>
              <a:ext uri="{FF2B5EF4-FFF2-40B4-BE49-F238E27FC236}">
                <a16:creationId xmlns:a16="http://schemas.microsoft.com/office/drawing/2014/main" id="{F733EEFD-97F5-DC41-B4C8-F1CC1335238B}"/>
              </a:ext>
            </a:extLst>
          </p:cNvPr>
          <p:cNvSpPr>
            <a:spLocks noGrp="1"/>
          </p:cNvSpPr>
          <p:nvPr>
            <p:ph type="title"/>
          </p:nvPr>
        </p:nvSpPr>
        <p:spPr>
          <a:xfrm>
            <a:off x="1066800" y="260648"/>
            <a:ext cx="10058400" cy="1320502"/>
          </a:xfrm>
        </p:spPr>
        <p:txBody>
          <a:bodyPr>
            <a:normAutofit/>
          </a:bodyPr>
          <a:lstStyle/>
          <a:p>
            <a:pPr algn="ctr"/>
            <a:r>
              <a:rPr lang="en-US" altLang="zh-TW" b="1" dirty="0">
                <a:ea typeface="新細明體" panose="02020500000000000000" pitchFamily="18" charset="-120"/>
              </a:rPr>
              <a:t>《</a:t>
            </a:r>
            <a:r>
              <a:rPr lang="zh-TW" altLang="en-US" b="1" dirty="0">
                <a:ea typeface="新細明體" panose="02020500000000000000" pitchFamily="18" charset="-120"/>
              </a:rPr>
              <a:t>一同邁向生命</a:t>
            </a:r>
            <a:r>
              <a:rPr lang="en-US" altLang="zh-TW" b="1" dirty="0">
                <a:ea typeface="新細明體" panose="02020500000000000000" pitchFamily="18" charset="-120"/>
              </a:rPr>
              <a:t>》</a:t>
            </a:r>
            <a:r>
              <a:rPr lang="en-TW" altLang="en-TW" b="1" dirty="0">
                <a:ea typeface="新細明體" panose="02020500000000000000" pitchFamily="18" charset="-120"/>
              </a:rPr>
              <a:t> </a:t>
            </a:r>
          </a:p>
        </p:txBody>
      </p:sp>
      <p:sp>
        <p:nvSpPr>
          <p:cNvPr id="43010" name="Content Placeholder 2">
            <a:extLst>
              <a:ext uri="{FF2B5EF4-FFF2-40B4-BE49-F238E27FC236}">
                <a16:creationId xmlns:a16="http://schemas.microsoft.com/office/drawing/2014/main" id="{0FDB0CFC-085A-B145-B961-1C76471F2A4C}"/>
              </a:ext>
            </a:extLst>
          </p:cNvPr>
          <p:cNvSpPr>
            <a:spLocks noGrp="1"/>
          </p:cNvSpPr>
          <p:nvPr>
            <p:ph idx="1"/>
          </p:nvPr>
        </p:nvSpPr>
        <p:spPr>
          <a:xfrm>
            <a:off x="1066800" y="1581150"/>
            <a:ext cx="10058400" cy="4886557"/>
          </a:xfrm>
        </p:spPr>
        <p:txBody>
          <a:bodyPr>
            <a:normAutofit/>
          </a:bodyPr>
          <a:lstStyle/>
          <a:p>
            <a:pPr>
              <a:lnSpc>
                <a:spcPts val="7525"/>
              </a:lnSpc>
              <a:spcBef>
                <a:spcPct val="0"/>
              </a:spcBef>
            </a:pPr>
            <a:r>
              <a:rPr lang="zh-TW" sz="3600" kern="100" dirty="0">
                <a:effectLst/>
                <a:latin typeface="Times New Roman" panose="02020603050405020304" pitchFamily="18" charset="0"/>
                <a:ea typeface="PMingLiU" panose="02020500000000000000" pitchFamily="18" charset="-120"/>
                <a:cs typeface="Times New Roman" panose="02020603050405020304" pitchFamily="18" charset="0"/>
              </a:rPr>
              <a:t>就此而言，福傳也帶有先知的天職，必須用盼望</a:t>
            </a:r>
            <a:r>
              <a:rPr lang="zh-TW" altLang="en-US" sz="3600" kern="100" dirty="0">
                <a:latin typeface="Times New Roman" panose="02020603050405020304" pitchFamily="18" charset="0"/>
                <a:ea typeface="PMingLiU" panose="02020500000000000000" pitchFamily="18" charset="-120"/>
                <a:cs typeface="Times New Roman" panose="02020603050405020304" pitchFamily="18" charset="0"/>
              </a:rPr>
              <a:t>與</a:t>
            </a:r>
            <a:r>
              <a:rPr lang="zh-TW" sz="3600" kern="100" dirty="0">
                <a:effectLst/>
                <a:latin typeface="Times New Roman" panose="02020603050405020304" pitchFamily="18" charset="0"/>
                <a:ea typeface="PMingLiU" panose="02020500000000000000" pitchFamily="18" charset="-120"/>
                <a:cs typeface="Times New Roman" panose="02020603050405020304" pitchFamily="18" charset="0"/>
              </a:rPr>
              <a:t>愛向有權勢者說出真理（徒</a:t>
            </a:r>
            <a:r>
              <a:rPr lang="en-US" sz="3600" kern="100" dirty="0">
                <a:effectLst/>
                <a:latin typeface="Times New Roman" panose="02020603050405020304" pitchFamily="18" charset="0"/>
                <a:ea typeface="PMingLiU" panose="02020500000000000000" pitchFamily="18" charset="-120"/>
                <a:cs typeface="Times New Roman" panose="02020603050405020304" pitchFamily="18" charset="0"/>
              </a:rPr>
              <a:t>26.25</a:t>
            </a:r>
            <a:r>
              <a:rPr lang="zh-TW" sz="3600" kern="100" dirty="0">
                <a:effectLst/>
                <a:latin typeface="Times New Roman" panose="02020603050405020304" pitchFamily="18" charset="0"/>
                <a:ea typeface="PMingLiU" panose="02020500000000000000" pitchFamily="18" charset="-120"/>
                <a:cs typeface="Times New Roman" panose="02020603050405020304" pitchFamily="18" charset="0"/>
              </a:rPr>
              <a:t>；西</a:t>
            </a:r>
            <a:r>
              <a:rPr lang="en-US" sz="3600" kern="100" dirty="0">
                <a:effectLst/>
                <a:latin typeface="Times New Roman" panose="02020603050405020304" pitchFamily="18" charset="0"/>
                <a:ea typeface="PMingLiU" panose="02020500000000000000" pitchFamily="18" charset="-120"/>
                <a:cs typeface="Times New Roman" panose="02020603050405020304" pitchFamily="18" charset="0"/>
              </a:rPr>
              <a:t>1.5</a:t>
            </a:r>
            <a:r>
              <a:rPr lang="zh-TW" sz="3600" kern="100" dirty="0">
                <a:effectLst/>
                <a:latin typeface="Times New Roman" panose="02020603050405020304" pitchFamily="18" charset="0"/>
                <a:ea typeface="PMingLiU" panose="02020500000000000000" pitchFamily="18" charset="-120"/>
                <a:cs typeface="Times New Roman" panose="02020603050405020304" pitchFamily="18" charset="0"/>
              </a:rPr>
              <a:t>；弗</a:t>
            </a:r>
            <a:r>
              <a:rPr lang="en-US" sz="3600" kern="100" dirty="0">
                <a:effectLst/>
                <a:latin typeface="Times New Roman" panose="02020603050405020304" pitchFamily="18" charset="0"/>
                <a:ea typeface="PMingLiU" panose="02020500000000000000" pitchFamily="18" charset="-120"/>
                <a:cs typeface="Times New Roman" panose="02020603050405020304" pitchFamily="18" charset="0"/>
              </a:rPr>
              <a:t>4.15</a:t>
            </a:r>
            <a:r>
              <a:rPr lang="zh-TW" sz="3600" kern="100" dirty="0">
                <a:effectLst/>
                <a:latin typeface="Times New Roman" panose="02020603050405020304" pitchFamily="18" charset="0"/>
                <a:ea typeface="PMingLiU" panose="02020500000000000000" pitchFamily="18" charset="-120"/>
                <a:cs typeface="Times New Roman" panose="02020603050405020304" pitchFamily="18" charset="0"/>
              </a:rPr>
              <a:t>）。福音帶來解放以及轉化。宣講福音必然關乎轉化社會，目的是要建立公正且具有包容性的群體。</a:t>
            </a:r>
            <a:endParaRPr lang="en-TW" sz="3600" kern="100" dirty="0">
              <a:effectLst/>
              <a:latin typeface="Times New Roman" panose="02020603050405020304" pitchFamily="18" charset="0"/>
              <a:ea typeface="PMingLiU" panose="02020500000000000000" pitchFamily="18" charset="-120"/>
              <a:cs typeface="Times New Roman" panose="02020603050405020304" pitchFamily="18" charset="0"/>
            </a:endParaRPr>
          </a:p>
        </p:txBody>
      </p:sp>
    </p:spTree>
    <p:extLst>
      <p:ext uri="{BB962C8B-B14F-4D97-AF65-F5344CB8AC3E}">
        <p14:creationId xmlns:p14="http://schemas.microsoft.com/office/powerpoint/2010/main" val="346378184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a:extLst>
              <a:ext uri="{FF2B5EF4-FFF2-40B4-BE49-F238E27FC236}">
                <a16:creationId xmlns:a16="http://schemas.microsoft.com/office/drawing/2014/main" id="{F733EEFD-97F5-DC41-B4C8-F1CC1335238B}"/>
              </a:ext>
            </a:extLst>
          </p:cNvPr>
          <p:cNvSpPr>
            <a:spLocks noGrp="1"/>
          </p:cNvSpPr>
          <p:nvPr>
            <p:ph type="title"/>
          </p:nvPr>
        </p:nvSpPr>
        <p:spPr>
          <a:xfrm>
            <a:off x="1066800" y="260648"/>
            <a:ext cx="10058400" cy="1320502"/>
          </a:xfrm>
        </p:spPr>
        <p:txBody>
          <a:bodyPr>
            <a:normAutofit/>
          </a:bodyPr>
          <a:lstStyle/>
          <a:p>
            <a:pPr algn="ctr"/>
            <a:r>
              <a:rPr lang="en-US" altLang="zh-TW" b="1" dirty="0">
                <a:ea typeface="新細明體" panose="02020500000000000000" pitchFamily="18" charset="-120"/>
              </a:rPr>
              <a:t>《</a:t>
            </a:r>
            <a:r>
              <a:rPr lang="zh-TW" altLang="en-US" b="1" dirty="0">
                <a:ea typeface="新細明體" panose="02020500000000000000" pitchFamily="18" charset="-120"/>
              </a:rPr>
              <a:t>一同邁向生命</a:t>
            </a:r>
            <a:r>
              <a:rPr lang="en-US" altLang="zh-TW" b="1" dirty="0">
                <a:ea typeface="新細明體" panose="02020500000000000000" pitchFamily="18" charset="-120"/>
              </a:rPr>
              <a:t>》</a:t>
            </a:r>
            <a:r>
              <a:rPr lang="en-TW" altLang="en-TW" b="1" dirty="0">
                <a:ea typeface="新細明體" panose="02020500000000000000" pitchFamily="18" charset="-120"/>
              </a:rPr>
              <a:t> </a:t>
            </a:r>
          </a:p>
        </p:txBody>
      </p:sp>
      <p:sp>
        <p:nvSpPr>
          <p:cNvPr id="43010" name="Content Placeholder 2">
            <a:extLst>
              <a:ext uri="{FF2B5EF4-FFF2-40B4-BE49-F238E27FC236}">
                <a16:creationId xmlns:a16="http://schemas.microsoft.com/office/drawing/2014/main" id="{0FDB0CFC-085A-B145-B961-1C76471F2A4C}"/>
              </a:ext>
            </a:extLst>
          </p:cNvPr>
          <p:cNvSpPr>
            <a:spLocks noGrp="1"/>
          </p:cNvSpPr>
          <p:nvPr>
            <p:ph idx="1"/>
          </p:nvPr>
        </p:nvSpPr>
        <p:spPr>
          <a:xfrm>
            <a:off x="847494" y="1929160"/>
            <a:ext cx="10601092" cy="4668191"/>
          </a:xfrm>
        </p:spPr>
        <p:txBody>
          <a:bodyPr>
            <a:noAutofit/>
          </a:bodyPr>
          <a:lstStyle/>
          <a:p>
            <a:pPr>
              <a:lnSpc>
                <a:spcPts val="8525"/>
              </a:lnSpc>
              <a:spcBef>
                <a:spcPct val="0"/>
              </a:spcBef>
            </a:pPr>
            <a:r>
              <a:rPr lang="zh-TW" sz="3600" kern="100" dirty="0">
                <a:effectLst/>
                <a:latin typeface="Times New Roman" panose="02020603050405020304" pitchFamily="18" charset="0"/>
                <a:ea typeface="PMingLiU" panose="02020500000000000000" pitchFamily="18" charset="-120"/>
                <a:cs typeface="Times New Roman" panose="02020603050405020304" pitchFamily="18" charset="0"/>
              </a:rPr>
              <a:t>要起身對抗邪惡或者不公義跟身為先知都有可能會遭遇鎮壓跟暴力，進而導致受苦、迫害甚至死亡。參與真實的福傳要成為願意受傷的人，藉著背起十字架、虛己來跟隨基督的榜樣（腓</a:t>
            </a:r>
            <a:r>
              <a:rPr lang="en-US" sz="3600" kern="100" dirty="0">
                <a:effectLst/>
                <a:latin typeface="Times New Roman" panose="02020603050405020304" pitchFamily="18" charset="0"/>
                <a:ea typeface="PMingLiU" panose="02020500000000000000" pitchFamily="18" charset="-120"/>
                <a:cs typeface="Times New Roman" panose="02020603050405020304" pitchFamily="18" charset="0"/>
              </a:rPr>
              <a:t>2.5-11</a:t>
            </a:r>
            <a:r>
              <a:rPr lang="zh-TW" sz="3600" kern="100" dirty="0">
                <a:effectLst/>
                <a:latin typeface="Times New Roman" panose="02020603050405020304" pitchFamily="18" charset="0"/>
                <a:ea typeface="PMingLiU" panose="02020500000000000000" pitchFamily="18" charset="-120"/>
                <a:cs typeface="Times New Roman" panose="02020603050405020304" pitchFamily="18" charset="0"/>
              </a:rPr>
              <a:t>）。</a:t>
            </a:r>
            <a:endParaRPr lang="en-TW" sz="3600" kern="100" dirty="0">
              <a:effectLst/>
              <a:latin typeface="Times New Roman" panose="02020603050405020304" pitchFamily="18" charset="0"/>
              <a:ea typeface="PMingLiU" panose="02020500000000000000" pitchFamily="18" charset="-120"/>
              <a:cs typeface="Times New Roman" panose="02020603050405020304" pitchFamily="18" charset="0"/>
            </a:endParaRPr>
          </a:p>
        </p:txBody>
      </p:sp>
    </p:spTree>
    <p:extLst>
      <p:ext uri="{BB962C8B-B14F-4D97-AF65-F5344CB8AC3E}">
        <p14:creationId xmlns:p14="http://schemas.microsoft.com/office/powerpoint/2010/main" val="166605949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a:extLst>
              <a:ext uri="{FF2B5EF4-FFF2-40B4-BE49-F238E27FC236}">
                <a16:creationId xmlns:a16="http://schemas.microsoft.com/office/drawing/2014/main" id="{F733EEFD-97F5-DC41-B4C8-F1CC1335238B}"/>
              </a:ext>
            </a:extLst>
          </p:cNvPr>
          <p:cNvSpPr>
            <a:spLocks noGrp="1"/>
          </p:cNvSpPr>
          <p:nvPr>
            <p:ph type="title"/>
          </p:nvPr>
        </p:nvSpPr>
        <p:spPr>
          <a:xfrm>
            <a:off x="1066800" y="260648"/>
            <a:ext cx="10058400" cy="1320502"/>
          </a:xfrm>
        </p:spPr>
        <p:txBody>
          <a:bodyPr>
            <a:normAutofit/>
          </a:bodyPr>
          <a:lstStyle/>
          <a:p>
            <a:pPr algn="ctr"/>
            <a:r>
              <a:rPr lang="en-US" altLang="zh-TW" b="1" dirty="0">
                <a:ea typeface="新細明體" panose="02020500000000000000" pitchFamily="18" charset="-120"/>
              </a:rPr>
              <a:t>《</a:t>
            </a:r>
            <a:r>
              <a:rPr lang="zh-TW" altLang="en-US" b="1" dirty="0">
                <a:ea typeface="新細明體" panose="02020500000000000000" pitchFamily="18" charset="-120"/>
              </a:rPr>
              <a:t>一同邁向生命</a:t>
            </a:r>
            <a:r>
              <a:rPr lang="en-US" altLang="zh-TW" b="1" dirty="0">
                <a:ea typeface="新細明體" panose="02020500000000000000" pitchFamily="18" charset="-120"/>
              </a:rPr>
              <a:t>》</a:t>
            </a:r>
            <a:r>
              <a:rPr lang="en-TW" altLang="en-TW" b="1" dirty="0">
                <a:ea typeface="新細明體" panose="02020500000000000000" pitchFamily="18" charset="-120"/>
              </a:rPr>
              <a:t> </a:t>
            </a:r>
          </a:p>
        </p:txBody>
      </p:sp>
      <p:sp>
        <p:nvSpPr>
          <p:cNvPr id="43010" name="Content Placeholder 2">
            <a:extLst>
              <a:ext uri="{FF2B5EF4-FFF2-40B4-BE49-F238E27FC236}">
                <a16:creationId xmlns:a16="http://schemas.microsoft.com/office/drawing/2014/main" id="{0FDB0CFC-085A-B145-B961-1C76471F2A4C}"/>
              </a:ext>
            </a:extLst>
          </p:cNvPr>
          <p:cNvSpPr>
            <a:spLocks noGrp="1"/>
          </p:cNvSpPr>
          <p:nvPr>
            <p:ph idx="1"/>
          </p:nvPr>
        </p:nvSpPr>
        <p:spPr>
          <a:xfrm>
            <a:off x="801029" y="1714965"/>
            <a:ext cx="10589942" cy="4634249"/>
          </a:xfrm>
        </p:spPr>
        <p:txBody>
          <a:bodyPr>
            <a:noAutofit/>
          </a:bodyPr>
          <a:lstStyle/>
          <a:p>
            <a:pPr>
              <a:lnSpc>
                <a:spcPts val="8525"/>
              </a:lnSpc>
              <a:spcBef>
                <a:spcPct val="0"/>
              </a:spcBef>
            </a:pPr>
            <a:r>
              <a:rPr lang="zh-TW" sz="3600" kern="100" dirty="0">
                <a:effectLst/>
                <a:latin typeface="Times New Roman" panose="02020603050405020304" pitchFamily="18" charset="0"/>
                <a:ea typeface="PMingLiU" panose="02020500000000000000" pitchFamily="18" charset="-120"/>
                <a:cs typeface="Times New Roman" panose="02020603050405020304" pitchFamily="18" charset="0"/>
              </a:rPr>
              <a:t>正如在羅馬帝國的迫害之下，殉道者的血是教會的種子，因此在今日追求公義與正直就是強而有力地見證基督。耶穌將這種克己連結到跟隨</a:t>
            </a:r>
            <a:r>
              <a:rPr lang="zh-TW" altLang="en-US" sz="3600" kern="100" dirty="0">
                <a:latin typeface="Times New Roman" panose="02020603050405020304" pitchFamily="18" charset="0"/>
                <a:ea typeface="PMingLiU" panose="02020500000000000000" pitchFamily="18" charset="-120"/>
                <a:cs typeface="Times New Roman" panose="02020603050405020304" pitchFamily="18" charset="0"/>
              </a:rPr>
              <a:t>他</a:t>
            </a:r>
            <a:r>
              <a:rPr lang="zh-TW" sz="3600" kern="100" dirty="0">
                <a:effectLst/>
                <a:latin typeface="Times New Roman" panose="02020603050405020304" pitchFamily="18" charset="0"/>
                <a:ea typeface="PMingLiU" panose="02020500000000000000" pitchFamily="18" charset="-120"/>
                <a:cs typeface="Times New Roman" panose="02020603050405020304" pitchFamily="18" charset="0"/>
              </a:rPr>
              <a:t>的呼召，也連結到永遠的拯救（可</a:t>
            </a:r>
            <a:r>
              <a:rPr lang="en-US" sz="3600" kern="100" dirty="0">
                <a:effectLst/>
                <a:latin typeface="Times New Roman" panose="02020603050405020304" pitchFamily="18" charset="0"/>
                <a:ea typeface="PMingLiU" panose="02020500000000000000" pitchFamily="18" charset="-120"/>
                <a:cs typeface="Times New Roman" panose="02020603050405020304" pitchFamily="18" charset="0"/>
              </a:rPr>
              <a:t>8.34-38</a:t>
            </a:r>
            <a:r>
              <a:rPr lang="zh-TW" sz="3600" kern="100" dirty="0">
                <a:effectLst/>
                <a:latin typeface="Times New Roman" panose="02020603050405020304" pitchFamily="18" charset="0"/>
                <a:ea typeface="PMingLiU" panose="02020500000000000000" pitchFamily="18" charset="-120"/>
                <a:cs typeface="Times New Roman" panose="02020603050405020304" pitchFamily="18" charset="0"/>
              </a:rPr>
              <a:t>）。</a:t>
            </a:r>
            <a:endParaRPr lang="en-TW" sz="3600" kern="100" dirty="0">
              <a:effectLst/>
              <a:latin typeface="Times New Roman" panose="02020603050405020304" pitchFamily="18" charset="0"/>
              <a:ea typeface="PMingLiU" panose="02020500000000000000" pitchFamily="18" charset="-120"/>
              <a:cs typeface="Times New Roman" panose="02020603050405020304" pitchFamily="18" charset="0"/>
            </a:endParaRPr>
          </a:p>
        </p:txBody>
      </p:sp>
    </p:spTree>
    <p:extLst>
      <p:ext uri="{BB962C8B-B14F-4D97-AF65-F5344CB8AC3E}">
        <p14:creationId xmlns:p14="http://schemas.microsoft.com/office/powerpoint/2010/main" val="283626754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標題 1">
            <a:extLst>
              <a:ext uri="{FF2B5EF4-FFF2-40B4-BE49-F238E27FC236}">
                <a16:creationId xmlns:a16="http://schemas.microsoft.com/office/drawing/2014/main" id="{5D471E4B-F0FF-F62E-B166-6E15D5BB0C28}"/>
              </a:ext>
            </a:extLst>
          </p:cNvPr>
          <p:cNvSpPr>
            <a:spLocks noGrp="1"/>
          </p:cNvSpPr>
          <p:nvPr>
            <p:ph type="title"/>
          </p:nvPr>
        </p:nvSpPr>
        <p:spPr>
          <a:xfrm>
            <a:off x="2207568" y="274638"/>
            <a:ext cx="8003232" cy="993775"/>
          </a:xfrm>
        </p:spPr>
        <p:txBody>
          <a:bodyPr>
            <a:normAutofit/>
          </a:bodyPr>
          <a:lstStyle/>
          <a:p>
            <a:pPr algn="ctr" eaLnBrk="1" hangingPunct="1"/>
            <a:r>
              <a:rPr kumimoji="0" lang="zh-TW" altLang="en-US" b="1" dirty="0">
                <a:solidFill>
                  <a:schemeClr val="tx1"/>
                </a:solidFill>
                <a:latin typeface="Times New Roman" panose="02020603050405020304" pitchFamily="18" charset="0"/>
                <a:ea typeface="PMingLiU" panose="02020500000000000000" pitchFamily="18" charset="-120"/>
                <a:cs typeface="Times New Roman" panose="02020603050405020304" pitchFamily="18" charset="0"/>
              </a:rPr>
              <a:t>羅馬軍團</a:t>
            </a:r>
            <a:r>
              <a:rPr kumimoji="0" lang="en-US" altLang="zh-TW" b="1" dirty="0">
                <a:solidFill>
                  <a:schemeClr val="tx1"/>
                </a:solidFill>
                <a:latin typeface="Times New Roman" panose="02020603050405020304" pitchFamily="18" charset="0"/>
                <a:ea typeface="PMingLiU" panose="02020500000000000000" pitchFamily="18" charset="-120"/>
                <a:cs typeface="Times New Roman" panose="02020603050405020304" pitchFamily="18" charset="0"/>
              </a:rPr>
              <a:t> (Roman </a:t>
            </a:r>
            <a:r>
              <a:rPr kumimoji="0" lang="en-US" altLang="zh-TW" b="1" i="1" dirty="0">
                <a:solidFill>
                  <a:schemeClr val="tx1"/>
                </a:solidFill>
                <a:latin typeface="Times New Roman" panose="02020603050405020304" pitchFamily="18" charset="0"/>
                <a:ea typeface="PMingLiU" panose="02020500000000000000" pitchFamily="18" charset="-120"/>
                <a:cs typeface="Times New Roman" panose="02020603050405020304" pitchFamily="18" charset="0"/>
              </a:rPr>
              <a:t>legion</a:t>
            </a:r>
            <a:r>
              <a:rPr kumimoji="0" lang="en-US" altLang="zh-TW" b="1" dirty="0">
                <a:solidFill>
                  <a:schemeClr val="tx1"/>
                </a:solidFill>
                <a:latin typeface="Times New Roman" panose="02020603050405020304" pitchFamily="18" charset="0"/>
                <a:ea typeface="PMingLiU" panose="02020500000000000000" pitchFamily="18" charset="-120"/>
                <a:cs typeface="Times New Roman" panose="02020603050405020304" pitchFamily="18" charset="0"/>
              </a:rPr>
              <a:t>) </a:t>
            </a:r>
            <a:endParaRPr kumimoji="0" lang="zh-TW" altLang="en-US" b="1" dirty="0">
              <a:solidFill>
                <a:schemeClr val="tx1"/>
              </a:solidFill>
              <a:latin typeface="Times New Roman" panose="02020603050405020304" pitchFamily="18" charset="0"/>
              <a:ea typeface="PMingLiU" panose="02020500000000000000" pitchFamily="18" charset="-120"/>
              <a:cs typeface="Times New Roman" panose="02020603050405020304" pitchFamily="18" charset="0"/>
            </a:endParaRPr>
          </a:p>
        </p:txBody>
      </p:sp>
      <p:pic>
        <p:nvPicPr>
          <p:cNvPr id="15362" name="Picture 2">
            <a:extLst>
              <a:ext uri="{FF2B5EF4-FFF2-40B4-BE49-F238E27FC236}">
                <a16:creationId xmlns:a16="http://schemas.microsoft.com/office/drawing/2014/main" id="{F4DD63C0-4318-DA33-F252-9E103090AD49}"/>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382713" y="1430337"/>
            <a:ext cx="3907725" cy="2484438"/>
          </a:xfrm>
          <a:noFill/>
        </p:spPr>
      </p:pic>
      <p:pic>
        <p:nvPicPr>
          <p:cNvPr id="15363" name="Picture 3">
            <a:extLst>
              <a:ext uri="{FF2B5EF4-FFF2-40B4-BE49-F238E27FC236}">
                <a16:creationId xmlns:a16="http://schemas.microsoft.com/office/drawing/2014/main" id="{7EB421B3-A997-86DD-A9FA-FB60C08310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4762" y="4076699"/>
            <a:ext cx="3603625" cy="2557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4" name="Picture 5">
            <a:extLst>
              <a:ext uri="{FF2B5EF4-FFF2-40B4-BE49-F238E27FC236}">
                <a16:creationId xmlns:a16="http://schemas.microsoft.com/office/drawing/2014/main" id="{6F9A8A28-7BFA-D54D-6F5C-84A7236F00B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30756" y="4235449"/>
            <a:ext cx="3363912" cy="234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5" name="Picture 6">
            <a:extLst>
              <a:ext uri="{FF2B5EF4-FFF2-40B4-BE49-F238E27FC236}">
                <a16:creationId xmlns:a16="http://schemas.microsoft.com/office/drawing/2014/main" id="{1387FBA0-B77D-C5C2-299F-30F70AD7ADE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59964" y="1358901"/>
            <a:ext cx="3865563" cy="271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標題 1">
            <a:extLst>
              <a:ext uri="{FF2B5EF4-FFF2-40B4-BE49-F238E27FC236}">
                <a16:creationId xmlns:a16="http://schemas.microsoft.com/office/drawing/2014/main" id="{BFB571B8-834F-07A4-8891-4008B9E8F6FE}"/>
              </a:ext>
            </a:extLst>
          </p:cNvPr>
          <p:cNvSpPr>
            <a:spLocks noGrp="1"/>
          </p:cNvSpPr>
          <p:nvPr>
            <p:ph type="title"/>
          </p:nvPr>
        </p:nvSpPr>
        <p:spPr>
          <a:xfrm>
            <a:off x="1382751" y="274638"/>
            <a:ext cx="9255511" cy="1119264"/>
          </a:xfrm>
        </p:spPr>
        <p:txBody>
          <a:bodyPr>
            <a:normAutofit/>
          </a:bodyPr>
          <a:lstStyle/>
          <a:p>
            <a:pPr algn="ctr" eaLnBrk="1" hangingPunct="1"/>
            <a:r>
              <a:rPr kumimoji="0" lang="zh-TW" altLang="en-US" b="1" dirty="0">
                <a:solidFill>
                  <a:schemeClr val="tx1"/>
                </a:solidFill>
                <a:latin typeface="Times New Roman" panose="02020603050405020304" pitchFamily="18" charset="0"/>
                <a:cs typeface="Times New Roman" panose="02020603050405020304" pitchFamily="18" charset="0"/>
              </a:rPr>
              <a:t>羅馬軍團</a:t>
            </a:r>
            <a:r>
              <a:rPr kumimoji="0" lang="en-US" altLang="zh-TW" b="1" dirty="0">
                <a:solidFill>
                  <a:schemeClr val="tx1"/>
                </a:solidFill>
                <a:latin typeface="Times New Roman" panose="02020603050405020304" pitchFamily="18" charset="0"/>
                <a:cs typeface="Times New Roman" panose="02020603050405020304" pitchFamily="18" charset="0"/>
              </a:rPr>
              <a:t> (Roman </a:t>
            </a:r>
            <a:r>
              <a:rPr kumimoji="0" lang="en-US" altLang="zh-TW" b="1" i="1" dirty="0">
                <a:solidFill>
                  <a:schemeClr val="tx1"/>
                </a:solidFill>
                <a:latin typeface="Times New Roman" panose="02020603050405020304" pitchFamily="18" charset="0"/>
                <a:cs typeface="Times New Roman" panose="02020603050405020304" pitchFamily="18" charset="0"/>
              </a:rPr>
              <a:t>legion</a:t>
            </a:r>
            <a:r>
              <a:rPr kumimoji="0" lang="en-US" altLang="zh-TW" b="1" dirty="0">
                <a:solidFill>
                  <a:schemeClr val="tx1"/>
                </a:solidFill>
                <a:latin typeface="Times New Roman" panose="02020603050405020304" pitchFamily="18" charset="0"/>
                <a:cs typeface="Times New Roman" panose="02020603050405020304" pitchFamily="18" charset="0"/>
              </a:rPr>
              <a:t>) </a:t>
            </a:r>
            <a:r>
              <a:rPr kumimoji="0" lang="zh-TW" altLang="en-US" b="1" dirty="0">
                <a:solidFill>
                  <a:schemeClr val="tx1"/>
                </a:solidFill>
                <a:latin typeface="Times New Roman" panose="02020603050405020304" pitchFamily="18" charset="0"/>
                <a:cs typeface="Times New Roman" panose="02020603050405020304" pitchFamily="18" charset="0"/>
              </a:rPr>
              <a:t>旗幟</a:t>
            </a:r>
          </a:p>
        </p:txBody>
      </p:sp>
      <p:pic>
        <p:nvPicPr>
          <p:cNvPr id="17410" name="Picture 2">
            <a:extLst>
              <a:ext uri="{FF2B5EF4-FFF2-40B4-BE49-F238E27FC236}">
                <a16:creationId xmlns:a16="http://schemas.microsoft.com/office/drawing/2014/main" id="{53A0D73E-F217-DBEB-015D-45DF338C9AB0}"/>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263660" y="1630765"/>
            <a:ext cx="3771900" cy="4729163"/>
          </a:xfrm>
          <a:noFill/>
        </p:spPr>
      </p:pic>
      <p:pic>
        <p:nvPicPr>
          <p:cNvPr id="17411" name="Picture 3">
            <a:extLst>
              <a:ext uri="{FF2B5EF4-FFF2-40B4-BE49-F238E27FC236}">
                <a16:creationId xmlns:a16="http://schemas.microsoft.com/office/drawing/2014/main" id="{D3E0FF85-A923-FA7B-B5FD-2A88221CB4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56440" y="1616478"/>
            <a:ext cx="3648075" cy="474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2" name="Picture 4">
            <a:extLst>
              <a:ext uri="{FF2B5EF4-FFF2-40B4-BE49-F238E27FC236}">
                <a16:creationId xmlns:a16="http://schemas.microsoft.com/office/drawing/2014/main" id="{9BD57B1F-42B7-327E-9108-B1B569F5F6D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61631" y="1676802"/>
            <a:ext cx="3868738" cy="4637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a:extLst>
              <a:ext uri="{FF2B5EF4-FFF2-40B4-BE49-F238E27FC236}">
                <a16:creationId xmlns:a16="http://schemas.microsoft.com/office/drawing/2014/main" id="{17875515-B026-0EF9-E7E2-861DFEF3D12C}"/>
              </a:ext>
            </a:extLst>
          </p:cNvPr>
          <p:cNvSpPr>
            <a:spLocks noGrp="1"/>
          </p:cNvSpPr>
          <p:nvPr>
            <p:ph type="title"/>
          </p:nvPr>
        </p:nvSpPr>
        <p:spPr>
          <a:xfrm>
            <a:off x="2207568" y="274638"/>
            <a:ext cx="8003232" cy="1165793"/>
          </a:xfrm>
        </p:spPr>
        <p:txBody>
          <a:bodyPr>
            <a:normAutofit/>
          </a:bodyPr>
          <a:lstStyle/>
          <a:p>
            <a:pPr algn="ctr"/>
            <a:r>
              <a:rPr lang="en-TW" altLang="en-TW" b="1" dirty="0">
                <a:solidFill>
                  <a:schemeClr val="tx1"/>
                </a:solidFill>
                <a:latin typeface="Times New Roman" panose="02020603050405020304" pitchFamily="18" charset="0"/>
                <a:ea typeface="PMingLiU" panose="02020500000000000000" pitchFamily="18" charset="-120"/>
                <a:cs typeface="Times New Roman" panose="02020603050405020304" pitchFamily="18" charset="0"/>
              </a:rPr>
              <a:t>奧古斯都(Augustus)的錢幣</a:t>
            </a:r>
          </a:p>
        </p:txBody>
      </p:sp>
      <p:pic>
        <p:nvPicPr>
          <p:cNvPr id="19458" name="Picture 1" descr="page21image17548304">
            <a:extLst>
              <a:ext uri="{FF2B5EF4-FFF2-40B4-BE49-F238E27FC236}">
                <a16:creationId xmlns:a16="http://schemas.microsoft.com/office/drawing/2014/main" id="{F31FEC80-F4D2-AB58-184F-C20D4BF0DF60}"/>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081645" y="4123427"/>
            <a:ext cx="4608512" cy="2276316"/>
          </a:xfrm>
          <a:noFill/>
        </p:spPr>
      </p:pic>
      <p:pic>
        <p:nvPicPr>
          <p:cNvPr id="3" name="Picture 2">
            <a:extLst>
              <a:ext uri="{FF2B5EF4-FFF2-40B4-BE49-F238E27FC236}">
                <a16:creationId xmlns:a16="http://schemas.microsoft.com/office/drawing/2014/main" id="{71D546FA-2559-7DB5-2655-A7E65503AF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02876" y="4123427"/>
            <a:ext cx="3935896" cy="2459935"/>
          </a:xfrm>
          <a:prstGeom prst="rect">
            <a:avLst/>
          </a:prstGeom>
        </p:spPr>
      </p:pic>
      <p:pic>
        <p:nvPicPr>
          <p:cNvPr id="5" name="Picture 4">
            <a:extLst>
              <a:ext uri="{FF2B5EF4-FFF2-40B4-BE49-F238E27FC236}">
                <a16:creationId xmlns:a16="http://schemas.microsoft.com/office/drawing/2014/main" id="{AB20C148-F00B-940D-E4D0-35407D3570A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1645" y="1527647"/>
            <a:ext cx="4331064" cy="2186657"/>
          </a:xfrm>
          <a:prstGeom prst="rect">
            <a:avLst/>
          </a:prstGeom>
        </p:spPr>
      </p:pic>
      <p:pic>
        <p:nvPicPr>
          <p:cNvPr id="7" name="Picture 6">
            <a:extLst>
              <a:ext uri="{FF2B5EF4-FFF2-40B4-BE49-F238E27FC236}">
                <a16:creationId xmlns:a16="http://schemas.microsoft.com/office/drawing/2014/main" id="{1D80737A-E866-96F2-A891-050057EDAB1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79628" y="1440431"/>
            <a:ext cx="3935896" cy="2459935"/>
          </a:xfrm>
          <a:prstGeom prst="rect">
            <a:avLst/>
          </a:prstGeom>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a:extLst>
              <a:ext uri="{FF2B5EF4-FFF2-40B4-BE49-F238E27FC236}">
                <a16:creationId xmlns:a16="http://schemas.microsoft.com/office/drawing/2014/main" id="{75889D33-ECD7-4BAA-4B2D-2D0A26E4B5F9}"/>
              </a:ext>
            </a:extLst>
          </p:cNvPr>
          <p:cNvSpPr>
            <a:spLocks noGrp="1"/>
          </p:cNvSpPr>
          <p:nvPr>
            <p:ph type="title"/>
          </p:nvPr>
        </p:nvSpPr>
        <p:spPr>
          <a:xfrm>
            <a:off x="546410" y="188913"/>
            <a:ext cx="11088378" cy="993775"/>
          </a:xfrm>
        </p:spPr>
        <p:txBody>
          <a:bodyPr/>
          <a:lstStyle/>
          <a:p>
            <a:pPr algn="ctr"/>
            <a:r>
              <a:rPr lang="en-TW" altLang="en-TW" sz="4400" b="1" dirty="0">
                <a:solidFill>
                  <a:schemeClr val="tx1"/>
                </a:solidFill>
                <a:latin typeface="Times New Roman" panose="02020603050405020304" pitchFamily="18" charset="0"/>
                <a:ea typeface="PMingLiU" panose="02020500000000000000" pitchFamily="18" charset="-120"/>
                <a:cs typeface="Times New Roman" panose="02020603050405020304" pitchFamily="18" charset="0"/>
              </a:rPr>
              <a:t>奧古斯都</a:t>
            </a:r>
            <a:r>
              <a:rPr lang="zh-TW" altLang="en-US" sz="4400" b="1" dirty="0">
                <a:solidFill>
                  <a:schemeClr val="tx1"/>
                </a:solidFill>
                <a:latin typeface="Times New Roman" panose="02020603050405020304" pitchFamily="18" charset="0"/>
                <a:ea typeface="PMingLiU" panose="02020500000000000000" pitchFamily="18" charset="-120"/>
                <a:cs typeface="Times New Roman" panose="02020603050405020304" pitchFamily="18" charset="0"/>
              </a:rPr>
              <a:t>在第一門</a:t>
            </a:r>
            <a:r>
              <a:rPr lang="en-US" altLang="zh-TW" sz="4400" b="1" dirty="0">
                <a:solidFill>
                  <a:schemeClr val="tx1"/>
                </a:solidFill>
                <a:latin typeface="Times New Roman" panose="02020603050405020304" pitchFamily="18" charset="0"/>
                <a:ea typeface="PMingLiU" panose="02020500000000000000" pitchFamily="18" charset="-120"/>
                <a:cs typeface="Times New Roman" panose="02020603050405020304" pitchFamily="18" charset="0"/>
              </a:rPr>
              <a:t>(Prima Porta)</a:t>
            </a:r>
            <a:r>
              <a:rPr lang="zh-TW" altLang="en-US" sz="4400" b="1" dirty="0">
                <a:solidFill>
                  <a:schemeClr val="tx1"/>
                </a:solidFill>
                <a:latin typeface="Times New Roman" panose="02020603050405020304" pitchFamily="18" charset="0"/>
                <a:ea typeface="PMingLiU" panose="02020500000000000000" pitchFamily="18" charset="-120"/>
                <a:cs typeface="Times New Roman" panose="02020603050405020304" pitchFamily="18" charset="0"/>
              </a:rPr>
              <a:t>的塑像</a:t>
            </a:r>
            <a:endParaRPr lang="en-TW" altLang="en-TW" sz="4400" b="1" dirty="0">
              <a:solidFill>
                <a:schemeClr val="tx1"/>
              </a:solidFill>
              <a:latin typeface="Times New Roman" panose="02020603050405020304" pitchFamily="18" charset="0"/>
              <a:ea typeface="PMingLiU" panose="02020500000000000000" pitchFamily="18" charset="-120"/>
              <a:cs typeface="Times New Roman" panose="02020603050405020304" pitchFamily="18" charset="0"/>
            </a:endParaRPr>
          </a:p>
        </p:txBody>
      </p:sp>
      <p:pic>
        <p:nvPicPr>
          <p:cNvPr id="20482" name="Content Placeholder 4" descr="A picture containing person, standing, person, child&#10;&#10;Description automatically generated">
            <a:extLst>
              <a:ext uri="{FF2B5EF4-FFF2-40B4-BE49-F238E27FC236}">
                <a16:creationId xmlns:a16="http://schemas.microsoft.com/office/drawing/2014/main" id="{C26F9ABF-93FF-1E01-335E-27FA151D1D02}"/>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086994" y="1182688"/>
            <a:ext cx="9561190" cy="5377757"/>
          </a:xfrm>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a:extLst>
              <a:ext uri="{FF2B5EF4-FFF2-40B4-BE49-F238E27FC236}">
                <a16:creationId xmlns:a16="http://schemas.microsoft.com/office/drawing/2014/main" id="{D51FF1F9-B8F1-6650-6054-8D9C985087C2}"/>
              </a:ext>
            </a:extLst>
          </p:cNvPr>
          <p:cNvSpPr>
            <a:spLocks noGrp="1"/>
          </p:cNvSpPr>
          <p:nvPr>
            <p:ph type="title"/>
          </p:nvPr>
        </p:nvSpPr>
        <p:spPr>
          <a:xfrm>
            <a:off x="624468" y="116632"/>
            <a:ext cx="10954757" cy="1045907"/>
          </a:xfrm>
        </p:spPr>
        <p:txBody>
          <a:bodyPr>
            <a:normAutofit/>
          </a:bodyPr>
          <a:lstStyle/>
          <a:p>
            <a:pPr algn="ctr"/>
            <a:r>
              <a:rPr lang="en-TW" altLang="en-TW" b="1" dirty="0">
                <a:solidFill>
                  <a:schemeClr val="tx1"/>
                </a:solidFill>
                <a:latin typeface="Times New Roman" panose="02020603050405020304" pitchFamily="18" charset="0"/>
                <a:ea typeface="PMingLiU" panose="02020500000000000000" pitchFamily="18" charset="-120"/>
                <a:cs typeface="Times New Roman" panose="02020603050405020304" pitchFamily="18" charset="0"/>
              </a:rPr>
              <a:t>奧古斯都塑像的胸甲</a:t>
            </a:r>
          </a:p>
        </p:txBody>
      </p:sp>
      <p:pic>
        <p:nvPicPr>
          <p:cNvPr id="21506" name="Content Placeholder 4" descr="A picture containing building, sitting, food, covered&#10;&#10;Description automatically generated">
            <a:extLst>
              <a:ext uri="{FF2B5EF4-FFF2-40B4-BE49-F238E27FC236}">
                <a16:creationId xmlns:a16="http://schemas.microsoft.com/office/drawing/2014/main" id="{5944FEC8-9A63-1FDA-CD4E-B0624734B26B}"/>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5724808" y="1162539"/>
            <a:ext cx="5472607" cy="5470944"/>
          </a:xfrm>
        </p:spPr>
      </p:pic>
      <p:pic>
        <p:nvPicPr>
          <p:cNvPr id="21507" name="Picture 6" descr="A statue of a person&#10;&#10;Description automatically generated">
            <a:extLst>
              <a:ext uri="{FF2B5EF4-FFF2-40B4-BE49-F238E27FC236}">
                <a16:creationId xmlns:a16="http://schemas.microsoft.com/office/drawing/2014/main" id="{449E3860-58C7-852C-1225-5891861282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5374" y="1223871"/>
            <a:ext cx="3673334" cy="5510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標題 1">
            <a:extLst>
              <a:ext uri="{FF2B5EF4-FFF2-40B4-BE49-F238E27FC236}">
                <a16:creationId xmlns:a16="http://schemas.microsoft.com/office/drawing/2014/main" id="{E7CD54F3-F554-A9C4-4179-EA7DE13254AB}"/>
              </a:ext>
            </a:extLst>
          </p:cNvPr>
          <p:cNvSpPr>
            <a:spLocks noGrp="1"/>
          </p:cNvSpPr>
          <p:nvPr>
            <p:ph type="title"/>
          </p:nvPr>
        </p:nvSpPr>
        <p:spPr>
          <a:xfrm>
            <a:off x="1847528" y="274638"/>
            <a:ext cx="8363272" cy="1063508"/>
          </a:xfrm>
        </p:spPr>
        <p:txBody>
          <a:bodyPr>
            <a:normAutofit/>
          </a:bodyPr>
          <a:lstStyle/>
          <a:p>
            <a:pPr algn="ctr" eaLnBrk="1" hangingPunct="1"/>
            <a:r>
              <a:rPr kumimoji="0" lang="zh-TW" altLang="en-US" b="1" dirty="0">
                <a:solidFill>
                  <a:schemeClr val="tx1"/>
                </a:solidFill>
                <a:latin typeface="Times New Roman" panose="02020603050405020304" pitchFamily="18" charset="0"/>
                <a:ea typeface="PMingLiU" panose="02020500000000000000" pitchFamily="18" charset="-120"/>
                <a:cs typeface="Times New Roman" panose="02020603050405020304" pitchFamily="18" charset="0"/>
              </a:rPr>
              <a:t>侯士黎 </a:t>
            </a:r>
            <a:r>
              <a:rPr kumimoji="0" lang="en-US" altLang="zh-TW" b="1" dirty="0">
                <a:solidFill>
                  <a:schemeClr val="tx1"/>
                </a:solidFill>
                <a:latin typeface="Times New Roman" panose="02020603050405020304" pitchFamily="18" charset="0"/>
                <a:ea typeface="PMingLiU" panose="02020500000000000000" pitchFamily="18" charset="-120"/>
                <a:cs typeface="Times New Roman" panose="02020603050405020304" pitchFamily="18" charset="0"/>
              </a:rPr>
              <a:t>(Richard A. Horsley)</a:t>
            </a:r>
            <a:endParaRPr kumimoji="0" lang="zh-TW" altLang="en-US" b="1" dirty="0">
              <a:solidFill>
                <a:schemeClr val="tx1"/>
              </a:solidFill>
              <a:latin typeface="Times New Roman" panose="02020603050405020304" pitchFamily="18" charset="0"/>
              <a:ea typeface="PMingLiU" panose="02020500000000000000" pitchFamily="18" charset="-120"/>
              <a:cs typeface="Times New Roman" panose="02020603050405020304" pitchFamily="18" charset="0"/>
            </a:endParaRPr>
          </a:p>
        </p:txBody>
      </p:sp>
      <p:pic>
        <p:nvPicPr>
          <p:cNvPr id="24578" name="Picture 3">
            <a:extLst>
              <a:ext uri="{FF2B5EF4-FFF2-40B4-BE49-F238E27FC236}">
                <a16:creationId xmlns:a16="http://schemas.microsoft.com/office/drawing/2014/main" id="{C54E3D1C-F6E2-382A-D7C8-01C901964663}"/>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6096001" y="2107741"/>
            <a:ext cx="2984308" cy="4475621"/>
          </a:xfrm>
          <a:noFill/>
        </p:spPr>
      </p:pic>
      <p:pic>
        <p:nvPicPr>
          <p:cNvPr id="24579" name="Picture 8">
            <a:extLst>
              <a:ext uri="{FF2B5EF4-FFF2-40B4-BE49-F238E27FC236}">
                <a16:creationId xmlns:a16="http://schemas.microsoft.com/office/drawing/2014/main" id="{6A1ECBE7-0FD1-F100-F2DD-6F14276B64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36360" y="1883568"/>
            <a:ext cx="2665412" cy="413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0" name="Picture 10">
            <a:extLst>
              <a:ext uri="{FF2B5EF4-FFF2-40B4-BE49-F238E27FC236}">
                <a16:creationId xmlns:a16="http://schemas.microsoft.com/office/drawing/2014/main" id="{66E8545A-CDA4-CDC4-FC43-0B9AF55D744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75000" y="1792307"/>
            <a:ext cx="2563813" cy="3998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1" name="Picture 12">
            <a:extLst>
              <a:ext uri="{FF2B5EF4-FFF2-40B4-BE49-F238E27FC236}">
                <a16:creationId xmlns:a16="http://schemas.microsoft.com/office/drawing/2014/main" id="{CB3FC6E6-B977-EFF1-D753-812F2787979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7350" y="2852936"/>
            <a:ext cx="2430463" cy="3656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標題 1">
            <a:extLst>
              <a:ext uri="{FF2B5EF4-FFF2-40B4-BE49-F238E27FC236}">
                <a16:creationId xmlns:a16="http://schemas.microsoft.com/office/drawing/2014/main" id="{F78167EB-8118-9104-ACF7-03BBA5CA9182}"/>
              </a:ext>
            </a:extLst>
          </p:cNvPr>
          <p:cNvSpPr>
            <a:spLocks noGrp="1"/>
          </p:cNvSpPr>
          <p:nvPr>
            <p:ph type="title"/>
          </p:nvPr>
        </p:nvSpPr>
        <p:spPr>
          <a:xfrm>
            <a:off x="1991544" y="274638"/>
            <a:ext cx="8219256" cy="1007752"/>
          </a:xfrm>
        </p:spPr>
        <p:txBody>
          <a:bodyPr>
            <a:normAutofit/>
          </a:bodyPr>
          <a:lstStyle/>
          <a:p>
            <a:pPr algn="ctr" eaLnBrk="1" hangingPunct="1"/>
            <a:r>
              <a:rPr kumimoji="0" lang="zh-TW" altLang="en-US" b="1" dirty="0">
                <a:solidFill>
                  <a:schemeClr val="tx1"/>
                </a:solidFill>
                <a:latin typeface="Times New Roman" panose="02020603050405020304" pitchFamily="18" charset="0"/>
                <a:cs typeface="Times New Roman" panose="02020603050405020304" pitchFamily="18" charset="0"/>
              </a:rPr>
              <a:t>侯士黎 </a:t>
            </a:r>
            <a:r>
              <a:rPr kumimoji="0" lang="en-US" altLang="zh-TW" b="1" dirty="0">
                <a:solidFill>
                  <a:schemeClr val="tx1"/>
                </a:solidFill>
                <a:latin typeface="Times New Roman" panose="02020603050405020304" pitchFamily="18" charset="0"/>
                <a:cs typeface="Times New Roman" panose="02020603050405020304" pitchFamily="18" charset="0"/>
              </a:rPr>
              <a:t>(Richard A. Horsley)</a:t>
            </a:r>
            <a:endParaRPr kumimoji="0" lang="zh-TW" altLang="en-US" b="1" dirty="0">
              <a:latin typeface="Times New Roman" panose="02020603050405020304" pitchFamily="18" charset="0"/>
              <a:cs typeface="Times New Roman" panose="02020603050405020304" pitchFamily="18" charset="0"/>
            </a:endParaRPr>
          </a:p>
        </p:txBody>
      </p:sp>
      <p:pic>
        <p:nvPicPr>
          <p:cNvPr id="25602" name="Picture 5">
            <a:extLst>
              <a:ext uri="{FF2B5EF4-FFF2-40B4-BE49-F238E27FC236}">
                <a16:creationId xmlns:a16="http://schemas.microsoft.com/office/drawing/2014/main" id="{4365FDE4-3E8A-3BD9-AE6C-613DC234A5B7}"/>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3473450" y="2254570"/>
            <a:ext cx="2622550" cy="3944689"/>
          </a:xfrm>
          <a:noFill/>
        </p:spPr>
      </p:pic>
      <p:pic>
        <p:nvPicPr>
          <p:cNvPr id="25603" name="Picture 2">
            <a:extLst>
              <a:ext uri="{FF2B5EF4-FFF2-40B4-BE49-F238E27FC236}">
                <a16:creationId xmlns:a16="http://schemas.microsoft.com/office/drawing/2014/main" id="{9A7296E6-E2E5-8A5D-DBC1-8797EE32E8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7988" y="1719263"/>
            <a:ext cx="2622550" cy="3944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4" name="Picture 3">
            <a:extLst>
              <a:ext uri="{FF2B5EF4-FFF2-40B4-BE49-F238E27FC236}">
                <a16:creationId xmlns:a16="http://schemas.microsoft.com/office/drawing/2014/main" id="{70715342-BFDF-4E99-4A68-88E2CC3CB31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72932" y="2597150"/>
            <a:ext cx="2660650" cy="398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5" name="Picture 5">
            <a:extLst>
              <a:ext uri="{FF2B5EF4-FFF2-40B4-BE49-F238E27FC236}">
                <a16:creationId xmlns:a16="http://schemas.microsoft.com/office/drawing/2014/main" id="{7E894722-097E-5B66-28A5-1438D3B7220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66980" y="1538443"/>
            <a:ext cx="2417032" cy="416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標題 1">
            <a:extLst>
              <a:ext uri="{FF2B5EF4-FFF2-40B4-BE49-F238E27FC236}">
                <a16:creationId xmlns:a16="http://schemas.microsoft.com/office/drawing/2014/main" id="{CF7EC333-3FAB-0DE5-2CAB-D8AA0E651D0C}"/>
              </a:ext>
            </a:extLst>
          </p:cNvPr>
          <p:cNvSpPr>
            <a:spLocks noGrp="1"/>
          </p:cNvSpPr>
          <p:nvPr>
            <p:ph type="title"/>
          </p:nvPr>
        </p:nvSpPr>
        <p:spPr>
          <a:xfrm>
            <a:off x="1991544" y="274638"/>
            <a:ext cx="8219256" cy="962150"/>
          </a:xfrm>
        </p:spPr>
        <p:txBody>
          <a:bodyPr>
            <a:normAutofit/>
          </a:bodyPr>
          <a:lstStyle/>
          <a:p>
            <a:pPr algn="ctr" eaLnBrk="1" hangingPunct="1"/>
            <a:r>
              <a:rPr kumimoji="0" lang="zh-TW" altLang="en-US" b="1" dirty="0">
                <a:solidFill>
                  <a:schemeClr val="tx1"/>
                </a:solidFill>
                <a:latin typeface="Times New Roman" panose="02020603050405020304" pitchFamily="18" charset="0"/>
                <a:ea typeface="PMingLiU" panose="02020500000000000000" pitchFamily="18" charset="-120"/>
                <a:cs typeface="Times New Roman" panose="02020603050405020304" pitchFamily="18" charset="0"/>
              </a:rPr>
              <a:t>羅馬和平</a:t>
            </a:r>
            <a:r>
              <a:rPr kumimoji="0" lang="en-US" altLang="zh-TW" b="1" dirty="0">
                <a:solidFill>
                  <a:schemeClr val="tx1"/>
                </a:solidFill>
                <a:latin typeface="Times New Roman" panose="02020603050405020304" pitchFamily="18" charset="0"/>
                <a:ea typeface="PMingLiU" panose="02020500000000000000" pitchFamily="18" charset="-120"/>
                <a:cs typeface="Times New Roman" panose="02020603050405020304" pitchFamily="18" charset="0"/>
              </a:rPr>
              <a:t> (</a:t>
            </a:r>
            <a:r>
              <a:rPr kumimoji="0" lang="en-US" altLang="zh-TW" b="1" i="1" dirty="0">
                <a:solidFill>
                  <a:schemeClr val="tx1"/>
                </a:solidFill>
                <a:latin typeface="Times New Roman" panose="02020603050405020304" pitchFamily="18" charset="0"/>
                <a:ea typeface="PMingLiU" panose="02020500000000000000" pitchFamily="18" charset="-120"/>
                <a:cs typeface="Times New Roman" panose="02020603050405020304" pitchFamily="18" charset="0"/>
              </a:rPr>
              <a:t>Pax Romana</a:t>
            </a:r>
            <a:r>
              <a:rPr kumimoji="0" lang="en-US" altLang="zh-TW" b="1" dirty="0">
                <a:solidFill>
                  <a:schemeClr val="tx1"/>
                </a:solidFill>
                <a:latin typeface="Times New Roman" panose="02020603050405020304" pitchFamily="18" charset="0"/>
                <a:ea typeface="PMingLiU" panose="02020500000000000000" pitchFamily="18" charset="-120"/>
                <a:cs typeface="Times New Roman" panose="02020603050405020304" pitchFamily="18" charset="0"/>
              </a:rPr>
              <a:t>)</a:t>
            </a:r>
            <a:endParaRPr kumimoji="0" lang="zh-TW" altLang="en-US" b="1" dirty="0">
              <a:solidFill>
                <a:schemeClr val="tx1"/>
              </a:solidFill>
              <a:latin typeface="Times New Roman" panose="02020603050405020304" pitchFamily="18" charset="0"/>
              <a:ea typeface="PMingLiU" panose="02020500000000000000" pitchFamily="18" charset="-120"/>
              <a:cs typeface="Times New Roman" panose="02020603050405020304" pitchFamily="18" charset="0"/>
            </a:endParaRPr>
          </a:p>
        </p:txBody>
      </p:sp>
      <p:pic>
        <p:nvPicPr>
          <p:cNvPr id="18434" name="Picture 2">
            <a:extLst>
              <a:ext uri="{FF2B5EF4-FFF2-40B4-BE49-F238E27FC236}">
                <a16:creationId xmlns:a16="http://schemas.microsoft.com/office/drawing/2014/main" id="{0CA4F724-460F-90BE-DFC0-FD73DB5736E7}"/>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884970" y="1445796"/>
            <a:ext cx="4756150" cy="4962525"/>
          </a:xfrm>
          <a:noFill/>
        </p:spPr>
      </p:pic>
      <p:pic>
        <p:nvPicPr>
          <p:cNvPr id="18435" name="Picture 8">
            <a:extLst>
              <a:ext uri="{FF2B5EF4-FFF2-40B4-BE49-F238E27FC236}">
                <a16:creationId xmlns:a16="http://schemas.microsoft.com/office/drawing/2014/main" id="{BAED5928-83EB-56F0-CF55-34F666C04C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20820" y="1236788"/>
            <a:ext cx="3754437" cy="531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901045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標題 1">
            <a:extLst>
              <a:ext uri="{FF2B5EF4-FFF2-40B4-BE49-F238E27FC236}">
                <a16:creationId xmlns:a16="http://schemas.microsoft.com/office/drawing/2014/main" id="{D565E3AA-9F46-A666-6534-BF9EF44F6D3D}"/>
              </a:ext>
            </a:extLst>
          </p:cNvPr>
          <p:cNvSpPr>
            <a:spLocks noGrp="1"/>
          </p:cNvSpPr>
          <p:nvPr>
            <p:ph type="title"/>
          </p:nvPr>
        </p:nvSpPr>
        <p:spPr>
          <a:xfrm>
            <a:off x="2207568" y="274638"/>
            <a:ext cx="8003232" cy="896240"/>
          </a:xfrm>
        </p:spPr>
        <p:txBody>
          <a:bodyPr>
            <a:normAutofit/>
          </a:bodyPr>
          <a:lstStyle/>
          <a:p>
            <a:pPr algn="ctr" eaLnBrk="1" hangingPunct="1"/>
            <a:r>
              <a:rPr kumimoji="0" lang="zh-TW" altLang="en-US" b="1" dirty="0">
                <a:solidFill>
                  <a:schemeClr val="tx1"/>
                </a:solidFill>
                <a:latin typeface="Times New Roman" panose="02020603050405020304" pitchFamily="18" charset="0"/>
                <a:ea typeface="PMingLiU" panose="02020500000000000000" pitchFamily="18" charset="-120"/>
                <a:cs typeface="Times New Roman" panose="02020603050405020304" pitchFamily="18" charset="0"/>
              </a:rPr>
              <a:t>基督的和平 </a:t>
            </a:r>
            <a:r>
              <a:rPr kumimoji="0" lang="en-US" altLang="zh-TW" b="1" dirty="0">
                <a:solidFill>
                  <a:schemeClr val="tx1"/>
                </a:solidFill>
                <a:latin typeface="Times New Roman" panose="02020603050405020304" pitchFamily="18" charset="0"/>
                <a:ea typeface="PMingLiU" panose="02020500000000000000" pitchFamily="18" charset="-120"/>
                <a:cs typeface="Times New Roman" panose="02020603050405020304" pitchFamily="18" charset="0"/>
              </a:rPr>
              <a:t>(</a:t>
            </a:r>
            <a:r>
              <a:rPr kumimoji="0" lang="en-US" altLang="zh-TW" b="1" i="1" dirty="0">
                <a:solidFill>
                  <a:schemeClr val="tx1"/>
                </a:solidFill>
                <a:latin typeface="Times New Roman" panose="02020603050405020304" pitchFamily="18" charset="0"/>
                <a:ea typeface="PMingLiU" panose="02020500000000000000" pitchFamily="18" charset="-120"/>
                <a:cs typeface="Times New Roman" panose="02020603050405020304" pitchFamily="18" charset="0"/>
              </a:rPr>
              <a:t>Pax Christi</a:t>
            </a:r>
            <a:r>
              <a:rPr kumimoji="0" lang="en-US" altLang="zh-TW" b="1" dirty="0">
                <a:solidFill>
                  <a:schemeClr val="tx1"/>
                </a:solidFill>
                <a:latin typeface="Times New Roman" panose="02020603050405020304" pitchFamily="18" charset="0"/>
                <a:ea typeface="PMingLiU" panose="02020500000000000000" pitchFamily="18" charset="-120"/>
                <a:cs typeface="Times New Roman" panose="02020603050405020304" pitchFamily="18" charset="0"/>
              </a:rPr>
              <a:t>)</a:t>
            </a:r>
            <a:endParaRPr kumimoji="0" lang="zh-TW" altLang="en-US" b="1" i="1" dirty="0">
              <a:solidFill>
                <a:schemeClr val="tx1"/>
              </a:solidFill>
              <a:latin typeface="Times New Roman" panose="02020603050405020304" pitchFamily="18" charset="0"/>
              <a:ea typeface="PMingLiU" panose="02020500000000000000" pitchFamily="18" charset="-120"/>
              <a:cs typeface="Times New Roman" panose="02020603050405020304" pitchFamily="18" charset="0"/>
            </a:endParaRPr>
          </a:p>
        </p:txBody>
      </p:sp>
      <p:pic>
        <p:nvPicPr>
          <p:cNvPr id="26626" name="Picture 2">
            <a:extLst>
              <a:ext uri="{FF2B5EF4-FFF2-40B4-BE49-F238E27FC236}">
                <a16:creationId xmlns:a16="http://schemas.microsoft.com/office/drawing/2014/main" id="{7BF62091-9682-3CA4-7983-88B10ABC12CA}"/>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472058" y="4138752"/>
            <a:ext cx="2163763" cy="2484438"/>
          </a:xfrm>
          <a:noFill/>
        </p:spPr>
      </p:pic>
      <p:pic>
        <p:nvPicPr>
          <p:cNvPr id="26627" name="Picture 3">
            <a:extLst>
              <a:ext uri="{FF2B5EF4-FFF2-40B4-BE49-F238E27FC236}">
                <a16:creationId xmlns:a16="http://schemas.microsoft.com/office/drawing/2014/main" id="{0949A7B1-EB93-9406-DBBA-180DD6495B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60127" y="4223985"/>
            <a:ext cx="3449206" cy="2399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8" name="Picture 4">
            <a:extLst>
              <a:ext uri="{FF2B5EF4-FFF2-40B4-BE49-F238E27FC236}">
                <a16:creationId xmlns:a16="http://schemas.microsoft.com/office/drawing/2014/main" id="{B2D4AFF5-2C5C-9318-DE09-0D8529189EA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1062" y="1507587"/>
            <a:ext cx="3798887" cy="2535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9" name="Picture 6">
            <a:extLst>
              <a:ext uri="{FF2B5EF4-FFF2-40B4-BE49-F238E27FC236}">
                <a16:creationId xmlns:a16="http://schemas.microsoft.com/office/drawing/2014/main" id="{562EAE96-6CD1-C709-2855-52BC7817029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44760" y="1507587"/>
            <a:ext cx="4289425" cy="222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0" name="Picture 7">
            <a:extLst>
              <a:ext uri="{FF2B5EF4-FFF2-40B4-BE49-F238E27FC236}">
                <a16:creationId xmlns:a16="http://schemas.microsoft.com/office/drawing/2014/main" id="{FB302405-22D9-DB06-CF93-1E35792016B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184232" y="3883024"/>
            <a:ext cx="3602038" cy="270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2CFD6-BBF4-4D71-046C-82E87756F1F1}"/>
              </a:ext>
            </a:extLst>
          </p:cNvPr>
          <p:cNvSpPr>
            <a:spLocks noGrp="1"/>
          </p:cNvSpPr>
          <p:nvPr>
            <p:ph type="title"/>
          </p:nvPr>
        </p:nvSpPr>
        <p:spPr>
          <a:xfrm>
            <a:off x="847493" y="256478"/>
            <a:ext cx="10549053" cy="1193181"/>
          </a:xfrm>
        </p:spPr>
        <p:txBody>
          <a:bodyPr>
            <a:normAutofit/>
          </a:bodyPr>
          <a:lstStyle/>
          <a:p>
            <a:pPr algn="ctr"/>
            <a:r>
              <a:rPr lang="en-TW" b="1" dirty="0">
                <a:latin typeface="Times New Roman" panose="02020603050405020304" pitchFamily="18" charset="0"/>
                <a:ea typeface="PMingLiU" panose="02020500000000000000" pitchFamily="18" charset="-120"/>
                <a:cs typeface="Times New Roman" panose="02020603050405020304" pitchFamily="18" charset="0"/>
              </a:rPr>
              <a:t>朱偉特(Robert Jewett)論尊卑榮辱觀</a:t>
            </a:r>
          </a:p>
        </p:txBody>
      </p:sp>
      <p:pic>
        <p:nvPicPr>
          <p:cNvPr id="7" name="Picture 6">
            <a:extLst>
              <a:ext uri="{FF2B5EF4-FFF2-40B4-BE49-F238E27FC236}">
                <a16:creationId xmlns:a16="http://schemas.microsoft.com/office/drawing/2014/main" id="{F690095E-476E-E846-A564-DA824DE9331F}"/>
              </a:ext>
            </a:extLst>
          </p:cNvPr>
          <p:cNvPicPr>
            <a:picLocks noChangeAspect="1"/>
          </p:cNvPicPr>
          <p:nvPr/>
        </p:nvPicPr>
        <p:blipFill>
          <a:blip r:embed="rId2"/>
          <a:stretch>
            <a:fillRect/>
          </a:stretch>
        </p:blipFill>
        <p:spPr>
          <a:xfrm>
            <a:off x="8240751" y="1716047"/>
            <a:ext cx="3490332" cy="4653776"/>
          </a:xfrm>
          <a:prstGeom prst="rect">
            <a:avLst/>
          </a:prstGeom>
        </p:spPr>
      </p:pic>
      <p:pic>
        <p:nvPicPr>
          <p:cNvPr id="11" name="Content Placeholder 10">
            <a:extLst>
              <a:ext uri="{FF2B5EF4-FFF2-40B4-BE49-F238E27FC236}">
                <a16:creationId xmlns:a16="http://schemas.microsoft.com/office/drawing/2014/main" id="{665F7D96-DC20-2C3E-CCAD-7151E5D14603}"/>
              </a:ext>
            </a:extLst>
          </p:cNvPr>
          <p:cNvPicPr>
            <a:picLocks noGrp="1" noChangeAspect="1"/>
          </p:cNvPicPr>
          <p:nvPr>
            <p:ph idx="1"/>
          </p:nvPr>
        </p:nvPicPr>
        <p:blipFill>
          <a:blip r:embed="rId3"/>
          <a:stretch>
            <a:fillRect/>
          </a:stretch>
        </p:blipFill>
        <p:spPr>
          <a:xfrm>
            <a:off x="4262735" y="1608252"/>
            <a:ext cx="3298380" cy="4761571"/>
          </a:xfrm>
        </p:spPr>
      </p:pic>
      <p:pic>
        <p:nvPicPr>
          <p:cNvPr id="15" name="Picture 14">
            <a:extLst>
              <a:ext uri="{FF2B5EF4-FFF2-40B4-BE49-F238E27FC236}">
                <a16:creationId xmlns:a16="http://schemas.microsoft.com/office/drawing/2014/main" id="{003866D1-3986-CAAA-47D5-5AB59BD256D4}"/>
              </a:ext>
            </a:extLst>
          </p:cNvPr>
          <p:cNvPicPr>
            <a:picLocks noChangeAspect="1"/>
          </p:cNvPicPr>
          <p:nvPr/>
        </p:nvPicPr>
        <p:blipFill>
          <a:blip r:embed="rId4"/>
          <a:stretch>
            <a:fillRect/>
          </a:stretch>
        </p:blipFill>
        <p:spPr>
          <a:xfrm>
            <a:off x="847493" y="2084038"/>
            <a:ext cx="2857300" cy="4100553"/>
          </a:xfrm>
          <a:prstGeom prst="rect">
            <a:avLst/>
          </a:prstGeom>
        </p:spPr>
      </p:pic>
    </p:spTree>
    <p:extLst>
      <p:ext uri="{BB962C8B-B14F-4D97-AF65-F5344CB8AC3E}">
        <p14:creationId xmlns:p14="http://schemas.microsoft.com/office/powerpoint/2010/main" val="198233547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E4979-3A84-EBDD-D5F4-168AAFBF48B4}"/>
              </a:ext>
            </a:extLst>
          </p:cNvPr>
          <p:cNvSpPr>
            <a:spLocks noGrp="1"/>
          </p:cNvSpPr>
          <p:nvPr>
            <p:ph type="title"/>
          </p:nvPr>
        </p:nvSpPr>
        <p:spPr>
          <a:xfrm>
            <a:off x="1066800" y="307743"/>
            <a:ext cx="10058400" cy="1044539"/>
          </a:xfrm>
        </p:spPr>
        <p:txBody>
          <a:bodyPr>
            <a:normAutofit/>
          </a:bodyPr>
          <a:lstStyle/>
          <a:p>
            <a:pPr algn="ctr"/>
            <a:r>
              <a:rPr lang="zh-TW" b="1" kern="100" dirty="0">
                <a:effectLst/>
                <a:latin typeface="Times New Roman" panose="02020603050405020304" pitchFamily="18" charset="0"/>
                <a:ea typeface="PMingLiU" panose="02020500000000000000" pitchFamily="18" charset="-120"/>
              </a:rPr>
              <a:t>結語：問題反思</a:t>
            </a:r>
            <a:endParaRPr lang="en-TW" sz="11500" dirty="0"/>
          </a:p>
        </p:txBody>
      </p:sp>
      <p:sp>
        <p:nvSpPr>
          <p:cNvPr id="3" name="Content Placeholder 2">
            <a:extLst>
              <a:ext uri="{FF2B5EF4-FFF2-40B4-BE49-F238E27FC236}">
                <a16:creationId xmlns:a16="http://schemas.microsoft.com/office/drawing/2014/main" id="{66E9D786-564F-8F09-C03C-3A33E8FFC2DF}"/>
              </a:ext>
            </a:extLst>
          </p:cNvPr>
          <p:cNvSpPr>
            <a:spLocks noGrp="1"/>
          </p:cNvSpPr>
          <p:nvPr>
            <p:ph idx="1"/>
          </p:nvPr>
        </p:nvSpPr>
        <p:spPr>
          <a:xfrm>
            <a:off x="1066800" y="1481069"/>
            <a:ext cx="10058400" cy="5069187"/>
          </a:xfrm>
        </p:spPr>
        <p:txBody>
          <a:bodyPr>
            <a:normAutofit/>
          </a:bodyPr>
          <a:lstStyle/>
          <a:p>
            <a:pPr marL="342900" lvl="0" indent="-342900">
              <a:lnSpc>
                <a:spcPts val="6500"/>
              </a:lnSpc>
              <a:spcBef>
                <a:spcPts val="0"/>
              </a:spcBef>
              <a:buFont typeface="+mj-lt"/>
              <a:buAutoNum type="arabicPeriod"/>
            </a:pPr>
            <a:r>
              <a:rPr lang="zh-TW" sz="4000" kern="100" dirty="0">
                <a:effectLst/>
                <a:latin typeface="Times New Roman" panose="02020603050405020304" pitchFamily="18" charset="0"/>
                <a:ea typeface="PMingLiU" panose="02020500000000000000" pitchFamily="18" charset="-120"/>
              </a:rPr>
              <a:t>你曾經體會到教會是「彼此相屬」且「互為彼此」的團契和具體社會形式嗎？</a:t>
            </a:r>
            <a:endParaRPr lang="en-TW" sz="4000" kern="100" dirty="0">
              <a:effectLst/>
              <a:latin typeface="Times New Roman" panose="02020603050405020304" pitchFamily="18" charset="0"/>
              <a:ea typeface="PMingLiU" panose="02020500000000000000" pitchFamily="18" charset="-120"/>
            </a:endParaRPr>
          </a:p>
          <a:p>
            <a:pPr marL="342900" lvl="0" indent="-342900">
              <a:lnSpc>
                <a:spcPts val="6500"/>
              </a:lnSpc>
              <a:spcBef>
                <a:spcPts val="0"/>
              </a:spcBef>
              <a:buFont typeface="+mj-lt"/>
              <a:buAutoNum type="arabicPeriod"/>
            </a:pPr>
            <a:r>
              <a:rPr lang="zh-TW" sz="4000" kern="100" dirty="0">
                <a:effectLst/>
                <a:latin typeface="Times New Roman" panose="02020603050405020304" pitchFamily="18" charset="0"/>
                <a:ea typeface="PMingLiU" panose="02020500000000000000" pitchFamily="18" charset="-120"/>
              </a:rPr>
              <a:t>你曾經經歷過被聖經（上帝的話語）指責為「落入虛假謊言」的情境嗎？</a:t>
            </a:r>
            <a:endParaRPr lang="en-TW" sz="4000" kern="100" dirty="0">
              <a:effectLst/>
              <a:latin typeface="Times New Roman" panose="02020603050405020304" pitchFamily="18" charset="0"/>
              <a:ea typeface="PMingLiU" panose="02020500000000000000" pitchFamily="18" charset="-120"/>
            </a:endParaRPr>
          </a:p>
          <a:p>
            <a:pPr marL="342900" lvl="0" indent="-342900">
              <a:lnSpc>
                <a:spcPts val="6500"/>
              </a:lnSpc>
              <a:spcBef>
                <a:spcPts val="0"/>
              </a:spcBef>
              <a:buFont typeface="+mj-lt"/>
              <a:buAutoNum type="arabicPeriod"/>
            </a:pPr>
            <a:r>
              <a:rPr lang="zh-TW" sz="4000" kern="100" dirty="0">
                <a:effectLst/>
                <a:latin typeface="Times New Roman" panose="02020603050405020304" pitchFamily="18" charset="0"/>
                <a:ea typeface="PMingLiU" panose="02020500000000000000" pitchFamily="18" charset="-120"/>
              </a:rPr>
              <a:t>你覺得「完美身體」的說法，相較於「願意受傷」的態度，何者比較貼近信仰呢？</a:t>
            </a:r>
            <a:endParaRPr lang="en-TW" sz="4000" kern="100" dirty="0">
              <a:effectLst/>
              <a:latin typeface="Times New Roman" panose="02020603050405020304" pitchFamily="18" charset="0"/>
              <a:ea typeface="PMingLiU" panose="02020500000000000000" pitchFamily="18" charset="-120"/>
            </a:endParaRPr>
          </a:p>
        </p:txBody>
      </p:sp>
    </p:spTree>
    <p:extLst>
      <p:ext uri="{BB962C8B-B14F-4D97-AF65-F5344CB8AC3E}">
        <p14:creationId xmlns:p14="http://schemas.microsoft.com/office/powerpoint/2010/main" val="208093224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E4979-3A84-EBDD-D5F4-168AAFBF48B4}"/>
              </a:ext>
            </a:extLst>
          </p:cNvPr>
          <p:cNvSpPr>
            <a:spLocks noGrp="1"/>
          </p:cNvSpPr>
          <p:nvPr>
            <p:ph type="title"/>
          </p:nvPr>
        </p:nvSpPr>
        <p:spPr>
          <a:xfrm>
            <a:off x="1066800" y="307743"/>
            <a:ext cx="10058400" cy="1044539"/>
          </a:xfrm>
        </p:spPr>
        <p:txBody>
          <a:bodyPr>
            <a:normAutofit/>
          </a:bodyPr>
          <a:lstStyle/>
          <a:p>
            <a:pPr algn="ctr"/>
            <a:r>
              <a:rPr lang="zh-TW" b="1" kern="100" dirty="0">
                <a:effectLst/>
                <a:latin typeface="Times New Roman" panose="02020603050405020304" pitchFamily="18" charset="0"/>
                <a:ea typeface="PMingLiU" panose="02020500000000000000" pitchFamily="18" charset="-120"/>
              </a:rPr>
              <a:t>結語：問題反思</a:t>
            </a:r>
            <a:endParaRPr lang="en-TW" sz="11500" dirty="0"/>
          </a:p>
        </p:txBody>
      </p:sp>
      <p:sp>
        <p:nvSpPr>
          <p:cNvPr id="3" name="Content Placeholder 2">
            <a:extLst>
              <a:ext uri="{FF2B5EF4-FFF2-40B4-BE49-F238E27FC236}">
                <a16:creationId xmlns:a16="http://schemas.microsoft.com/office/drawing/2014/main" id="{66E9D786-564F-8F09-C03C-3A33E8FFC2DF}"/>
              </a:ext>
            </a:extLst>
          </p:cNvPr>
          <p:cNvSpPr>
            <a:spLocks noGrp="1"/>
          </p:cNvSpPr>
          <p:nvPr>
            <p:ph idx="1"/>
          </p:nvPr>
        </p:nvSpPr>
        <p:spPr>
          <a:xfrm>
            <a:off x="721217" y="1571223"/>
            <a:ext cx="10766738" cy="4979033"/>
          </a:xfrm>
        </p:spPr>
        <p:txBody>
          <a:bodyPr>
            <a:noAutofit/>
          </a:bodyPr>
          <a:lstStyle/>
          <a:p>
            <a:pPr marL="0" lvl="0" indent="-306000">
              <a:lnSpc>
                <a:spcPts val="6300"/>
              </a:lnSpc>
              <a:spcBef>
                <a:spcPts val="0"/>
              </a:spcBef>
              <a:buNone/>
            </a:pPr>
            <a:r>
              <a:rPr lang="en-US" altLang="zh-TW" sz="3200" kern="100" dirty="0">
                <a:effectLst/>
                <a:latin typeface="Times New Roman" panose="02020603050405020304" pitchFamily="18" charset="0"/>
                <a:ea typeface="PMingLiU" panose="02020500000000000000" pitchFamily="18" charset="-120"/>
              </a:rPr>
              <a:t>4. </a:t>
            </a:r>
            <a:r>
              <a:rPr lang="zh-TW" sz="3200" kern="100" dirty="0">
                <a:effectLst/>
                <a:latin typeface="Times New Roman" panose="02020603050405020304" pitchFamily="18" charset="0"/>
                <a:ea typeface="PMingLiU" panose="02020500000000000000" pitchFamily="18" charset="-120"/>
              </a:rPr>
              <a:t>你會如何想像一個「肯認生命」且「具包容性」的教會觀？</a:t>
            </a:r>
            <a:endParaRPr lang="en-TW" sz="3200" kern="100" dirty="0">
              <a:effectLst/>
              <a:latin typeface="Times New Roman" panose="02020603050405020304" pitchFamily="18" charset="0"/>
              <a:ea typeface="PMingLiU" panose="02020500000000000000" pitchFamily="18" charset="-120"/>
            </a:endParaRPr>
          </a:p>
          <a:p>
            <a:pPr marL="0" lvl="0" indent="-306000">
              <a:lnSpc>
                <a:spcPts val="6300"/>
              </a:lnSpc>
              <a:spcBef>
                <a:spcPts val="0"/>
              </a:spcBef>
              <a:buNone/>
            </a:pPr>
            <a:r>
              <a:rPr lang="en-US" altLang="zh-TW" sz="3200" kern="100" dirty="0">
                <a:effectLst/>
                <a:latin typeface="Times New Roman" panose="02020603050405020304" pitchFamily="18" charset="0"/>
                <a:ea typeface="PMingLiU" panose="02020500000000000000" pitchFamily="18" charset="-120"/>
              </a:rPr>
              <a:t>5. </a:t>
            </a:r>
            <a:r>
              <a:rPr lang="zh-TW" sz="3200" kern="100" dirty="0">
                <a:effectLst/>
                <a:latin typeface="Times New Roman" panose="02020603050405020304" pitchFamily="18" charset="0"/>
                <a:ea typeface="PMingLiU" panose="02020500000000000000" pitchFamily="18" charset="-120"/>
              </a:rPr>
              <a:t>宣教是從「社會邊緣」啟動，而非「權力中心」，同意嗎？</a:t>
            </a:r>
            <a:endParaRPr lang="en-TW" sz="3200" kern="100" dirty="0">
              <a:effectLst/>
              <a:latin typeface="Times New Roman" panose="02020603050405020304" pitchFamily="18" charset="0"/>
              <a:ea typeface="PMingLiU" panose="02020500000000000000" pitchFamily="18" charset="-120"/>
            </a:endParaRPr>
          </a:p>
          <a:p>
            <a:pPr marL="0" lvl="0" indent="-306000">
              <a:lnSpc>
                <a:spcPts val="6300"/>
              </a:lnSpc>
              <a:spcBef>
                <a:spcPts val="0"/>
              </a:spcBef>
              <a:buNone/>
            </a:pPr>
            <a:r>
              <a:rPr lang="en-US" altLang="zh-TW" sz="3200" kern="100" dirty="0">
                <a:effectLst/>
                <a:latin typeface="Times New Roman" panose="02020603050405020304" pitchFamily="18" charset="0"/>
                <a:ea typeface="PMingLiU" panose="02020500000000000000" pitchFamily="18" charset="-120"/>
              </a:rPr>
              <a:t>6. </a:t>
            </a:r>
            <a:r>
              <a:rPr lang="zh-TW" sz="3200" kern="100" dirty="0">
                <a:effectLst/>
                <a:latin typeface="Times New Roman" panose="02020603050405020304" pitchFamily="18" charset="0"/>
                <a:ea typeface="PMingLiU" panose="02020500000000000000" pitchFamily="18" charset="-120"/>
              </a:rPr>
              <a:t>面對身心障礙者或社會邊緣人，你認為教會應該以「醫療模式」或「社會模式」來和他們互動？</a:t>
            </a:r>
            <a:endParaRPr lang="en-TW" sz="3200" kern="100" dirty="0">
              <a:effectLst/>
              <a:latin typeface="Times New Roman" panose="02020603050405020304" pitchFamily="18" charset="0"/>
              <a:ea typeface="PMingLiU" panose="02020500000000000000" pitchFamily="18" charset="-120"/>
            </a:endParaRPr>
          </a:p>
          <a:p>
            <a:pPr marL="0" lvl="0" indent="-306000">
              <a:lnSpc>
                <a:spcPts val="6300"/>
              </a:lnSpc>
              <a:spcBef>
                <a:spcPts val="0"/>
              </a:spcBef>
              <a:buNone/>
            </a:pPr>
            <a:r>
              <a:rPr lang="en-US" altLang="zh-TW" sz="3200" kern="100" dirty="0">
                <a:effectLst/>
                <a:latin typeface="Times New Roman" panose="02020603050405020304" pitchFamily="18" charset="0"/>
                <a:ea typeface="PMingLiU" panose="02020500000000000000" pitchFamily="18" charset="-120"/>
              </a:rPr>
              <a:t>7. </a:t>
            </a:r>
            <a:r>
              <a:rPr lang="zh-TW" sz="3200" kern="100" dirty="0">
                <a:effectLst/>
                <a:latin typeface="Times New Roman" panose="02020603050405020304" pitchFamily="18" charset="0"/>
                <a:ea typeface="PMingLiU" panose="02020500000000000000" pitchFamily="18" charset="-120"/>
              </a:rPr>
              <a:t>對你而言，以基督的方式宣教</a:t>
            </a:r>
            <a:r>
              <a:rPr lang="en-US" sz="3200" kern="100" dirty="0">
                <a:effectLst/>
                <a:latin typeface="Times New Roman" panose="02020603050405020304" pitchFamily="18" charset="0"/>
                <a:ea typeface="PMingLiU" panose="02020500000000000000" pitchFamily="18" charset="-120"/>
              </a:rPr>
              <a:t>(mission in Christ’s way)</a:t>
            </a:r>
            <a:r>
              <a:rPr lang="zh-TW" sz="3200" kern="100" dirty="0">
                <a:effectLst/>
                <a:latin typeface="Times New Roman" panose="02020603050405020304" pitchFamily="18" charset="0"/>
                <a:ea typeface="PMingLiU" panose="02020500000000000000" pitchFamily="18" charset="-120"/>
              </a:rPr>
              <a:t>具有哪些特質？</a:t>
            </a:r>
            <a:endParaRPr lang="en-TW" sz="3200" kern="100" dirty="0">
              <a:effectLst/>
              <a:latin typeface="Times New Roman" panose="02020603050405020304" pitchFamily="18" charset="0"/>
              <a:ea typeface="PMingLiU" panose="02020500000000000000" pitchFamily="18" charset="-120"/>
            </a:endParaRPr>
          </a:p>
        </p:txBody>
      </p:sp>
    </p:spTree>
    <p:extLst>
      <p:ext uri="{BB962C8B-B14F-4D97-AF65-F5344CB8AC3E}">
        <p14:creationId xmlns:p14="http://schemas.microsoft.com/office/powerpoint/2010/main" val="411249294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如何成為上帝的子民/羅馬書釋義史" id="{9B10A100-6BA0-C344-8F4B-8F5D2E1926D4}" vid="{977A06BC-960E-5D47-BE3E-3B6EC6F59C8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Savon</Template>
  <TotalTime>1465</TotalTime>
  <Words>3521</Words>
  <Application>Microsoft Macintosh PowerPoint</Application>
  <PresentationFormat>Widescreen</PresentationFormat>
  <Paragraphs>156</Paragraphs>
  <Slides>92</Slides>
  <Notes>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92</vt:i4>
      </vt:variant>
    </vt:vector>
  </HeadingPairs>
  <TitlesOfParts>
    <vt:vector size="101" baseType="lpstr">
      <vt:lpstr>PMingLiU</vt:lpstr>
      <vt:lpstr>PMingLiU</vt:lpstr>
      <vt:lpstr>Arial</vt:lpstr>
      <vt:lpstr>Calibri</vt:lpstr>
      <vt:lpstr>Calisto MT</vt:lpstr>
      <vt:lpstr>Century Gothic</vt:lpstr>
      <vt:lpstr>Garamond</vt:lpstr>
      <vt:lpstr>Times New Roman</vt:lpstr>
      <vt:lpstr>Savon</vt:lpstr>
      <vt:lpstr>從普世教會觀看PCT之宣教</vt:lpstr>
      <vt:lpstr>潘霍華新傳記</vt:lpstr>
      <vt:lpstr>潘霍華的童年</vt:lpstr>
      <vt:lpstr>潘霍華的教會論</vt:lpstr>
      <vt:lpstr>潘霍華的教會論</vt:lpstr>
      <vt:lpstr>潘霍華的教會論</vt:lpstr>
      <vt:lpstr>希特勒與德國基督徒運動</vt:lpstr>
      <vt:lpstr>亞利安條款與反猶運動</vt:lpstr>
      <vt:lpstr>德國告白教會和《巴門宣言》 </vt:lpstr>
      <vt:lpstr>告白教會神學院 (Finkenwalde)</vt:lpstr>
      <vt:lpstr>跟隨基督：作門徒的代價</vt:lpstr>
      <vt:lpstr>基督是「為他人而活的人」</vt:lpstr>
      <vt:lpstr>基督是「為他人而活的人」</vt:lpstr>
      <vt:lpstr>團契生活 (Life Together)</vt:lpstr>
      <vt:lpstr>團契生活 (Life Together)</vt:lpstr>
      <vt:lpstr>潘霍華的《獄中書簡》</vt:lpstr>
      <vt:lpstr>「從底層的眼光」 (“the view from below”) </vt:lpstr>
      <vt:lpstr>「從底層的眼光」 (“the view from below”) </vt:lpstr>
      <vt:lpstr>「從底層的眼光」 (“the view from below”) </vt:lpstr>
      <vt:lpstr>在普世脈絡中的「相互責任」</vt:lpstr>
      <vt:lpstr>在普世脈絡中的「相互責任」</vt:lpstr>
      <vt:lpstr>威廉斯 (Rowan Williams)</vt:lpstr>
      <vt:lpstr>在普世脈絡中的「相互責任」</vt:lpstr>
      <vt:lpstr>在普世脈絡中的「相互責任」</vt:lpstr>
      <vt:lpstr>在普世脈絡中的「相互責任」</vt:lpstr>
      <vt:lpstr>伯特利福利園區 (Bethel Community)</vt:lpstr>
      <vt:lpstr>禁制遺傳性疾病者生育法 </vt:lpstr>
      <vt:lpstr>不健全的生命是一種負擔？</vt:lpstr>
      <vt:lpstr>頌讚「健康」的身體？</vt:lpstr>
      <vt:lpstr>潘霍華的《倫理學》</vt:lpstr>
      <vt:lpstr>潘霍華論「自然的生命」</vt:lpstr>
      <vt:lpstr>潘霍華的《倫理學》</vt:lpstr>
      <vt:lpstr>南非的潘霍華研究</vt:lpstr>
      <vt:lpstr>Prof. Robert Vosloo</vt:lpstr>
      <vt:lpstr>對台灣教會的啟發</vt:lpstr>
      <vt:lpstr>愛丁堡普世宣教會議 (1910)</vt:lpstr>
      <vt:lpstr>教會的分裂是一個醜聞 (scandle)</vt:lpstr>
      <vt:lpstr>第一屆普世教會協會大會 WCC, 1948</vt:lpstr>
      <vt:lpstr>維瑟福 (W. A. Visser ‘t Hooft)</vt:lpstr>
      <vt:lpstr>普世信經（原版的尼西亞伊斯坦堡信經）</vt:lpstr>
      <vt:lpstr>合一的聖禮團契？</vt:lpstr>
      <vt:lpstr>福音與文化</vt:lpstr>
      <vt:lpstr>關注社會邊緣人及「他者」</vt:lpstr>
      <vt:lpstr>公義、和平及受造界的完整性(JPIC)</vt:lpstr>
      <vt:lpstr>Oikos, ECO, oikoumene (oecumene)</vt:lpstr>
      <vt:lpstr>教會為什麼而存在？</vt:lpstr>
      <vt:lpstr>教會為什麼而存在？</vt:lpstr>
      <vt:lpstr>教會為什麼而存在？</vt:lpstr>
      <vt:lpstr>教會為什麼而存在？</vt:lpstr>
      <vt:lpstr>教會為什麼而存在？</vt:lpstr>
      <vt:lpstr>Baptism, Eucharist and Ministry (BEM)</vt:lpstr>
      <vt:lpstr>教會為什麼而存在？</vt:lpstr>
      <vt:lpstr>《教會：邁向共同的遠景》</vt:lpstr>
      <vt:lpstr>教會為什麼而存在？</vt:lpstr>
      <vt:lpstr>教會為什麼而存在？</vt:lpstr>
      <vt:lpstr>教會為什麼而存在？</vt:lpstr>
      <vt:lpstr>成為友善且包容的教會！</vt:lpstr>
      <vt:lpstr>《一同邁向生命》 </vt:lpstr>
      <vt:lpstr>《一同邁向生命》 </vt:lpstr>
      <vt:lpstr>《一同邁向生命》 </vt:lpstr>
      <vt:lpstr>《一同邁向生命》 </vt:lpstr>
      <vt:lpstr>《一同邁向生命》 </vt:lpstr>
      <vt:lpstr>《一同邁向生命》 </vt:lpstr>
      <vt:lpstr>《一同邁向生命》 </vt:lpstr>
      <vt:lpstr>《一同邁向生命》 </vt:lpstr>
      <vt:lpstr>《一同邁向生命》 </vt:lpstr>
      <vt:lpstr>《一同邁向生命》 </vt:lpstr>
      <vt:lpstr>避免體制性的濫用權力 體制性的背叛(institutional betrayal)</vt:lpstr>
      <vt:lpstr>《一同邁向生命》 </vt:lpstr>
      <vt:lpstr>《一同邁向生命》 </vt:lpstr>
      <vt:lpstr>《一同邁向生命》 </vt:lpstr>
      <vt:lpstr>羅斯福島上的天花醫院</vt:lpstr>
      <vt:lpstr>羅斯福倡議殘障人士的權益</vt:lpstr>
      <vt:lpstr>羅斯福及「四個自由」公園</vt:lpstr>
      <vt:lpstr>《一同邁向生命》 </vt:lpstr>
      <vt:lpstr>《一同邁向生命》 </vt:lpstr>
      <vt:lpstr>《一同邁向生命》 </vt:lpstr>
      <vt:lpstr>《一同邁向生命》 </vt:lpstr>
      <vt:lpstr>《一同邁向生命》 </vt:lpstr>
      <vt:lpstr>《一同邁向生命》 </vt:lpstr>
      <vt:lpstr>羅馬軍團 (Roman legion) </vt:lpstr>
      <vt:lpstr>羅馬軍團 (Roman legion) 旗幟</vt:lpstr>
      <vt:lpstr>奧古斯都(Augustus)的錢幣</vt:lpstr>
      <vt:lpstr>奧古斯都在第一門(Prima Porta)的塑像</vt:lpstr>
      <vt:lpstr>奧古斯都塑像的胸甲</vt:lpstr>
      <vt:lpstr>侯士黎 (Richard A. Horsley)</vt:lpstr>
      <vt:lpstr>侯士黎 (Richard A. Horsley)</vt:lpstr>
      <vt:lpstr>羅馬和平 (Pax Romana)</vt:lpstr>
      <vt:lpstr>基督的和平 (Pax Christi)</vt:lpstr>
      <vt:lpstr>朱偉特(Robert Jewett)論尊卑榮辱觀</vt:lpstr>
      <vt:lpstr>結語：問題反思</vt:lpstr>
      <vt:lpstr>結語：問題反思</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誰是我的鄰舍？ 從WCC大會到地方教會 </dc:title>
  <dc:creator>Microsoft Office User</dc:creator>
  <cp:lastModifiedBy>Microsoft Office User</cp:lastModifiedBy>
  <cp:revision>42</cp:revision>
  <dcterms:created xsi:type="dcterms:W3CDTF">2022-09-22T04:20:58Z</dcterms:created>
  <dcterms:modified xsi:type="dcterms:W3CDTF">2023-09-14T08:10:03Z</dcterms:modified>
</cp:coreProperties>
</file>