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1pPr>
    <a:lvl2pPr marL="0" marR="0" indent="45720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2pPr>
    <a:lvl3pPr marL="0" marR="0" indent="91440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3pPr>
    <a:lvl4pPr marL="0" marR="0" indent="137160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4pPr>
    <a:lvl5pPr marL="0" marR="0" indent="182880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5pPr>
    <a:lvl6pPr marL="0" marR="0" indent="228600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6pPr>
    <a:lvl7pPr marL="0" marR="0" indent="274320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7pPr>
    <a:lvl8pPr marL="0" marR="0" indent="320040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8pPr>
    <a:lvl9pPr marL="0" marR="0" indent="365760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0B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B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21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a Fen Liu" userId="b06913e5068e0d52" providerId="LiveId" clId="{0E31D8DD-3595-4C61-854F-F13A35284735}"/>
    <pc:docChg chg="modSld">
      <pc:chgData name="Chia Fen Liu" userId="b06913e5068e0d52" providerId="LiveId" clId="{0E31D8DD-3595-4C61-854F-F13A35284735}" dt="2024-04-04T08:47:25.040" v="0" actId="14100"/>
      <pc:docMkLst>
        <pc:docMk/>
      </pc:docMkLst>
      <pc:sldChg chg="modSp mod">
        <pc:chgData name="Chia Fen Liu" userId="b06913e5068e0d52" providerId="LiveId" clId="{0E31D8DD-3595-4C61-854F-F13A35284735}" dt="2024-04-04T08:47:25.040" v="0" actId="14100"/>
        <pc:sldMkLst>
          <pc:docMk/>
          <pc:sldMk cId="0" sldId="260"/>
        </pc:sldMkLst>
        <pc:spChg chg="mod">
          <ac:chgData name="Chia Fen Liu" userId="b06913e5068e0d52" providerId="LiveId" clId="{0E31D8DD-3595-4C61-854F-F13A35284735}" dt="2024-04-04T08:47:25.040" v="0" actId="14100"/>
          <ac:spMkLst>
            <pc:docMk/>
            <pc:sldMk cId="0" sldId="260"/>
            <ac:spMk id="19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635000" y="2870200"/>
            <a:ext cx="11734800" cy="3162300"/>
          </a:xfrm>
          <a:prstGeom prst="rect">
            <a:avLst/>
          </a:prstGeom>
        </p:spPr>
        <p:txBody>
          <a:bodyPr/>
          <a:lstStyle>
            <a:lvl1pPr>
              <a:defRPr sz="12400" spc="-124">
                <a:solidFill>
                  <a:srgbClr val="FFFFFF"/>
                </a:solidFill>
              </a:defRPr>
            </a:lvl1pPr>
          </a:lstStyle>
          <a:p>
            <a:r>
              <a:t>簡報標題</a:t>
            </a:r>
          </a:p>
        </p:txBody>
      </p:sp>
      <p:sp>
        <p:nvSpPr>
          <p:cNvPr id="12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35000" y="2171700"/>
            <a:ext cx="11734800" cy="480060"/>
          </a:xfrm>
          <a:prstGeom prst="rect">
            <a:avLst/>
          </a:prstGeom>
        </p:spPr>
        <p:txBody>
          <a:bodyPr anchor="ctr"/>
          <a:lstStyle>
            <a:lvl1pPr marL="0" indent="0" defTabSz="4191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作者和日期</a:t>
            </a:r>
          </a:p>
        </p:txBody>
      </p:sp>
      <p:sp>
        <p:nvSpPr>
          <p:cNvPr id="1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5000" y="6032500"/>
            <a:ext cx="11734800" cy="1092200"/>
          </a:xfrm>
          <a:prstGeom prst="rect">
            <a:avLst/>
          </a:prstGeom>
        </p:spPr>
        <p:txBody>
          <a:bodyPr/>
          <a:lstStyle>
            <a:lvl1pPr marL="0" indent="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程">
    <p:bg>
      <p:bgPr>
        <a:solidFill>
          <a:srgbClr val="FFC5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635000" y="2400300"/>
            <a:ext cx="11734800" cy="6756400"/>
          </a:xfrm>
          <a:prstGeom prst="rect">
            <a:avLst/>
          </a:prstGeom>
        </p:spPr>
        <p:txBody>
          <a:bodyPr/>
          <a:lstStyle>
            <a:lvl1pPr marL="0" indent="0" defTabSz="4191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 spc="-29">
                <a:solidFill>
                  <a:srgbClr val="000000"/>
                </a:solidFill>
              </a:defRPr>
            </a:lvl1pPr>
            <a:lvl2pPr marL="0" indent="457200" defTabSz="4191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 spc="-29">
                <a:solidFill>
                  <a:srgbClr val="000000"/>
                </a:solidFill>
              </a:defRPr>
            </a:lvl2pPr>
            <a:lvl3pPr marL="0" indent="914400" defTabSz="4191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 spc="-29">
                <a:solidFill>
                  <a:srgbClr val="000000"/>
                </a:solidFill>
              </a:defRPr>
            </a:lvl3pPr>
            <a:lvl4pPr marL="0" indent="1371600" defTabSz="4191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 spc="-29">
                <a:solidFill>
                  <a:srgbClr val="000000"/>
                </a:solidFill>
              </a:defRPr>
            </a:lvl4pPr>
            <a:lvl5pPr marL="0" indent="1828800" defTabSz="4191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 spc="-29">
                <a:solidFill>
                  <a:srgbClr val="000000"/>
                </a:solidFill>
              </a:defRPr>
            </a:lvl5pPr>
          </a:lstStyle>
          <a:p>
            <a:r>
              <a:t>議程主題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議程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議程標題</a:t>
            </a:r>
          </a:p>
        </p:txBody>
      </p:sp>
      <p:sp>
        <p:nvSpPr>
          <p:cNvPr id="11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聲明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35000" y="3479800"/>
            <a:ext cx="11734800" cy="276531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10300" b="0" cap="all" spc="-103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10300" b="0" cap="all" spc="-103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10300" b="0" cap="all" spc="-103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10300" b="0" cap="all" spc="-103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10300" b="0" cap="all" spc="-103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聲明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重要事實">
    <p:bg>
      <p:bgPr>
        <a:solidFill>
          <a:srgbClr val="FFC5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584200" y="2508009"/>
            <a:ext cx="11823700" cy="4549082"/>
          </a:xfrm>
          <a:prstGeom prst="rect">
            <a:avLst/>
          </a:prstGeom>
        </p:spPr>
        <p:txBody>
          <a:bodyPr anchor="b"/>
          <a:lstStyle>
            <a:lvl1pPr marL="0" indent="0" algn="ctr" defTabSz="419100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32000" b="0" cap="all" spc="-31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457200" algn="ctr" defTabSz="419100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32000" b="0" cap="all" spc="-31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914400" algn="ctr" defTabSz="419100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32000" b="0" cap="all" spc="-31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1371600" algn="ctr" defTabSz="419100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32000" b="0" cap="all" spc="-31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1828800" algn="ctr" defTabSz="419100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32000" b="0" cap="all" spc="-31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詳細資訊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84200" y="6858000"/>
            <a:ext cx="11823700" cy="469900"/>
          </a:xfrm>
          <a:prstGeom prst="rect">
            <a:avLst/>
          </a:prstGeom>
        </p:spPr>
        <p:txBody>
          <a:bodyPr/>
          <a:lstStyle>
            <a:lvl1pPr marL="0" indent="0" algn="ctr" defTabSz="365579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2112" b="0" cap="all" spc="-21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詳細資訊</a:t>
            </a:r>
          </a:p>
        </p:txBody>
      </p:sp>
      <p:sp>
        <p:nvSpPr>
          <p:cNvPr id="12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出處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79600" y="6605253"/>
            <a:ext cx="9512300" cy="416561"/>
          </a:xfrm>
          <a:prstGeom prst="rect">
            <a:avLst/>
          </a:prstGeom>
        </p:spPr>
        <p:txBody>
          <a:bodyPr/>
          <a:lstStyle>
            <a:lvl1pPr marL="0" indent="0" defTabSz="381381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820" b="0" cap="all" spc="-18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出處</a:t>
            </a:r>
          </a:p>
        </p:txBody>
      </p:sp>
      <p:sp>
        <p:nvSpPr>
          <p:cNvPr id="137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12900" y="3111605"/>
            <a:ext cx="9779000" cy="3557588"/>
          </a:xfrm>
          <a:prstGeom prst="rect">
            <a:avLst/>
          </a:prstGeom>
        </p:spPr>
        <p:txBody>
          <a:bodyPr anchor="ctr"/>
          <a:lstStyle>
            <a:lvl1pPr marL="292100" indent="-292100" defTabSz="419100">
              <a:spcBef>
                <a:spcPts val="800"/>
              </a:spcBef>
              <a:buClrTx/>
              <a:buSzTx/>
              <a:buNone/>
              <a:defRPr sz="9800" b="0" cap="all" spc="-97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292100" indent="165100" defTabSz="419100">
              <a:spcBef>
                <a:spcPts val="800"/>
              </a:spcBef>
              <a:buClrTx/>
              <a:buSzTx/>
              <a:buNone/>
              <a:defRPr sz="9800" b="0" cap="all" spc="-97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92100" indent="622300" defTabSz="419100">
              <a:spcBef>
                <a:spcPts val="800"/>
              </a:spcBef>
              <a:buClrTx/>
              <a:buSzTx/>
              <a:buNone/>
              <a:defRPr sz="9800" b="0" cap="all" spc="-97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92100" indent="1079500" defTabSz="419100">
              <a:spcBef>
                <a:spcPts val="800"/>
              </a:spcBef>
              <a:buClrTx/>
              <a:buSzTx/>
              <a:buNone/>
              <a:defRPr sz="9800" b="0" cap="all" spc="-97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92100" indent="1536700" defTabSz="419100">
              <a:spcBef>
                <a:spcPts val="800"/>
              </a:spcBef>
              <a:buClrTx/>
              <a:buSzTx/>
              <a:buNone/>
              <a:defRPr sz="9800" b="0" cap="all" spc="-97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「著名的引言」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在黃色和粉紅色地板上某人下半身穿著藍褲子和綠鞋子"/>
          <p:cNvSpPr>
            <a:spLocks noGrp="1"/>
          </p:cNvSpPr>
          <p:nvPr>
            <p:ph type="pic" sz="half" idx="21"/>
          </p:nvPr>
        </p:nvSpPr>
        <p:spPr>
          <a:xfrm>
            <a:off x="381000" y="5123177"/>
            <a:ext cx="6934200" cy="462534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兩個成年人穿著大膽的純色服裝——綠色、藍色、粉紅色和黃色"/>
          <p:cNvSpPr>
            <a:spLocks noGrp="1"/>
          </p:cNvSpPr>
          <p:nvPr>
            <p:ph type="pic" sz="half" idx="22"/>
          </p:nvPr>
        </p:nvSpPr>
        <p:spPr>
          <a:xfrm>
            <a:off x="-787400" y="0"/>
            <a:ext cx="9258300" cy="53915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在純粉紅色和藍色背景下吹粉紅色泡泡糖的人"/>
          <p:cNvSpPr>
            <a:spLocks noGrp="1"/>
          </p:cNvSpPr>
          <p:nvPr>
            <p:ph type="pic" idx="23"/>
          </p:nvPr>
        </p:nvSpPr>
        <p:spPr>
          <a:xfrm>
            <a:off x="3676527" y="-531456"/>
            <a:ext cx="12916116" cy="19356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在黃色和粉紅色地板上某人下半身穿著藍褲子和綠鞋子"/>
          <p:cNvSpPr>
            <a:spLocks noGrp="1"/>
          </p:cNvSpPr>
          <p:nvPr>
            <p:ph type="pic" idx="21"/>
          </p:nvPr>
        </p:nvSpPr>
        <p:spPr>
          <a:xfrm>
            <a:off x="355600" y="-12700"/>
            <a:ext cx="14058900" cy="93777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492507" y="9398000"/>
            <a:ext cx="262586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兩個成年人穿著大膽的純色服裝——綠色、藍色、粉紅色和黃色"/>
          <p:cNvSpPr>
            <a:spLocks noGrp="1"/>
          </p:cNvSpPr>
          <p:nvPr>
            <p:ph type="pic" idx="21"/>
          </p:nvPr>
        </p:nvSpPr>
        <p:spPr>
          <a:xfrm>
            <a:off x="-1803400" y="-76200"/>
            <a:ext cx="17005300" cy="99030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635000" y="2870200"/>
            <a:ext cx="11734800" cy="3162300"/>
          </a:xfrm>
          <a:prstGeom prst="rect">
            <a:avLst/>
          </a:prstGeom>
        </p:spPr>
        <p:txBody>
          <a:bodyPr/>
          <a:lstStyle>
            <a:lvl1pPr>
              <a:defRPr sz="12400" spc="-124">
                <a:solidFill>
                  <a:srgbClr val="FFFFFF"/>
                </a:solidFill>
              </a:defRPr>
            </a:lvl1pPr>
          </a:lstStyle>
          <a:p>
            <a:r>
              <a:t>簡報標題</a:t>
            </a:r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35000" y="2171700"/>
            <a:ext cx="11734800" cy="480060"/>
          </a:xfrm>
          <a:prstGeom prst="rect">
            <a:avLst/>
          </a:prstGeom>
        </p:spPr>
        <p:txBody>
          <a:bodyPr anchor="ctr"/>
          <a:lstStyle>
            <a:lvl1pPr marL="0" indent="0" defTabSz="4191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作者和日期</a:t>
            </a:r>
          </a:p>
        </p:txBody>
      </p:sp>
      <p:sp>
        <p:nvSpPr>
          <p:cNvPr id="2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5000" y="6032500"/>
            <a:ext cx="11734800" cy="1092002"/>
          </a:xfrm>
          <a:prstGeom prst="rect">
            <a:avLst/>
          </a:prstGeom>
        </p:spPr>
        <p:txBody>
          <a:bodyPr/>
          <a:lstStyle>
            <a:lvl1pPr marL="0" indent="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替用照片 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401300" y="5803900"/>
            <a:ext cx="2247900" cy="2552700"/>
          </a:xfrm>
          <a:prstGeom prst="rect">
            <a:avLst/>
          </a:prstGeom>
        </p:spPr>
        <p:txBody>
          <a:bodyPr/>
          <a:lstStyle>
            <a:lvl1pPr marL="0" indent="0" defTabSz="419100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2000" b="0" spc="-19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 defTabSz="419100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2000" b="0" spc="-19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 defTabSz="419100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2000" b="0" spc="-19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 defTabSz="419100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2000" b="0" spc="-19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 defTabSz="419100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2000" b="0" spc="-19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說明文字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在黃色和粉紅色地板上某人下半身穿著藍褲子和綠鞋子"/>
          <p:cNvSpPr>
            <a:spLocks noGrp="1"/>
          </p:cNvSpPr>
          <p:nvPr>
            <p:ph type="pic" idx="21"/>
          </p:nvPr>
        </p:nvSpPr>
        <p:spPr>
          <a:xfrm>
            <a:off x="-1387002" y="0"/>
            <a:ext cx="13251504" cy="8839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線條"/>
          <p:cNvSpPr/>
          <p:nvPr/>
        </p:nvSpPr>
        <p:spPr>
          <a:xfrm>
            <a:off x="10452100" y="8775700"/>
            <a:ext cx="825500" cy="0"/>
          </a:xfrm>
          <a:prstGeom prst="line">
            <a:avLst/>
          </a:prstGeom>
          <a:ln w="127000">
            <a:solidFill>
              <a:srgbClr val="FFDD5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2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5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381000" y="7779874"/>
            <a:ext cx="9715500" cy="196625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70000"/>
              </a:lnSpc>
              <a:defRPr sz="12400" spc="-124">
                <a:solidFill>
                  <a:srgbClr val="FFD74C"/>
                </a:solidFill>
              </a:defRPr>
            </a:lvl1pPr>
          </a:lstStyle>
          <a:p>
            <a:r>
              <a:t>幻燈片標題</a:t>
            </a:r>
          </a:p>
        </p:txBody>
      </p:sp>
      <p:sp>
        <p:nvSpPr>
          <p:cNvPr id="3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6740"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635000" y="2870200"/>
            <a:ext cx="4483100" cy="1896745"/>
          </a:xfrm>
          <a:prstGeom prst="rect">
            <a:avLst/>
          </a:prstGeom>
        </p:spPr>
        <p:txBody>
          <a:bodyPr/>
          <a:lstStyle>
            <a:lvl1pPr>
              <a:defRPr sz="6400" spc="-64"/>
            </a:lvl1pPr>
          </a:lstStyle>
          <a:p>
            <a:r>
              <a:t>幻燈片標題</a:t>
            </a:r>
          </a:p>
        </p:txBody>
      </p:sp>
      <p:sp>
        <p:nvSpPr>
          <p:cNvPr id="61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35000" y="2311400"/>
            <a:ext cx="4483100" cy="4800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000" b="0" cap="all">
                <a:solidFill>
                  <a:srgbClr val="00BFF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作者和日期</a:t>
            </a:r>
          </a:p>
        </p:txBody>
      </p:sp>
      <p:sp>
        <p:nvSpPr>
          <p:cNvPr id="6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5000" y="4775200"/>
            <a:ext cx="4483100" cy="4216400"/>
          </a:xfrm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矩形"/>
          <p:cNvSpPr/>
          <p:nvPr/>
        </p:nvSpPr>
        <p:spPr>
          <a:xfrm>
            <a:off x="5753100" y="0"/>
            <a:ext cx="7264400" cy="97536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2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64" name="黃色外觀建築物的部分視圖——此建築物帶有藍色百葉窗和附窗簾的門口"/>
          <p:cNvSpPr>
            <a:spLocks noGrp="1"/>
          </p:cNvSpPr>
          <p:nvPr>
            <p:ph type="pic" idx="22"/>
          </p:nvPr>
        </p:nvSpPr>
        <p:spPr>
          <a:xfrm>
            <a:off x="5181600" y="0"/>
            <a:ext cx="14109700" cy="93902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492507" y="9398000"/>
            <a:ext cx="262586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小型即時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635000" y="2870200"/>
            <a:ext cx="4483100" cy="1896745"/>
          </a:xfrm>
          <a:prstGeom prst="rect">
            <a:avLst/>
          </a:prstGeom>
        </p:spPr>
        <p:txBody>
          <a:bodyPr/>
          <a:lstStyle>
            <a:lvl1pPr>
              <a:defRPr sz="6400" spc="-64"/>
            </a:lvl1pPr>
          </a:lstStyle>
          <a:p>
            <a:r>
              <a:t>幻燈片標題</a:t>
            </a:r>
          </a:p>
        </p:txBody>
      </p:sp>
      <p:sp>
        <p:nvSpPr>
          <p:cNvPr id="73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35000" y="2311400"/>
            <a:ext cx="4483100" cy="4800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000" b="0" cap="all">
                <a:solidFill>
                  <a:srgbClr val="00BFF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作者和日期</a:t>
            </a:r>
          </a:p>
        </p:txBody>
      </p:sp>
      <p:sp>
        <p:nvSpPr>
          <p:cNvPr id="7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5000" y="4775200"/>
            <a:ext cx="4483100" cy="4216400"/>
          </a:xfrm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5" name="矩形"/>
          <p:cNvSpPr/>
          <p:nvPr/>
        </p:nvSpPr>
        <p:spPr>
          <a:xfrm>
            <a:off x="5753100" y="0"/>
            <a:ext cx="7264400" cy="97536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2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7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492507" y="9398000"/>
            <a:ext cx="262586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大型即時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635000" y="2870200"/>
            <a:ext cx="4483100" cy="1896745"/>
          </a:xfrm>
          <a:prstGeom prst="rect">
            <a:avLst/>
          </a:prstGeom>
        </p:spPr>
        <p:txBody>
          <a:bodyPr/>
          <a:lstStyle>
            <a:lvl1pPr>
              <a:defRPr sz="6400" spc="-64"/>
            </a:lvl1pPr>
          </a:lstStyle>
          <a:p>
            <a:r>
              <a:t>幻燈片標題</a:t>
            </a:r>
          </a:p>
        </p:txBody>
      </p:sp>
      <p:sp>
        <p:nvSpPr>
          <p:cNvPr id="84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35000" y="2311400"/>
            <a:ext cx="4483100" cy="4800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000" b="0" cap="all">
                <a:solidFill>
                  <a:srgbClr val="00BFF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作者和日期</a:t>
            </a:r>
          </a:p>
        </p:txBody>
      </p:sp>
      <p:sp>
        <p:nvSpPr>
          <p:cNvPr id="85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5000" y="4775200"/>
            <a:ext cx="4483100" cy="4216400"/>
          </a:xfrm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" name="矩形"/>
          <p:cNvSpPr/>
          <p:nvPr/>
        </p:nvSpPr>
        <p:spPr>
          <a:xfrm>
            <a:off x="5753100" y="0"/>
            <a:ext cx="7264400" cy="97536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2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8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492507" y="9398000"/>
            <a:ext cx="262586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章節標題"/>
          <p:cNvSpPr txBox="1">
            <a:spLocks noGrp="1"/>
          </p:cNvSpPr>
          <p:nvPr>
            <p:ph type="title" hasCustomPrompt="1"/>
          </p:nvPr>
        </p:nvSpPr>
        <p:spPr>
          <a:xfrm>
            <a:off x="635000" y="3365500"/>
            <a:ext cx="11734800" cy="30195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章節標題</a:t>
            </a:r>
          </a:p>
        </p:txBody>
      </p:sp>
      <p:sp>
        <p:nvSpPr>
          <p:cNvPr id="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635000" y="2362200"/>
            <a:ext cx="11734800" cy="675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635000" y="596900"/>
            <a:ext cx="117348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幻燈片標題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492507" y="9397999"/>
            <a:ext cx="262586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>
                <a:solidFill>
                  <a:srgbClr val="00000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556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7112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10668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14224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17780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21336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24892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28448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32004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164788.jpg" descr="1647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" y="0"/>
            <a:ext cx="13001866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地動山搖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anchor="ctr"/>
          <a:lstStyle/>
          <a:p>
            <a:pPr algn="ctr" defTabSz="584200">
              <a:defRPr sz="6400" b="1" spc="-320">
                <a:solidFill>
                  <a:schemeClr val="accent5">
                    <a:hueOff val="-482677"/>
                    <a:lumOff val="-10796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地動山搖</a:t>
            </a:r>
          </a:p>
          <a:p>
            <a:pPr algn="ctr" defTabSz="584200">
              <a:defRPr sz="6400" b="1" spc="-320">
                <a:solidFill>
                  <a:schemeClr val="accent5">
                    <a:hueOff val="-482677"/>
                    <a:lumOff val="-10796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：玉山神學院四三大地震災情報告</a:t>
            </a:r>
          </a:p>
        </p:txBody>
      </p:sp>
      <p:sp>
        <p:nvSpPr>
          <p:cNvPr id="174" name="2024年04月04日 玉山神學院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 algn="ctr" defTabSz="415431">
              <a:defRPr sz="2400" cap="all" spc="-72">
                <a:solidFill>
                  <a:schemeClr val="accent4">
                    <a:hueOff val="609139"/>
                    <a:lumOff val="16169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2024年04月04日 玉山神學院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在黃色和粉紅色地板上某人下半身穿著藍褲子和綠鞋子" descr="在黃色和粉紅色地板上某人下半身穿著藍褲子和綠鞋子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210" r="10210"/>
          <a:stretch>
            <a:fillRect/>
          </a:stretch>
        </p:blipFill>
        <p:spPr>
          <a:xfrm>
            <a:off x="-265690" y="2047802"/>
            <a:ext cx="7536698" cy="7104721"/>
          </a:xfrm>
          <a:prstGeom prst="rect">
            <a:avLst/>
          </a:prstGeom>
        </p:spPr>
      </p:pic>
      <p:pic>
        <p:nvPicPr>
          <p:cNvPr id="228" name="在純粉紅色和藍色背景下吹粉紅色泡泡糖的人" descr="在純粉紅色和藍色背景下吹粉紅色泡泡糖的人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7459205" y="107950"/>
            <a:ext cx="5448301" cy="9690100"/>
          </a:xfrm>
          <a:prstGeom prst="rect">
            <a:avLst/>
          </a:prstGeom>
          <a:ln w="9525">
            <a:round/>
          </a:ln>
        </p:spPr>
      </p:pic>
      <p:sp>
        <p:nvSpPr>
          <p:cNvPr id="229" name="教室與宿舍建築 毀損"/>
          <p:cNvSpPr txBox="1"/>
          <p:nvPr/>
        </p:nvSpPr>
        <p:spPr>
          <a:xfrm>
            <a:off x="411279" y="596482"/>
            <a:ext cx="587431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t>教室與宿舍建築 毀損</a:t>
            </a:r>
          </a:p>
        </p:txBody>
      </p:sp>
      <p:sp>
        <p:nvSpPr>
          <p:cNvPr id="230" name="教育大樓一樓"/>
          <p:cNvSpPr txBox="1"/>
          <p:nvPr/>
        </p:nvSpPr>
        <p:spPr>
          <a:xfrm>
            <a:off x="1074330" y="2340483"/>
            <a:ext cx="2705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教育大樓一樓</a:t>
            </a:r>
          </a:p>
        </p:txBody>
      </p:sp>
      <p:sp>
        <p:nvSpPr>
          <p:cNvPr id="231" name="教育大樓一樓"/>
          <p:cNvSpPr txBox="1"/>
          <p:nvPr/>
        </p:nvSpPr>
        <p:spPr>
          <a:xfrm>
            <a:off x="9680948" y="8265849"/>
            <a:ext cx="2705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教育大樓一樓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在黃色和粉紅色地板上某人下半身穿著藍褲子和綠鞋子" descr="在黃色和粉紅色地板上某人下半身穿著藍褲子和綠鞋子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4641" b="14641"/>
          <a:stretch>
            <a:fillRect/>
          </a:stretch>
        </p:blipFill>
        <p:spPr>
          <a:xfrm>
            <a:off x="-265690" y="2047802"/>
            <a:ext cx="7536698" cy="7104721"/>
          </a:xfrm>
          <a:prstGeom prst="rect">
            <a:avLst/>
          </a:prstGeom>
        </p:spPr>
      </p:pic>
      <p:pic>
        <p:nvPicPr>
          <p:cNvPr id="234" name="在純粉紅色和藍色背景下吹粉紅色泡泡糖的人" descr="在純粉紅色和藍色背景下吹粉紅色泡泡糖的人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7459205" y="107950"/>
            <a:ext cx="5448301" cy="9690100"/>
          </a:xfrm>
          <a:prstGeom prst="rect">
            <a:avLst/>
          </a:prstGeom>
          <a:ln w="9525">
            <a:round/>
          </a:ln>
        </p:spPr>
      </p:pic>
      <p:sp>
        <p:nvSpPr>
          <p:cNvPr id="235" name="教室與宿舍建築 毀損"/>
          <p:cNvSpPr txBox="1"/>
          <p:nvPr/>
        </p:nvSpPr>
        <p:spPr>
          <a:xfrm>
            <a:off x="411279" y="596482"/>
            <a:ext cx="587431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t>教室與宿舍建築 毀損</a:t>
            </a:r>
          </a:p>
        </p:txBody>
      </p:sp>
      <p:sp>
        <p:nvSpPr>
          <p:cNvPr id="236" name="餐廳牆壁"/>
          <p:cNvSpPr txBox="1"/>
          <p:nvPr/>
        </p:nvSpPr>
        <p:spPr>
          <a:xfrm>
            <a:off x="1074330" y="2340483"/>
            <a:ext cx="18415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餐廳牆壁</a:t>
            </a:r>
          </a:p>
        </p:txBody>
      </p:sp>
      <p:sp>
        <p:nvSpPr>
          <p:cNvPr id="237" name="餐廳牆壁"/>
          <p:cNvSpPr txBox="1"/>
          <p:nvPr/>
        </p:nvSpPr>
        <p:spPr>
          <a:xfrm>
            <a:off x="9990446" y="8460291"/>
            <a:ext cx="18415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餐廳牆壁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164788.jpg" descr="164788.jpg"/>
          <p:cNvPicPr>
            <a:picLocks noChangeAspect="1"/>
          </p:cNvPicPr>
          <p:nvPr/>
        </p:nvPicPr>
        <p:blipFill>
          <a:blip r:embed="rId2">
            <a:alphaModFix amt="66612"/>
          </a:blip>
          <a:stretch>
            <a:fillRect/>
          </a:stretch>
        </p:blipFill>
        <p:spPr>
          <a:xfrm>
            <a:off x="1467" y="0"/>
            <a:ext cx="1300186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請為玉山神學院…"/>
          <p:cNvSpPr txBox="1">
            <a:spLocks noGrp="1"/>
          </p:cNvSpPr>
          <p:nvPr>
            <p:ph type="body" sz="half" idx="1"/>
          </p:nvPr>
        </p:nvSpPr>
        <p:spPr>
          <a:xfrm>
            <a:off x="634999" y="1033756"/>
            <a:ext cx="11734801" cy="2765313"/>
          </a:xfrm>
          <a:prstGeom prst="rect">
            <a:avLst/>
          </a:prstGeom>
        </p:spPr>
        <p:txBody>
          <a:bodyPr/>
          <a:lstStyle/>
          <a:p>
            <a:pPr defTabSz="362204">
              <a:defRPr sz="6386" spc="-63"/>
            </a:pPr>
            <a:r>
              <a:t>請為玉山神學院</a:t>
            </a:r>
          </a:p>
          <a:p>
            <a:pPr defTabSz="362204">
              <a:defRPr sz="6386" spc="-63"/>
            </a:pPr>
            <a:r>
              <a:t>災後的重建與復健來代禱和奉獻!</a:t>
            </a:r>
          </a:p>
        </p:txBody>
      </p:sp>
      <p:sp>
        <p:nvSpPr>
          <p:cNvPr id="241" name="收款銀行：第一銀行花蓮分行 (代碼 007)…"/>
          <p:cNvSpPr txBox="1"/>
          <p:nvPr/>
        </p:nvSpPr>
        <p:spPr>
          <a:xfrm>
            <a:off x="2137123" y="4481901"/>
            <a:ext cx="10430205" cy="246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800">
                <a:solidFill>
                  <a:srgbClr val="FFFFFF"/>
                </a:solidFill>
              </a:defRPr>
            </a:pPr>
            <a:r>
              <a:t>收款銀行：第一銀行花蓮分行 (代碼 007)</a:t>
            </a:r>
          </a:p>
          <a:p>
            <a:pPr>
              <a:defRPr sz="3800">
                <a:solidFill>
                  <a:srgbClr val="FFFFFF"/>
                </a:solidFill>
              </a:defRPr>
            </a:pPr>
            <a:r>
              <a:t>帳號：801-10000-347</a:t>
            </a:r>
          </a:p>
          <a:p>
            <a:pPr>
              <a:defRPr sz="3800">
                <a:solidFill>
                  <a:srgbClr val="FFFFFF"/>
                </a:solidFill>
              </a:defRPr>
            </a:pPr>
            <a:r>
              <a:t>戶名：財團法人台灣基督長老教會玉山神學院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黃色外觀建築物的部分視圖——此建築物帶有藍色百葉窗和附窗簾的門口" descr="黃色外觀建築物的部分視圖——此建築物帶有藍色百葉窗和附窗簾的門口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11325" t="19712" r="25824" b="15353"/>
          <a:stretch>
            <a:fillRect/>
          </a:stretch>
        </p:blipFill>
        <p:spPr>
          <a:xfrm>
            <a:off x="19388" y="6341"/>
            <a:ext cx="12966024" cy="10046953"/>
          </a:xfrm>
          <a:prstGeom prst="rect">
            <a:avLst/>
          </a:prstGeom>
        </p:spPr>
      </p:pic>
      <p:sp>
        <p:nvSpPr>
          <p:cNvPr id="177" name="花蓮四三大地震"/>
          <p:cNvSpPr txBox="1">
            <a:spLocks noGrp="1"/>
          </p:cNvSpPr>
          <p:nvPr>
            <p:ph type="title"/>
          </p:nvPr>
        </p:nvSpPr>
        <p:spPr>
          <a:xfrm>
            <a:off x="634652" y="1991535"/>
            <a:ext cx="4483101" cy="1107116"/>
          </a:xfrm>
          <a:prstGeom prst="rect">
            <a:avLst/>
          </a:prstGeom>
        </p:spPr>
        <p:txBody>
          <a:bodyPr/>
          <a:lstStyle>
            <a:lvl1pPr>
              <a:defRPr sz="4800" spc="-48"/>
            </a:lvl1pPr>
          </a:lstStyle>
          <a:p>
            <a:r>
              <a:t>花蓮四三大地震</a:t>
            </a:r>
          </a:p>
        </p:txBody>
      </p:sp>
      <p:sp>
        <p:nvSpPr>
          <p:cNvPr id="178" name="4月3日早7時58分，台灣東部外海發生規模7.2地震，地震深度15公里，全台有感，最大震度在花蓮6以上，而台北市5級。…"/>
          <p:cNvSpPr txBox="1">
            <a:spLocks noGrp="1"/>
          </p:cNvSpPr>
          <p:nvPr>
            <p:ph type="body" sz="half" idx="1"/>
          </p:nvPr>
        </p:nvSpPr>
        <p:spPr>
          <a:xfrm>
            <a:off x="634652" y="3933098"/>
            <a:ext cx="5540028" cy="5081673"/>
          </a:xfrm>
          <a:prstGeom prst="rect">
            <a:avLst/>
          </a:prstGeom>
        </p:spPr>
        <p:txBody>
          <a:bodyPr/>
          <a:lstStyle/>
          <a:p>
            <a:pPr marL="0" indent="0" algn="just" defTabSz="416052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094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4月3日早7時58分，台灣東部外海發生規模7.2地震，地震深度15公里，全台有感，最大震度在花蓮6以上，而台北市5級。</a:t>
            </a:r>
          </a:p>
          <a:p>
            <a:pPr marL="0" indent="0" algn="just" defTabSz="416052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094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algn="just" defTabSz="416052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094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昨晚至4日早晨，仍然還是餘震不斷.....</a:t>
            </a:r>
          </a:p>
          <a:p>
            <a:pPr marL="0" indent="0" algn="just" defTabSz="416052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094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algn="just" defTabSz="416052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094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玉山神學院也身處當中...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在黃色和粉紅色地板上某人下半身穿著藍褲子和綠鞋子" descr="在黃色和粉紅色地板上某人下半身穿著藍褲子和綠鞋子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09" b="29189"/>
          <a:stretch>
            <a:fillRect/>
          </a:stretch>
        </p:blipFill>
        <p:spPr>
          <a:xfrm>
            <a:off x="-265690" y="2047802"/>
            <a:ext cx="7536697" cy="7104721"/>
          </a:xfrm>
          <a:prstGeom prst="rect">
            <a:avLst/>
          </a:prstGeom>
        </p:spPr>
      </p:pic>
      <p:pic>
        <p:nvPicPr>
          <p:cNvPr id="181" name="在純粉紅色和藍色背景下吹粉紅色泡泡糖的人" descr="在純粉紅色和藍色背景下吹粉紅色泡泡糖的人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7459204" y="107949"/>
            <a:ext cx="5448302" cy="9690101"/>
          </a:xfrm>
          <a:prstGeom prst="rect">
            <a:avLst/>
          </a:prstGeom>
          <a:ln w="9525">
            <a:round/>
          </a:ln>
        </p:spPr>
      </p:pic>
      <p:sp>
        <p:nvSpPr>
          <p:cNvPr id="182" name="校內建築 三處嚴重下陷"/>
          <p:cNvSpPr txBox="1"/>
          <p:nvPr/>
        </p:nvSpPr>
        <p:spPr>
          <a:xfrm>
            <a:off x="411279" y="596481"/>
            <a:ext cx="649661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rPr dirty="0" err="1"/>
              <a:t>校內建築</a:t>
            </a:r>
            <a:r>
              <a:rPr dirty="0"/>
              <a:t> </a:t>
            </a:r>
            <a:r>
              <a:rPr dirty="0" err="1"/>
              <a:t>三處嚴重下陷</a:t>
            </a:r>
            <a:endParaRPr dirty="0"/>
          </a:p>
        </p:txBody>
      </p:sp>
      <p:sp>
        <p:nvSpPr>
          <p:cNvPr id="183" name="1. 夫婦宿舍 一半傾斜下陷"/>
          <p:cNvSpPr txBox="1"/>
          <p:nvPr/>
        </p:nvSpPr>
        <p:spPr>
          <a:xfrm>
            <a:off x="949229" y="2493520"/>
            <a:ext cx="579323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1. </a:t>
            </a:r>
            <a:r>
              <a:rPr dirty="0" err="1"/>
              <a:t>夫婦宿舍</a:t>
            </a:r>
            <a:r>
              <a:rPr dirty="0"/>
              <a:t> </a:t>
            </a:r>
            <a:r>
              <a:rPr dirty="0" err="1"/>
              <a:t>一半傾斜下陷</a:t>
            </a:r>
            <a:endParaRPr dirty="0"/>
          </a:p>
        </p:txBody>
      </p:sp>
      <p:sp>
        <p:nvSpPr>
          <p:cNvPr id="184" name="至少下限50公分以上！"/>
          <p:cNvSpPr txBox="1"/>
          <p:nvPr/>
        </p:nvSpPr>
        <p:spPr>
          <a:xfrm>
            <a:off x="7796545" y="5596201"/>
            <a:ext cx="33616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至少下限50公分以上！</a:t>
            </a:r>
          </a:p>
        </p:txBody>
      </p:sp>
      <p:sp>
        <p:nvSpPr>
          <p:cNvPr id="185" name="夫婦宿舍外的地板下陷！"/>
          <p:cNvSpPr txBox="1"/>
          <p:nvPr/>
        </p:nvSpPr>
        <p:spPr>
          <a:xfrm>
            <a:off x="340809" y="6921141"/>
            <a:ext cx="36068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夫婦宿舍外的地板下陷！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在黃色和粉紅色地板上某人下半身穿著藍褲子和綠鞋子" descr="在黃色和粉紅色地板上某人下半身穿著藍褲子和綠鞋子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3003" b="13003"/>
          <a:stretch>
            <a:fillRect/>
          </a:stretch>
        </p:blipFill>
        <p:spPr>
          <a:xfrm>
            <a:off x="6149586" y="5512117"/>
            <a:ext cx="6934201" cy="3848101"/>
          </a:xfrm>
          <a:prstGeom prst="rect">
            <a:avLst/>
          </a:prstGeom>
        </p:spPr>
      </p:pic>
      <p:pic>
        <p:nvPicPr>
          <p:cNvPr id="188" name="兩個成年人穿著大膽的純色服裝——綠色、藍色、粉紅色和黃色" descr="兩個成年人穿著大膽的純色服裝——綠色、藍色、粉紅色和黃色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20810" b="20810"/>
          <a:stretch>
            <a:fillRect/>
          </a:stretch>
        </p:blipFill>
        <p:spPr>
          <a:xfrm>
            <a:off x="6149586" y="224220"/>
            <a:ext cx="6934201" cy="5397501"/>
          </a:xfrm>
          <a:prstGeom prst="rect">
            <a:avLst/>
          </a:prstGeom>
        </p:spPr>
      </p:pic>
      <p:pic>
        <p:nvPicPr>
          <p:cNvPr id="189" name="在純粉紅色和藍色背景下吹粉紅色泡泡糖的人" descr="在純粉紅色和藍色背景下吹粉紅色泡泡糖的人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13011" r="13011"/>
          <a:stretch>
            <a:fillRect/>
          </a:stretch>
        </p:blipFill>
        <p:spPr>
          <a:xfrm>
            <a:off x="186922" y="196849"/>
            <a:ext cx="5194301" cy="9359901"/>
          </a:xfrm>
          <a:prstGeom prst="rect">
            <a:avLst/>
          </a:prstGeom>
        </p:spPr>
      </p:pic>
      <p:sp>
        <p:nvSpPr>
          <p:cNvPr id="190" name="從夫婦宿舍三樓看地面…"/>
          <p:cNvSpPr txBox="1"/>
          <p:nvPr/>
        </p:nvSpPr>
        <p:spPr>
          <a:xfrm>
            <a:off x="1783354" y="7732910"/>
            <a:ext cx="3289301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從夫婦宿舍三樓看地面</a:t>
            </a:r>
          </a:p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已經下陷的情況！</a:t>
            </a:r>
          </a:p>
        </p:txBody>
      </p:sp>
      <p:sp>
        <p:nvSpPr>
          <p:cNvPr id="191" name="夫婦宿舍牆壁已脫離主梁…"/>
          <p:cNvSpPr txBox="1"/>
          <p:nvPr/>
        </p:nvSpPr>
        <p:spPr>
          <a:xfrm>
            <a:off x="9207718" y="4191674"/>
            <a:ext cx="3606801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夫婦宿舍牆壁已脫離主梁</a:t>
            </a:r>
          </a:p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並下陷！</a:t>
            </a:r>
          </a:p>
        </p:txBody>
      </p:sp>
      <p:sp>
        <p:nvSpPr>
          <p:cNvPr id="192" name="夫婦宿舍外圍基座，…"/>
          <p:cNvSpPr txBox="1"/>
          <p:nvPr/>
        </p:nvSpPr>
        <p:spPr>
          <a:xfrm>
            <a:off x="6504654" y="7498531"/>
            <a:ext cx="2971801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夫婦宿舍外圍基座，</a:t>
            </a:r>
          </a:p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明顯主建築已下陷！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在黃色和粉紅色地板上某人下半身穿著藍褲子和綠鞋子" descr="在黃色和粉紅色地板上某人下半身穿著藍褲子和綠鞋子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4641" b="14641"/>
          <a:stretch>
            <a:fillRect/>
          </a:stretch>
        </p:blipFill>
        <p:spPr>
          <a:xfrm>
            <a:off x="-265690" y="2047802"/>
            <a:ext cx="7536698" cy="7104721"/>
          </a:xfrm>
          <a:prstGeom prst="rect">
            <a:avLst/>
          </a:prstGeom>
        </p:spPr>
      </p:pic>
      <p:pic>
        <p:nvPicPr>
          <p:cNvPr id="195" name="在純粉紅色和藍色背景下吹粉紅色泡泡糖的人" descr="在純粉紅色和藍色背景下吹粉紅色泡泡糖的人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7459205" y="107950"/>
            <a:ext cx="5448301" cy="9690100"/>
          </a:xfrm>
          <a:prstGeom prst="rect">
            <a:avLst/>
          </a:prstGeom>
          <a:ln w="9525">
            <a:round/>
          </a:ln>
        </p:spPr>
      </p:pic>
      <p:sp>
        <p:nvSpPr>
          <p:cNvPr id="196" name="校內建築 三處嚴重下陷"/>
          <p:cNvSpPr txBox="1"/>
          <p:nvPr/>
        </p:nvSpPr>
        <p:spPr>
          <a:xfrm>
            <a:off x="411279" y="596482"/>
            <a:ext cx="649661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t>校內建築 三處嚴重下陷</a:t>
            </a:r>
          </a:p>
        </p:txBody>
      </p:sp>
      <p:sp>
        <p:nvSpPr>
          <p:cNvPr id="197" name="2. 男生宿舍外 傾斜下陷"/>
          <p:cNvSpPr txBox="1"/>
          <p:nvPr/>
        </p:nvSpPr>
        <p:spPr>
          <a:xfrm>
            <a:off x="812016" y="2880811"/>
            <a:ext cx="5381245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2. </a:t>
            </a:r>
            <a:r>
              <a:rPr dirty="0" err="1"/>
              <a:t>男生宿舍外</a:t>
            </a:r>
            <a:r>
              <a:rPr dirty="0"/>
              <a:t> </a:t>
            </a:r>
            <a:r>
              <a:rPr dirty="0" err="1"/>
              <a:t>傾斜下陷</a:t>
            </a:r>
            <a:endParaRPr dirty="0"/>
          </a:p>
        </p:txBody>
      </p:sp>
      <p:sp>
        <p:nvSpPr>
          <p:cNvPr id="198" name="至少下限40公分以上！"/>
          <p:cNvSpPr txBox="1"/>
          <p:nvPr/>
        </p:nvSpPr>
        <p:spPr>
          <a:xfrm>
            <a:off x="9093637" y="4067424"/>
            <a:ext cx="33581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至少下限40公分以上！</a:t>
            </a:r>
          </a:p>
        </p:txBody>
      </p:sp>
      <p:sp>
        <p:nvSpPr>
          <p:cNvPr id="199" name="男生宿舍外的地層下陷！"/>
          <p:cNvSpPr txBox="1"/>
          <p:nvPr/>
        </p:nvSpPr>
        <p:spPr>
          <a:xfrm>
            <a:off x="411279" y="5394227"/>
            <a:ext cx="333249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 err="1"/>
              <a:t>男生宿舍外的地層下陷</a:t>
            </a:r>
            <a:r>
              <a:rPr dirty="0"/>
              <a:t>！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在黃色和粉紅色地板上某人下半身穿著藍褲子和綠鞋子" descr="在黃色和粉紅色地板上某人下半身穿著藍褲子和綠鞋子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9189" b="29189"/>
          <a:stretch>
            <a:fillRect/>
          </a:stretch>
        </p:blipFill>
        <p:spPr>
          <a:xfrm>
            <a:off x="6149586" y="5512117"/>
            <a:ext cx="6934201" cy="3848101"/>
          </a:xfrm>
          <a:prstGeom prst="rect">
            <a:avLst/>
          </a:prstGeom>
        </p:spPr>
      </p:pic>
      <p:pic>
        <p:nvPicPr>
          <p:cNvPr id="202" name="兩個成年人穿著大膽的純色服裝——綠色、藍色、粉紅色和黃色" descr="兩個成年人穿著大膽的純色服裝——綠色、藍色、粉紅色和黃色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20803" b="20803"/>
          <a:stretch>
            <a:fillRect/>
          </a:stretch>
        </p:blipFill>
        <p:spPr>
          <a:xfrm>
            <a:off x="6171613" y="14399"/>
            <a:ext cx="6890112" cy="5363183"/>
          </a:xfrm>
          <a:prstGeom prst="rect">
            <a:avLst/>
          </a:prstGeom>
        </p:spPr>
      </p:pic>
      <p:pic>
        <p:nvPicPr>
          <p:cNvPr id="203" name="在純粉紅色和藍色背景下吹粉紅色泡泡糖的人" descr="在純粉紅色和藍色背景下吹粉紅色泡泡糖的人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13011" r="13011"/>
          <a:stretch>
            <a:fillRect/>
          </a:stretch>
        </p:blipFill>
        <p:spPr>
          <a:xfrm>
            <a:off x="186922" y="-269169"/>
            <a:ext cx="5711537" cy="10291938"/>
          </a:xfrm>
          <a:prstGeom prst="rect">
            <a:avLst/>
          </a:prstGeom>
        </p:spPr>
      </p:pic>
      <p:sp>
        <p:nvSpPr>
          <p:cNvPr id="204" name="男生宿舍外地面…"/>
          <p:cNvSpPr txBox="1"/>
          <p:nvPr/>
        </p:nvSpPr>
        <p:spPr>
          <a:xfrm>
            <a:off x="662251" y="7498531"/>
            <a:ext cx="2654301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男生宿舍外地面</a:t>
            </a:r>
          </a:p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已經下陷的情況！</a:t>
            </a:r>
          </a:p>
        </p:txBody>
      </p:sp>
      <p:sp>
        <p:nvSpPr>
          <p:cNvPr id="205" name="男生宿外地面…"/>
          <p:cNvSpPr txBox="1"/>
          <p:nvPr/>
        </p:nvSpPr>
        <p:spPr>
          <a:xfrm>
            <a:off x="9207718" y="4191674"/>
            <a:ext cx="2019301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男生宿外地面</a:t>
            </a:r>
          </a:p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已經下陷！</a:t>
            </a:r>
          </a:p>
        </p:txBody>
      </p:sp>
      <p:sp>
        <p:nvSpPr>
          <p:cNvPr id="206" name="男生宿舍外地面…"/>
          <p:cNvSpPr txBox="1"/>
          <p:nvPr/>
        </p:nvSpPr>
        <p:spPr>
          <a:xfrm>
            <a:off x="6504654" y="7498531"/>
            <a:ext cx="2336801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男生宿舍外地面</a:t>
            </a:r>
          </a:p>
          <a:p>
            <a:pPr>
              <a:lnSpc>
                <a:spcPct val="20000"/>
              </a:lnSpc>
              <a:defRPr sz="2500">
                <a:solidFill>
                  <a:srgbClr val="FFFFFF"/>
                </a:solidFill>
              </a:defRPr>
            </a:pPr>
            <a:r>
              <a:t>已經下陷！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在黃色和粉紅色地板上某人下半身穿著藍褲子和綠鞋子" descr="在黃色和粉紅色地板上某人下半身穿著藍褲子和綠鞋子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4649" b="14649"/>
          <a:stretch>
            <a:fillRect/>
          </a:stretch>
        </p:blipFill>
        <p:spPr>
          <a:xfrm>
            <a:off x="-265690" y="2047802"/>
            <a:ext cx="7536698" cy="7104721"/>
          </a:xfrm>
          <a:prstGeom prst="rect">
            <a:avLst/>
          </a:prstGeom>
        </p:spPr>
      </p:pic>
      <p:pic>
        <p:nvPicPr>
          <p:cNvPr id="209" name="在純粉紅色和藍色背景下吹粉紅色泡泡糖的人" descr="在純粉紅色和藍色背景下吹粉紅色泡泡糖的人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7459205" y="107950"/>
            <a:ext cx="5448301" cy="9690100"/>
          </a:xfrm>
          <a:prstGeom prst="rect">
            <a:avLst/>
          </a:prstGeom>
          <a:ln w="9525">
            <a:round/>
          </a:ln>
        </p:spPr>
      </p:pic>
      <p:sp>
        <p:nvSpPr>
          <p:cNvPr id="210" name="校內建築 三處嚴重下陷"/>
          <p:cNvSpPr txBox="1"/>
          <p:nvPr/>
        </p:nvSpPr>
        <p:spPr>
          <a:xfrm>
            <a:off x="411279" y="596482"/>
            <a:ext cx="649661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t>校內建築 三處嚴重下陷</a:t>
            </a:r>
          </a:p>
        </p:txBody>
      </p:sp>
      <p:sp>
        <p:nvSpPr>
          <p:cNvPr id="211" name="3. 校園涼亭"/>
          <p:cNvSpPr txBox="1"/>
          <p:nvPr/>
        </p:nvSpPr>
        <p:spPr>
          <a:xfrm>
            <a:off x="812016" y="2880810"/>
            <a:ext cx="27045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3. </a:t>
            </a:r>
            <a:r>
              <a:rPr dirty="0" err="1"/>
              <a:t>校園涼亭</a:t>
            </a:r>
            <a:endParaRPr dirty="0"/>
          </a:p>
        </p:txBody>
      </p:sp>
      <p:sp>
        <p:nvSpPr>
          <p:cNvPr id="212" name="校園涼亭旁地層下陷！"/>
          <p:cNvSpPr txBox="1"/>
          <p:nvPr/>
        </p:nvSpPr>
        <p:spPr>
          <a:xfrm>
            <a:off x="136972" y="5473899"/>
            <a:ext cx="32893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 err="1"/>
              <a:t>校園涼亭旁地層下陷</a:t>
            </a:r>
            <a:r>
              <a:rPr dirty="0"/>
              <a:t>！</a:t>
            </a:r>
          </a:p>
        </p:txBody>
      </p:sp>
      <p:sp>
        <p:nvSpPr>
          <p:cNvPr id="213" name="校園涼亭旁地層下陷！"/>
          <p:cNvSpPr txBox="1"/>
          <p:nvPr/>
        </p:nvSpPr>
        <p:spPr>
          <a:xfrm>
            <a:off x="9128085" y="2645262"/>
            <a:ext cx="32893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校園涼亭旁地層下陷！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在黃色和粉紅色地板上某人下半身穿著藍褲子和綠鞋子" descr="在黃色和粉紅色地板上某人下半身穿著藍褲子和綠鞋子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210" r="10210"/>
          <a:stretch>
            <a:fillRect/>
          </a:stretch>
        </p:blipFill>
        <p:spPr>
          <a:xfrm>
            <a:off x="-265690" y="2047802"/>
            <a:ext cx="7536698" cy="7104721"/>
          </a:xfrm>
          <a:prstGeom prst="rect">
            <a:avLst/>
          </a:prstGeom>
        </p:spPr>
      </p:pic>
      <p:pic>
        <p:nvPicPr>
          <p:cNvPr id="216" name="在純粉紅色和藍色背景下吹粉紅色泡泡糖的人" descr="在純粉紅色和藍色背景下吹粉紅色泡泡糖的人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7459205" y="107950"/>
            <a:ext cx="5448301" cy="9690100"/>
          </a:xfrm>
          <a:prstGeom prst="rect">
            <a:avLst/>
          </a:prstGeom>
          <a:ln w="9525">
            <a:round/>
          </a:ln>
        </p:spPr>
      </p:pic>
      <p:sp>
        <p:nvSpPr>
          <p:cNvPr id="217" name="教室與宿舍建築 毀損"/>
          <p:cNvSpPr txBox="1"/>
          <p:nvPr/>
        </p:nvSpPr>
        <p:spPr>
          <a:xfrm>
            <a:off x="411279" y="596482"/>
            <a:ext cx="587431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rPr dirty="0" err="1"/>
              <a:t>教室與宿舍建築</a:t>
            </a:r>
            <a:r>
              <a:rPr dirty="0"/>
              <a:t> </a:t>
            </a:r>
            <a:r>
              <a:rPr dirty="0" err="1"/>
              <a:t>毀損</a:t>
            </a:r>
            <a:endParaRPr dirty="0"/>
          </a:p>
        </p:txBody>
      </p:sp>
      <p:sp>
        <p:nvSpPr>
          <p:cNvPr id="218" name="校園宿舍"/>
          <p:cNvSpPr txBox="1"/>
          <p:nvPr/>
        </p:nvSpPr>
        <p:spPr>
          <a:xfrm>
            <a:off x="791633" y="3991563"/>
            <a:ext cx="18415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校園宿舍</a:t>
            </a:r>
          </a:p>
        </p:txBody>
      </p:sp>
      <p:sp>
        <p:nvSpPr>
          <p:cNvPr id="219" name="教室天花板掉落"/>
          <p:cNvSpPr txBox="1"/>
          <p:nvPr/>
        </p:nvSpPr>
        <p:spPr>
          <a:xfrm>
            <a:off x="8530066" y="8317605"/>
            <a:ext cx="31369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rPr dirty="0" err="1"/>
              <a:t>教室天花板掉落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在黃色和粉紅色地板上某人下半身穿著藍褲子和綠鞋子" descr="在黃色和粉紅色地板上某人下半身穿著藍褲子和綠鞋子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210" r="10210"/>
          <a:stretch>
            <a:fillRect/>
          </a:stretch>
        </p:blipFill>
        <p:spPr>
          <a:xfrm>
            <a:off x="-265690" y="2047802"/>
            <a:ext cx="7536698" cy="7104721"/>
          </a:xfrm>
          <a:prstGeom prst="rect">
            <a:avLst/>
          </a:prstGeom>
        </p:spPr>
      </p:pic>
      <p:pic>
        <p:nvPicPr>
          <p:cNvPr id="222" name="在純粉紅色和藍色背景下吹粉紅色泡泡糖的人" descr="在純粉紅色和藍色背景下吹粉紅色泡泡糖的人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7459205" y="107950"/>
            <a:ext cx="5448301" cy="9690100"/>
          </a:xfrm>
          <a:prstGeom prst="rect">
            <a:avLst/>
          </a:prstGeom>
          <a:ln w="9525">
            <a:round/>
          </a:ln>
        </p:spPr>
      </p:pic>
      <p:sp>
        <p:nvSpPr>
          <p:cNvPr id="223" name="教室與宿舍建築 毀損"/>
          <p:cNvSpPr txBox="1"/>
          <p:nvPr/>
        </p:nvSpPr>
        <p:spPr>
          <a:xfrm>
            <a:off x="411279" y="596482"/>
            <a:ext cx="587431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t>教室與宿舍建築 毀損</a:t>
            </a:r>
          </a:p>
        </p:txBody>
      </p:sp>
      <p:sp>
        <p:nvSpPr>
          <p:cNvPr id="224" name="教室天花板掉落"/>
          <p:cNvSpPr txBox="1"/>
          <p:nvPr/>
        </p:nvSpPr>
        <p:spPr>
          <a:xfrm>
            <a:off x="8530066" y="8317605"/>
            <a:ext cx="31369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教室天花板掉落</a:t>
            </a:r>
          </a:p>
        </p:txBody>
      </p:sp>
      <p:sp>
        <p:nvSpPr>
          <p:cNvPr id="225" name="教室天花板掉落"/>
          <p:cNvSpPr txBox="1"/>
          <p:nvPr/>
        </p:nvSpPr>
        <p:spPr>
          <a:xfrm>
            <a:off x="911260" y="7445804"/>
            <a:ext cx="31369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教室天花板掉落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5_BoldColor_ISO">
  <a:themeElements>
    <a:clrScheme name="25_BoldColor_ISO">
      <a:dk1>
        <a:srgbClr val="53585F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</Words>
  <Application>Microsoft Office PowerPoint</Application>
  <PresentationFormat>自訂</PresentationFormat>
  <Paragraphs>50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9" baseType="lpstr">
      <vt:lpstr>Helvetica Neue</vt:lpstr>
      <vt:lpstr>Proxima Nova</vt:lpstr>
      <vt:lpstr>Proxima Nova Extrabold</vt:lpstr>
      <vt:lpstr>Proxima Nova Medium</vt:lpstr>
      <vt:lpstr>Proxima Nova Semibold</vt:lpstr>
      <vt:lpstr>Helvetica</vt:lpstr>
      <vt:lpstr>25_BoldColor_ISO</vt:lpstr>
      <vt:lpstr>地動山搖 ：玉山神學院四三大地震災情報告</vt:lpstr>
      <vt:lpstr>花蓮四三大地震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地動山搖 ：玉山神學院四三大地震災情報告</dc:title>
  <cp:lastModifiedBy>Chia Fen Liu</cp:lastModifiedBy>
  <cp:revision>1</cp:revision>
  <dcterms:modified xsi:type="dcterms:W3CDTF">2024-04-04T08:48:49Z</dcterms:modified>
</cp:coreProperties>
</file>