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3"/>
  </p:notesMasterIdLst>
  <p:sldIdLst>
    <p:sldId id="256" r:id="rId2"/>
    <p:sldId id="663" r:id="rId3"/>
    <p:sldId id="622" r:id="rId4"/>
    <p:sldId id="576" r:id="rId5"/>
    <p:sldId id="652" r:id="rId6"/>
    <p:sldId id="623" r:id="rId7"/>
    <p:sldId id="521" r:id="rId8"/>
    <p:sldId id="619" r:id="rId9"/>
    <p:sldId id="655" r:id="rId10"/>
    <p:sldId id="654" r:id="rId11"/>
    <p:sldId id="634" r:id="rId12"/>
    <p:sldId id="658" r:id="rId13"/>
    <p:sldId id="625" r:id="rId14"/>
    <p:sldId id="637" r:id="rId15"/>
    <p:sldId id="660" r:id="rId16"/>
    <p:sldId id="657" r:id="rId17"/>
    <p:sldId id="636" r:id="rId18"/>
    <p:sldId id="650" r:id="rId19"/>
    <p:sldId id="651" r:id="rId20"/>
    <p:sldId id="598" r:id="rId21"/>
    <p:sldId id="606" r:id="rId22"/>
    <p:sldId id="645" r:id="rId23"/>
    <p:sldId id="610" r:id="rId24"/>
    <p:sldId id="646" r:id="rId25"/>
    <p:sldId id="647" r:id="rId26"/>
    <p:sldId id="575" r:id="rId27"/>
    <p:sldId id="653" r:id="rId28"/>
    <p:sldId id="662" r:id="rId29"/>
    <p:sldId id="659" r:id="rId30"/>
    <p:sldId id="616" r:id="rId31"/>
    <p:sldId id="597" r:id="rId32"/>
  </p:sldIdLst>
  <p:sldSz cx="9144000" cy="6858000" type="screen4x3"/>
  <p:notesSz cx="6858000" cy="9144000"/>
  <p:embeddedFontLst>
    <p:embeddedFont>
      <p:font typeface="華康刷刷體W7" panose="020B0709000000000000" pitchFamily="49" charset="-120"/>
      <p:regular r:id="rId34"/>
    </p:embeddedFont>
    <p:embeddedFont>
      <p:font typeface="華康酒桶體" panose="020B0A09000000000000" pitchFamily="49" charset="-120"/>
      <p:regular r:id="rId35"/>
    </p:embeddedFont>
    <p:embeddedFont>
      <p:font typeface="華康漆隸體W5" panose="040B0509000000000000" pitchFamily="81" charset="-120"/>
      <p:regular r:id="rId36"/>
    </p:embeddedFont>
    <p:embeddedFont>
      <p:font typeface="華康飾藝體W5" panose="04020509000000000000" pitchFamily="81" charset="-120"/>
      <p:regular r:id="rId37"/>
    </p:embeddedFont>
    <p:embeddedFont>
      <p:font typeface="Franklin Gothic Book" panose="020B0503020102020204" pitchFamily="34" charset="0"/>
      <p:regular r:id="rId38"/>
      <p:italic r:id="rId39"/>
    </p:embeddedFont>
    <p:embeddedFont>
      <p:font typeface="華康雅宋體" panose="02020909000000000000" pitchFamily="49" charset="-120"/>
      <p:regular r:id="rId40"/>
    </p:embeddedFont>
    <p:embeddedFont>
      <p:font typeface="華康唐風隸" panose="03000909000000000000" pitchFamily="65" charset="-120"/>
      <p:regular r:id="rId41"/>
    </p:embeddedFont>
    <p:embeddedFont>
      <p:font typeface="華康榜書體W8" panose="03000809000000000000" pitchFamily="65" charset="-120"/>
      <p:regular r:id="rId42"/>
    </p:embeddedFont>
    <p:embeddedFont>
      <p:font typeface="華康硬黑體W7" panose="020B0709000000000000" pitchFamily="49" charset="-120"/>
      <p:regular r:id="rId43"/>
    </p:embeddedFont>
    <p:embeddedFont>
      <p:font typeface="Wingdings 2" panose="05020102010507070707" pitchFamily="18" charset="2"/>
      <p:regular r:id="rId44"/>
    </p:embeddedFont>
    <p:embeddedFont>
      <p:font typeface="華康儷中黑" panose="020B0509000000000000" pitchFamily="49" charset="-120"/>
      <p:regular r:id="rId45"/>
    </p:embeddedFont>
    <p:embeddedFont>
      <p:font typeface="華康平劇體W7" panose="040B0709000000000000" pitchFamily="81" charset="-120"/>
      <p:regular r:id="rId46"/>
    </p:embeddedFont>
    <p:embeddedFont>
      <p:font typeface="Franklin Gothic Medium" panose="020B0603020102020204" pitchFamily="34" charset="0"/>
      <p:regular r:id="rId47"/>
      <p:italic r:id="rId48"/>
    </p:embeddedFont>
    <p:embeddedFont>
      <p:font typeface="華康娃娃體W7" panose="040B0709000000000000" pitchFamily="81" charset="-120"/>
      <p:regular r:id="rId49"/>
    </p:embeddedFont>
    <p:embeddedFont>
      <p:font typeface="華康海報體W9(P)" panose="040B0900000000000000" pitchFamily="82" charset="-12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FF99"/>
    <a:srgbClr val="00FFCC"/>
    <a:srgbClr val="0000FF"/>
    <a:srgbClr val="FF66FF"/>
    <a:srgbClr val="F6F194"/>
    <a:srgbClr val="66FF33"/>
    <a:srgbClr val="00FFFF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4271" autoAdjust="0"/>
  </p:normalViewPr>
  <p:slideViewPr>
    <p:cSldViewPr>
      <p:cViewPr>
        <p:scale>
          <a:sx n="40" d="100"/>
          <a:sy n="40" d="100"/>
        </p:scale>
        <p:origin x="-476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85E5-30CD-4462-A547-DAE88F69AB64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F4F7B-6DBD-4B9A-BEC4-D41E8824E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56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73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51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“聖者以色列”強調神的獨特性，差異性和神秘感，以及他呼籲他的人成為聖潔，因為他是。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以色列人將分別為聖，專門為他服務，並致力於通過其反映在其所有的關係表彰他的性格。在新約中，耶穌被確認為神惡魔聖者誰是威脅他的權力和純潔性。作為信徒，我們被要求以反映基督的品格，成為聖潔，甚至因為他是聖潔的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當你祈禱以色列的聖者，你窺探到其神聖潔不僅包括他的盲分離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從惡，但他的能力，知識，正義，仁慈，善良，有愛心。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01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61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457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20000"/>
                <a:lumOff val="80000"/>
              </a:schemeClr>
            </a:gs>
            <a:gs pos="59000">
              <a:srgbClr val="FFFF99"/>
            </a:gs>
            <a:gs pos="83000">
              <a:schemeClr val="bg2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0B249ECB-1F89-4F1C-87C4-FB6EDBD7430F}" type="datetimeFigureOut">
              <a:rPr lang="zh-TW" altLang="en-US" smtClean="0"/>
              <a:t>2016/2/15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twimg.edgesuite.net/images/ReNews/20140610/640_d1f423d91648d2d9325c7cf158bb65a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347396" y="507520"/>
            <a:ext cx="9173922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6000" spc="600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  <a:cs typeface="+mj-cs"/>
              </a:rPr>
              <a:t>教育事工研討會</a:t>
            </a:r>
            <a:endParaRPr lang="en-US" altLang="zh-TW" sz="6000" spc="600" dirty="0" smtClean="0">
              <a:solidFill>
                <a:srgbClr val="FFFF00"/>
              </a:soli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  <a:cs typeface="+mj-cs"/>
            </a:endParaRPr>
          </a:p>
          <a:p>
            <a:r>
              <a:rPr lang="zh-TW" altLang="en-US" sz="6000" spc="600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  <a:cs typeface="+mj-cs"/>
              </a:rPr>
              <a:t>開會</a:t>
            </a:r>
            <a:r>
              <a:rPr lang="zh-TW" altLang="en-US" sz="6000" spc="600" dirty="0">
                <a:solidFill>
                  <a:srgbClr val="FFFF00"/>
                </a:soli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  <a:cs typeface="+mj-cs"/>
              </a:rPr>
              <a:t>禮拜</a:t>
            </a:r>
            <a:endParaRPr lang="en-US" altLang="zh-TW" sz="6000" spc="600" dirty="0" smtClean="0">
              <a:solidFill>
                <a:srgbClr val="FFFF00"/>
              </a:soli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  <a:cs typeface="+mj-cs"/>
            </a:endParaRPr>
          </a:p>
          <a:p>
            <a:endParaRPr lang="en-US" altLang="zh-TW" sz="6000" spc="600" dirty="0" smtClean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99000">
                    <a:srgbClr val="FEE7F2"/>
                  </a:gs>
                  <a:gs pos="90000">
                    <a:srgbClr val="F952A0"/>
                  </a:gs>
                  <a:gs pos="88000">
                    <a:srgbClr val="FF99FF"/>
                  </a:gs>
                  <a:gs pos="98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  <a:cs typeface="+mj-cs"/>
            </a:endParaRPr>
          </a:p>
          <a:p>
            <a:endParaRPr lang="zh-TW" alt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312858" y="33878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酒桶體" panose="020B0A09000000000000" pitchFamily="49" charset="-120"/>
                <a:ea typeface="華康酒桶體" panose="020B0A09000000000000" pitchFamily="49" charset="-120"/>
              </a:rPr>
              <a:t>著</a:t>
            </a:r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酒桶體" panose="020B0A09000000000000" pitchFamily="49" charset="-120"/>
                <a:ea typeface="華康酒桶體" panose="020B0A09000000000000" pitchFamily="49" charset="-120"/>
              </a:rPr>
              <a:t>猴症候群</a:t>
            </a:r>
            <a:endParaRPr lang="en-US" altLang="zh-TW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60364"/>
            <a:ext cx="3456384" cy="4632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63"/>
            <a:ext cx="913352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0375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偏食</a:t>
            </a:r>
            <a:r>
              <a:rPr lang="zh-TW" altLang="en-US" sz="7200" spc="600" dirty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與挑食</a:t>
            </a:r>
            <a:endParaRPr lang="zh-TW" altLang="en-US" sz="9600" spc="600" dirty="0">
              <a:solidFill>
                <a:srgbClr val="99FF99"/>
              </a:solidFill>
              <a:latin typeface="華康刷刷體W7" pitchFamily="49" charset="-120"/>
              <a:ea typeface="華康刷刷體W7" pitchFamily="49" charset="-120"/>
            </a:endParaRPr>
          </a:p>
        </p:txBody>
      </p:sp>
      <p:sp>
        <p:nvSpPr>
          <p:cNvPr id="4" name="AutoShape 2" descr="Image result for 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33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276872"/>
            <a:ext cx="4752528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 smtClean="0"/>
              <a:t>1.</a:t>
            </a:r>
            <a:r>
              <a:rPr lang="zh-TW" altLang="zh-TW" sz="5400" dirty="0" smtClean="0"/>
              <a:t>靈性</a:t>
            </a:r>
            <a:r>
              <a:rPr lang="zh-TW" altLang="zh-TW" sz="5400" dirty="0">
                <a:solidFill>
                  <a:srgbClr val="FF0000"/>
                </a:solidFill>
              </a:rPr>
              <a:t>消瘦</a:t>
            </a:r>
            <a:r>
              <a:rPr lang="zh-TW" altLang="zh-TW" sz="5400" dirty="0" smtClean="0"/>
              <a:t>型</a:t>
            </a:r>
            <a:endParaRPr lang="en-US" altLang="zh-TW" sz="5400" dirty="0"/>
          </a:p>
          <a:p>
            <a:pPr marL="0" indent="0">
              <a:buNone/>
            </a:pPr>
            <a:endParaRPr lang="en-US" altLang="zh-TW" sz="5400" dirty="0" smtClean="0"/>
          </a:p>
          <a:p>
            <a:pPr marL="0" indent="0">
              <a:buNone/>
            </a:pPr>
            <a:r>
              <a:rPr lang="en-US" altLang="zh-TW" sz="5400" dirty="0" smtClean="0"/>
              <a:t>2.</a:t>
            </a:r>
            <a:r>
              <a:rPr lang="zh-TW" altLang="zh-TW" sz="5400" dirty="0"/>
              <a:t>靈性</a:t>
            </a:r>
            <a:r>
              <a:rPr lang="zh-TW" altLang="zh-TW" sz="5400" dirty="0">
                <a:solidFill>
                  <a:srgbClr val="9900FF"/>
                </a:solidFill>
              </a:rPr>
              <a:t>浮腫</a:t>
            </a:r>
            <a:r>
              <a:rPr lang="zh-TW" altLang="zh-TW" sz="5400" dirty="0"/>
              <a:t>型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3656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FFFF99"/>
                    </a:gs>
                    <a:gs pos="60001">
                      <a:srgbClr val="FFC000"/>
                    </a:gs>
                    <a:gs pos="71001">
                      <a:srgbClr val="CCFF66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6200000" scaled="0"/>
                </a:gradFill>
                <a:latin typeface="華康娃娃體W7" pitchFamily="81" charset="-120"/>
                <a:ea typeface="華康娃娃體W7" pitchFamily="81" charset="-120"/>
              </a:rPr>
              <a:t>靈性</a:t>
            </a:r>
            <a:r>
              <a:rPr lang="zh-TW" altLang="en-US" sz="72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FFFF99"/>
                    </a:gs>
                    <a:gs pos="60001">
                      <a:srgbClr val="FFC000"/>
                    </a:gs>
                    <a:gs pos="71001">
                      <a:srgbClr val="CCFF66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6200000" scaled="0"/>
                </a:gradFill>
                <a:latin typeface="華康娃娃體W7" pitchFamily="81" charset="-120"/>
                <a:ea typeface="華康娃娃體W7" pitchFamily="81" charset="-120"/>
              </a:rPr>
              <a:t>營養不良症候群</a:t>
            </a:r>
            <a:endParaRPr lang="zh-TW" altLang="en-US" sz="72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FFFF99"/>
                  </a:gs>
                  <a:gs pos="60001">
                    <a:srgbClr val="FFC000"/>
                  </a:gs>
                  <a:gs pos="71001">
                    <a:srgbClr val="CCFF66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0"/>
              </a:gradFill>
              <a:latin typeface="華康娃娃體W7" pitchFamily="81" charset="-120"/>
              <a:ea typeface="華康娃娃體W7" pitchFamily="81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1" y="1556792"/>
            <a:ext cx="4583740" cy="30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1" y="4661098"/>
            <a:ext cx="3923039" cy="21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加強屬靈的營養</a:t>
            </a:r>
            <a:endParaRPr lang="zh-TW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1917"/>
            <a:ext cx="707738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二</a:t>
            </a:r>
            <a:r>
              <a:rPr lang="zh-TW" altLang="en-US" sz="88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、真理是非</a:t>
            </a:r>
            <a:r>
              <a:rPr lang="zh-TW" altLang="en-US" sz="88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不明</a:t>
            </a: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endParaRPr lang="zh-TW" altLang="en-US" sz="9600" dirty="0">
              <a:solidFill>
                <a:srgbClr val="00FF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36" y="1748730"/>
            <a:ext cx="6972025" cy="51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9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/>
              <a:t>   </a:t>
            </a:r>
            <a:r>
              <a:rPr lang="zh-TW" altLang="en-US" sz="3600" dirty="0" smtClean="0"/>
              <a:t>第</a:t>
            </a:r>
            <a:r>
              <a:rPr lang="en-US" altLang="zh-TW" sz="3600" dirty="0" smtClean="0"/>
              <a:t>13</a:t>
            </a:r>
            <a:r>
              <a:rPr lang="zh-TW" altLang="en-US" sz="3600" dirty="0" smtClean="0"/>
              <a:t>節 </a:t>
            </a:r>
            <a:r>
              <a:rPr lang="en-US" altLang="zh-TW" sz="3600" dirty="0" smtClean="0"/>
              <a:t> </a:t>
            </a:r>
            <a:r>
              <a:rPr lang="zh-TW" altLang="zh-TW" sz="3600" dirty="0"/>
              <a:t>凡只能吃奶的都</a:t>
            </a:r>
            <a:r>
              <a:rPr lang="zh-TW" altLang="zh-TW" sz="3600" dirty="0">
                <a:solidFill>
                  <a:srgbClr val="C00000"/>
                </a:solidFill>
              </a:rPr>
              <a:t>不熟練仁義的道理</a:t>
            </a:r>
            <a:r>
              <a:rPr lang="zh-TW" altLang="zh-TW" sz="3600" dirty="0"/>
              <a:t>，因為他是</a:t>
            </a:r>
            <a:r>
              <a:rPr lang="zh-TW" altLang="zh-TW" sz="3600" dirty="0" smtClean="0"/>
              <a:t>嬰孩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3600" dirty="0">
                <a:solidFill>
                  <a:srgbClr val="C00000"/>
                </a:solidFill>
              </a:rPr>
              <a:t>仁義（</a:t>
            </a:r>
            <a:r>
              <a:rPr lang="en-US" altLang="zh-TW" sz="3600" dirty="0" err="1">
                <a:solidFill>
                  <a:srgbClr val="C00000"/>
                </a:solidFill>
              </a:rPr>
              <a:t>dikaiosune</a:t>
            </a:r>
            <a:r>
              <a:rPr lang="zh-TW" altLang="zh-TW" sz="3600" dirty="0">
                <a:solidFill>
                  <a:srgbClr val="C00000"/>
                </a:solidFill>
              </a:rPr>
              <a:t>），原文字意「公正、正義、公平」</a:t>
            </a:r>
            <a:r>
              <a:rPr lang="zh-TW" altLang="zh-TW" sz="3600" dirty="0" smtClean="0">
                <a:solidFill>
                  <a:srgbClr val="C00000"/>
                </a:solidFill>
              </a:rPr>
              <a:t>。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lang="zh-TW" altLang="zh-TW" sz="3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現代中文譯本</a:t>
            </a:r>
            <a:r>
              <a:rPr lang="zh-TW" altLang="en-US" sz="3600" dirty="0"/>
              <a:t>：</a:t>
            </a:r>
            <a:r>
              <a:rPr lang="zh-TW" altLang="zh-TW" sz="3600" dirty="0" smtClean="0"/>
              <a:t>凡是</a:t>
            </a:r>
            <a:r>
              <a:rPr lang="zh-TW" altLang="zh-TW" sz="3600" dirty="0"/>
              <a:t>吃奶的都是嬰兒，</a:t>
            </a:r>
            <a:r>
              <a:rPr lang="zh-TW" altLang="zh-TW" sz="3600" dirty="0">
                <a:solidFill>
                  <a:srgbClr val="0000FF"/>
                </a:solidFill>
              </a:rPr>
              <a:t>還不會辨別是非</a:t>
            </a:r>
            <a:r>
              <a:rPr lang="zh-TW" altLang="zh-TW" sz="3600" dirty="0"/>
              <a:t>。</a:t>
            </a:r>
            <a:endParaRPr lang="zh-TW" altLang="en-US" sz="1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0">
                      <a:srgbClr val="CCCCFF"/>
                    </a:gs>
                    <a:gs pos="17999">
                      <a:srgbClr val="66FF33"/>
                    </a:gs>
                    <a:gs pos="100000">
                      <a:srgbClr val="9966FF"/>
                    </a:gs>
                    <a:gs pos="94000">
                      <a:srgbClr val="CC99FF"/>
                    </a:gs>
                    <a:gs pos="52000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不懂得作正確</a:t>
            </a:r>
            <a:r>
              <a:rPr lang="zh-TW" altLang="en-US" sz="7200" dirty="0">
                <a:gradFill>
                  <a:gsLst>
                    <a:gs pos="0">
                      <a:srgbClr val="CCCCFF"/>
                    </a:gs>
                    <a:gs pos="17999">
                      <a:srgbClr val="66FF33"/>
                    </a:gs>
                    <a:gs pos="100000">
                      <a:srgbClr val="9966FF"/>
                    </a:gs>
                    <a:gs pos="94000">
                      <a:srgbClr val="CC99FF"/>
                    </a:gs>
                    <a:gs pos="52000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的事</a:t>
            </a:r>
          </a:p>
        </p:txBody>
      </p:sp>
    </p:spTree>
    <p:extLst>
      <p:ext uri="{BB962C8B-B14F-4D97-AF65-F5344CB8AC3E}">
        <p14:creationId xmlns:p14="http://schemas.microsoft.com/office/powerpoint/2010/main" val="42494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318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5" y="0"/>
            <a:ext cx="9188492" cy="691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4091" y="2780928"/>
            <a:ext cx="8229600" cy="462654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昏庸</a:t>
            </a:r>
            <a:r>
              <a:rPr lang="zh-TW" altLang="zh-TW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無道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」（</a:t>
            </a:r>
            <a:r>
              <a:rPr lang="en-US" altLang="zh-TW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59.2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％）</a:t>
            </a:r>
            <a:endParaRPr lang="en-US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「似是而非」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(14.6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％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南韓</a:t>
            </a:r>
            <a:r>
              <a:rPr lang="en-US" altLang="zh-TW" sz="6600" b="1" dirty="0"/>
              <a:t>2015</a:t>
            </a:r>
            <a:r>
              <a:rPr lang="zh-TW" altLang="en-US" sz="6600" b="1" dirty="0"/>
              <a:t>年度成語 </a:t>
            </a:r>
          </a:p>
        </p:txBody>
      </p:sp>
    </p:spTree>
    <p:extLst>
      <p:ext uri="{BB962C8B-B14F-4D97-AF65-F5344CB8AC3E}">
        <p14:creationId xmlns:p14="http://schemas.microsoft.com/office/powerpoint/2010/main" val="27945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特別行業</a:t>
            </a:r>
            <a:r>
              <a:rPr lang="zh-TW" altLang="en-US" sz="7200" dirty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：</a:t>
            </a:r>
            <a:r>
              <a:rPr lang="zh-TW" altLang="en-US" sz="7200" dirty="0" smtClean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抓猴</a:t>
            </a:r>
            <a:endParaRPr lang="zh-TW" altLang="en-US" sz="7200" dirty="0">
              <a:gradFill>
                <a:gsLst>
                  <a:gs pos="51000">
                    <a:srgbClr val="F6F194"/>
                  </a:gs>
                  <a:gs pos="0">
                    <a:srgbClr val="5E9EFF"/>
                  </a:gs>
                  <a:gs pos="0">
                    <a:srgbClr val="85C2FF"/>
                  </a:gs>
                  <a:gs pos="100000">
                    <a:srgbClr val="C4D6EB"/>
                  </a:gs>
                  <a:gs pos="80000">
                    <a:srgbClr val="FFEBFA"/>
                  </a:gs>
                </a:gsLst>
                <a:lin ang="16200000" scaled="0"/>
              </a:gradFill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3"/>
            <a:ext cx="6862504" cy="51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7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980728"/>
            <a:ext cx="9114327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spc="600" dirty="0" smtClean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網路燙金</a:t>
            </a:r>
            <a:r>
              <a:rPr lang="zh-TW" altLang="en-US" sz="6600" spc="600" dirty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關鍵字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" y="1772816"/>
            <a:ext cx="8950849" cy="488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5529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i="1" spc="600" dirty="0"/>
              <a:t>11</a:t>
            </a:r>
            <a:r>
              <a:rPr lang="zh-TW" altLang="en-US" spc="600" dirty="0"/>
              <a:t> 論到麥基洗德，我們有好些話，並且難以解明，因為你們聽不進去。 </a:t>
            </a:r>
            <a:r>
              <a:rPr lang="en-US" altLang="zh-TW" b="1" i="1" spc="600" dirty="0"/>
              <a:t>12</a:t>
            </a:r>
            <a:r>
              <a:rPr lang="zh-TW" altLang="en-US" spc="600" dirty="0"/>
              <a:t> 看你們學習的工夫，本該作師傅，誰知還得有人將　神聖言小學的開端另教導你們，並且成了那必須吃奶、不能吃乾糧的人。 </a:t>
            </a:r>
            <a:r>
              <a:rPr lang="en-US" altLang="zh-TW" b="1" i="1" spc="600" dirty="0"/>
              <a:t>13</a:t>
            </a:r>
            <a:r>
              <a:rPr lang="zh-TW" altLang="en-US" spc="600" dirty="0"/>
              <a:t> 凡只能吃奶的都不熟練仁義的道理，因為他是嬰孩； </a:t>
            </a:r>
            <a:r>
              <a:rPr lang="en-US" altLang="zh-TW" b="1" i="1" spc="600" dirty="0"/>
              <a:t>14</a:t>
            </a:r>
            <a:r>
              <a:rPr lang="zh-TW" altLang="en-US" spc="600" dirty="0"/>
              <a:t> 惟獨長大成人的才能吃乾糧；他們的心竅習練得通達，就能分辨好歹了。 </a:t>
            </a:r>
            <a:br>
              <a:rPr lang="zh-TW" altLang="en-US" spc="600" dirty="0"/>
            </a:br>
            <a:endParaRPr lang="zh-TW" altLang="en-US" spc="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FFFF00"/>
                </a:solidFill>
              </a:rPr>
              <a:t>希伯來書 </a:t>
            </a:r>
            <a:r>
              <a:rPr lang="en-US" altLang="zh-TW" sz="6600" dirty="0" smtClean="0">
                <a:solidFill>
                  <a:srgbClr val="FFFF00"/>
                </a:solidFill>
              </a:rPr>
              <a:t>5:11-14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218202" y="2132856"/>
            <a:ext cx="3816424" cy="510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zh-TW" sz="4000" dirty="0"/>
          </a:p>
          <a:p>
            <a:pPr marL="0" indent="0">
              <a:buNone/>
            </a:pPr>
            <a:endParaRPr lang="zh-TW" altLang="zh-TW" sz="4000" dirty="0"/>
          </a:p>
          <a:p>
            <a:pPr marL="0" indent="0">
              <a:buNone/>
            </a:pPr>
            <a:endParaRPr lang="zh-TW" altLang="zh-TW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88640"/>
            <a:ext cx="8939336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8000" spc="600" dirty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獼猴著</a:t>
            </a:r>
            <a:r>
              <a:rPr lang="zh-TW" altLang="zh-TW" sz="8000" spc="6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黐</a:t>
            </a:r>
            <a:r>
              <a:rPr lang="en-US" altLang="zh-TW" sz="8000" spc="6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(</a:t>
            </a:r>
            <a:r>
              <a:rPr lang="zh-TW" altLang="zh-TW" sz="8000" dirty="0">
                <a:solidFill>
                  <a:srgbClr val="FF0000"/>
                </a:solidFill>
                <a:effectLst/>
              </a:rPr>
              <a:t>ㄔ</a:t>
            </a:r>
            <a:r>
              <a:rPr lang="en-US" altLang="zh-TW" sz="8000" spc="6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)</a:t>
            </a:r>
            <a:endParaRPr lang="zh-TW" altLang="en-US" sz="8000" spc="600" dirty="0">
              <a:gradFill>
                <a:gsLst>
                  <a:gs pos="0">
                    <a:srgbClr val="FFF200"/>
                  </a:gs>
                  <a:gs pos="31000">
                    <a:srgbClr val="FFFF00"/>
                  </a:gs>
                  <a:gs pos="91000">
                    <a:srgbClr val="00FFFF"/>
                  </a:gs>
                  <a:gs pos="100000">
                    <a:srgbClr val="4D0808"/>
                  </a:gs>
                </a:gsLst>
                <a:lin ang="5400000" scaled="0"/>
              </a:gradFill>
              <a:latin typeface="華康硬黑體W7" panose="020B0709000000000000" pitchFamily="49" charset="-120"/>
              <a:ea typeface="華康硬黑體W7" panose="020B0709000000000000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45599"/>
            <a:ext cx="3871317" cy="38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" y="2953320"/>
            <a:ext cx="4840359" cy="27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3">
                <a:lumMod val="20000"/>
                <a:lumOff val="80000"/>
              </a:schemeClr>
            </a:gs>
            <a:gs pos="59000">
              <a:srgbClr val="FFFF99"/>
            </a:gs>
            <a:gs pos="83000">
              <a:schemeClr val="bg2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" y="0"/>
            <a:ext cx="9126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494116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6600" spc="600" dirty="0" smtClean="0">
                <a:gradFill>
                  <a:gsLst>
                    <a:gs pos="0">
                      <a:srgbClr val="CCCCFF"/>
                    </a:gs>
                    <a:gs pos="13000">
                      <a:srgbClr val="99CCFF"/>
                    </a:gs>
                    <a:gs pos="70000">
                      <a:srgbClr val="99FF99"/>
                    </a:gs>
                    <a:gs pos="85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華康刷刷體W7" panose="020B0709000000000000" pitchFamily="49" charset="-120"/>
                <a:ea typeface="華康刷刷體W7" panose="020B0709000000000000" pitchFamily="49" charset="-120"/>
              </a:rPr>
              <a:t>孫悟空</a:t>
            </a:r>
            <a:r>
              <a:rPr lang="zh-TW" altLang="zh-TW" sz="6600" spc="600" dirty="0">
                <a:gradFill>
                  <a:gsLst>
                    <a:gs pos="0">
                      <a:srgbClr val="CCCCFF"/>
                    </a:gs>
                    <a:gs pos="13000">
                      <a:srgbClr val="99CCFF"/>
                    </a:gs>
                    <a:gs pos="70000">
                      <a:srgbClr val="99FF99"/>
                    </a:gs>
                    <a:gs pos="85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華康刷刷體W7" panose="020B0709000000000000" pitchFamily="49" charset="-120"/>
                <a:ea typeface="華康刷刷體W7" panose="020B0709000000000000" pitchFamily="49" charset="-120"/>
              </a:rPr>
              <a:t>的緊箍咒！</a:t>
            </a:r>
            <a:endParaRPr lang="zh-TW" altLang="en-US" sz="6600" spc="600" dirty="0">
              <a:gradFill>
                <a:gsLst>
                  <a:gs pos="0">
                    <a:srgbClr val="CCCCFF"/>
                  </a:gs>
                  <a:gs pos="13000">
                    <a:srgbClr val="99CCFF"/>
                  </a:gs>
                  <a:gs pos="70000">
                    <a:srgbClr val="99FF99"/>
                  </a:gs>
                  <a:gs pos="85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atin typeface="華康刷刷體W7" panose="020B0709000000000000" pitchFamily="49" charset="-120"/>
              <a:ea typeface="華康刷刷體W7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2931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三</a:t>
            </a:r>
            <a:r>
              <a:rPr lang="zh-TW" altLang="en-US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、生活</a:t>
            </a:r>
            <a:r>
              <a:rPr lang="zh-TW" altLang="en-US" sz="80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常識</a:t>
            </a:r>
            <a:r>
              <a:rPr lang="zh-TW" altLang="en-US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不</a:t>
            </a:r>
            <a:r>
              <a:rPr lang="zh-TW" altLang="en-US" sz="80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佳</a:t>
            </a: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endParaRPr lang="zh-TW" altLang="en-US" sz="9600" dirty="0">
              <a:solidFill>
                <a:srgbClr val="00FF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9" y="1819489"/>
            <a:ext cx="7513895" cy="501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>
                <a:solidFill>
                  <a:srgbClr val="FFFF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著猴</a:t>
            </a:r>
            <a:r>
              <a:rPr lang="zh-TW" altLang="en-US" sz="8800" dirty="0">
                <a:gradFill>
                  <a:gsLst>
                    <a:gs pos="0">
                      <a:srgbClr val="5E9EFF"/>
                    </a:gs>
                    <a:gs pos="18000">
                      <a:srgbClr val="85C2FF"/>
                    </a:gs>
                    <a:gs pos="58000">
                      <a:srgbClr val="99FF99"/>
                    </a:gs>
                    <a:gs pos="10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另一種症狀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5616624" cy="468052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1026" name="Picture 2" descr="Image result for 過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7955"/>
            <a:ext cx="5184576" cy="5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8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924944"/>
            <a:ext cx="3960440" cy="3546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1" dirty="0">
                <a:effectLst>
                  <a:glow rad="127000">
                    <a:schemeClr val="bg1"/>
                  </a:glow>
                </a:effectLst>
              </a:rPr>
              <a:t>第</a:t>
            </a:r>
            <a:r>
              <a:rPr lang="en-US" altLang="zh-TW" sz="5400" b="1" dirty="0" smtClean="0">
                <a:effectLst>
                  <a:glow rad="127000">
                    <a:schemeClr val="bg1"/>
                  </a:glow>
                </a:effectLst>
              </a:rPr>
              <a:t>14</a:t>
            </a:r>
            <a:r>
              <a:rPr lang="zh-TW" altLang="en-US" sz="5400" b="1" dirty="0" smtClean="0">
                <a:effectLst>
                  <a:glow rad="127000">
                    <a:schemeClr val="bg1"/>
                  </a:glow>
                </a:effectLst>
              </a:rPr>
              <a:t>節 </a:t>
            </a:r>
            <a:r>
              <a:rPr lang="en-US" altLang="zh-TW" sz="5400" dirty="0" smtClean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zh-TW" altLang="zh-TW" sz="5400" dirty="0">
                <a:effectLst>
                  <a:glow rad="127000">
                    <a:schemeClr val="bg1"/>
                  </a:glow>
                </a:effectLst>
              </a:rPr>
              <a:t>惟獨長大成人的才能吃</a:t>
            </a:r>
            <a:r>
              <a:rPr lang="zh-TW" altLang="zh-TW" sz="5400" dirty="0" smtClean="0">
                <a:effectLst>
                  <a:glow rad="127000">
                    <a:schemeClr val="bg1"/>
                  </a:glow>
                </a:effectLst>
              </a:rPr>
              <a:t>乾糧</a:t>
            </a:r>
            <a:r>
              <a:rPr lang="en-US" altLang="zh-TW" sz="5400" dirty="0" smtClean="0">
                <a:effectLst>
                  <a:glow rad="127000">
                    <a:schemeClr val="bg1"/>
                  </a:glow>
                </a:effectLst>
              </a:rPr>
              <a:t>…….</a:t>
            </a:r>
            <a:endParaRPr lang="zh-TW" altLang="zh-TW" sz="66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務必成熟長大</a:t>
            </a:r>
          </a:p>
        </p:txBody>
      </p:sp>
    </p:spTree>
    <p:extLst>
      <p:ext uri="{BB962C8B-B14F-4D97-AF65-F5344CB8AC3E}">
        <p14:creationId xmlns:p14="http://schemas.microsoft.com/office/powerpoint/2010/main" val="17711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844824"/>
            <a:ext cx="4834880" cy="4626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dirty="0"/>
              <a:t>第</a:t>
            </a:r>
            <a:r>
              <a:rPr lang="en-US" altLang="zh-TW" b="1" dirty="0"/>
              <a:t>14</a:t>
            </a:r>
            <a:r>
              <a:rPr lang="zh-TW" altLang="en-US" b="1" dirty="0"/>
              <a:t>節 </a:t>
            </a:r>
            <a:r>
              <a:rPr lang="en-US" altLang="zh-TW" dirty="0"/>
              <a:t> </a:t>
            </a:r>
            <a:r>
              <a:rPr lang="zh-TW" altLang="zh-TW" dirty="0"/>
              <a:t>惟獨長大成人的才能吃乾糧；他們的</a:t>
            </a:r>
            <a:r>
              <a:rPr lang="zh-TW" altLang="zh-TW" dirty="0">
                <a:solidFill>
                  <a:srgbClr val="FF0000"/>
                </a:solidFill>
              </a:rPr>
              <a:t>心竅</a:t>
            </a:r>
            <a:r>
              <a:rPr lang="zh-TW" altLang="zh-TW" dirty="0">
                <a:solidFill>
                  <a:srgbClr val="0000FF"/>
                </a:solidFill>
              </a:rPr>
              <a:t>習練</a:t>
            </a:r>
            <a:r>
              <a:rPr lang="zh-TW" altLang="zh-TW" dirty="0"/>
              <a:t>得通達，就能分辨好歹了。</a:t>
            </a:r>
            <a:endParaRPr lang="en-US" altLang="zh-TW" dirty="0"/>
          </a:p>
          <a:p>
            <a:r>
              <a:rPr lang="zh-TW" altLang="zh-TW" dirty="0">
                <a:solidFill>
                  <a:srgbClr val="C00000"/>
                </a:solidFill>
              </a:rPr>
              <a:t>心竅（</a:t>
            </a:r>
            <a:r>
              <a:rPr lang="en-US" altLang="zh-TW" dirty="0" err="1">
                <a:solidFill>
                  <a:srgbClr val="C00000"/>
                </a:solidFill>
              </a:rPr>
              <a:t>aistheterion</a:t>
            </a:r>
            <a:r>
              <a:rPr lang="zh-TW" altLang="zh-TW" dirty="0">
                <a:solidFill>
                  <a:srgbClr val="C00000"/>
                </a:solidFill>
              </a:rPr>
              <a:t>），原文字意「理解力、判斷力」</a:t>
            </a:r>
          </a:p>
          <a:p>
            <a:r>
              <a:rPr lang="zh-TW" altLang="zh-TW" dirty="0">
                <a:solidFill>
                  <a:srgbClr val="0000FF"/>
                </a:solidFill>
              </a:rPr>
              <a:t>習練（</a:t>
            </a:r>
            <a:r>
              <a:rPr lang="en-US" altLang="zh-TW" dirty="0" err="1">
                <a:solidFill>
                  <a:srgbClr val="0000FF"/>
                </a:solidFill>
              </a:rPr>
              <a:t>gumnazo</a:t>
            </a:r>
            <a:r>
              <a:rPr lang="zh-TW" altLang="zh-TW" dirty="0">
                <a:solidFill>
                  <a:srgbClr val="0000FF"/>
                </a:solidFill>
              </a:rPr>
              <a:t>），原文字意「操練、守紀律」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C000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正常靈食辨別好壞</a:t>
            </a:r>
            <a:endParaRPr lang="zh-TW" altLang="en-US" sz="7200" dirty="0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FFC000"/>
                  </a:gs>
                  <a:gs pos="63000">
                    <a:srgbClr val="FBE4AE"/>
                  </a:gs>
                  <a:gs pos="94000">
                    <a:srgbClr val="FFFF00"/>
                  </a:gs>
                  <a:gs pos="100000">
                    <a:srgbClr val="835E17"/>
                  </a:gs>
                  <a:gs pos="100000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76056" y="1844823"/>
            <a:ext cx="3672408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000" dirty="0"/>
              <a:t>（新漢語譯本）　從另一方面說，只有成年人才吃乾飯。他們已經有了</a:t>
            </a:r>
            <a:r>
              <a:rPr lang="zh-TW" altLang="en-US" sz="4000" dirty="0">
                <a:solidFill>
                  <a:srgbClr val="9900FF"/>
                </a:solidFill>
              </a:rPr>
              <a:t>豐富的經驗，能辨別好壞。</a:t>
            </a:r>
          </a:p>
        </p:txBody>
      </p:sp>
    </p:spTree>
    <p:extLst>
      <p:ext uri="{BB962C8B-B14F-4D97-AF65-F5344CB8AC3E}">
        <p14:creationId xmlns:p14="http://schemas.microsoft.com/office/powerpoint/2010/main" val="4778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484784"/>
            <a:ext cx="5724128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endParaRPr lang="zh-TW" altLang="zh-TW" sz="4000" dirty="0" smtClean="0"/>
          </a:p>
          <a:p>
            <a:pPr marL="0" indent="0">
              <a:buNone/>
            </a:pP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00FFCC"/>
                </a:solidFill>
              </a:rPr>
              <a:t>一个鼎</a:t>
            </a:r>
            <a:r>
              <a:rPr lang="zh-TW" altLang="en-US" sz="7200" dirty="0" smtClean="0">
                <a:solidFill>
                  <a:srgbClr val="00FFCC"/>
                </a:solidFill>
              </a:rPr>
              <a:t>，煠一</a:t>
            </a:r>
            <a:r>
              <a:rPr lang="zh-TW" altLang="en-US" sz="7200" dirty="0">
                <a:solidFill>
                  <a:srgbClr val="00FFCC"/>
                </a:solidFill>
              </a:rPr>
              <a:t>粒卵</a:t>
            </a:r>
            <a:endParaRPr lang="zh-TW" altLang="en-US" sz="7200" spc="600" dirty="0">
              <a:solidFill>
                <a:srgbClr val="00FFCC"/>
              </a:soli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1321"/>
            <a:ext cx="8379296" cy="523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1844824"/>
            <a:ext cx="4752528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endParaRPr lang="zh-TW" altLang="zh-TW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TW" altLang="en-US" sz="6000" spc="600" dirty="0">
                <a:solidFill>
                  <a:srgbClr val="FFFF00"/>
                </a:solidFill>
                <a:latin typeface="華康刷刷體W7" pitchFamily="49" charset="-120"/>
                <a:ea typeface="華康刷刷體W7" pitchFamily="49" charset="-120"/>
                <a:cs typeface="+mj-cs"/>
              </a:rPr>
              <a:t>有</a:t>
            </a:r>
            <a:r>
              <a:rPr lang="zh-TW" altLang="en-US" sz="6000" spc="600" dirty="0" smtClean="0">
                <a:solidFill>
                  <a:srgbClr val="FFFF00"/>
                </a:solidFill>
                <a:latin typeface="華康刷刷體W7" pitchFamily="49" charset="-120"/>
                <a:ea typeface="華康刷刷體W7" pitchFamily="49" charset="-120"/>
                <a:cs typeface="+mj-cs"/>
              </a:rPr>
              <a:t>知識卻沒常識</a:t>
            </a:r>
            <a:endParaRPr lang="zh-TW" altLang="en-US" sz="6000" spc="600" dirty="0">
              <a:solidFill>
                <a:srgbClr val="FFFF00"/>
              </a:solidFill>
              <a:latin typeface="華康刷刷體W7" pitchFamily="49" charset="-120"/>
              <a:ea typeface="華康刷刷體W7" pitchFamily="49" charset="-120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5051"/>
            <a:ext cx="8460432" cy="53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2"/>
          <a:stretch/>
        </p:blipFill>
        <p:spPr bwMode="auto">
          <a:xfrm>
            <a:off x="0" y="404664"/>
            <a:ext cx="9123101" cy="562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700808"/>
            <a:ext cx="5148064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zh-TW" sz="5400" dirty="0"/>
          </a:p>
        </p:txBody>
      </p:sp>
      <p:pic>
        <p:nvPicPr>
          <p:cNvPr id="7170" name="Picture 2" descr="http://twimg.edgesuite.net/images/ReNews/20140610/640_d1f423d91648d2d9325c7cf158bb65a3.jpg">
            <a:hlinkClick r:id="rId2" tooltip="《世間情》錯把心電圖貼片貼額頭。翻攝醫勞盟臉書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055" y="116632"/>
            <a:ext cx="8852945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spc="600" dirty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再來</a:t>
            </a:r>
            <a:r>
              <a:rPr lang="zh-TW" altLang="en-US" sz="60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找出錯誤</a:t>
            </a:r>
            <a:endParaRPr lang="zh-TW" altLang="en-US" sz="6000" spc="6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FFF00"/>
                  </a:gs>
                  <a:gs pos="100000">
                    <a:srgbClr val="F952A0"/>
                  </a:gs>
                  <a:gs pos="90000">
                    <a:srgbClr val="C50849"/>
                  </a:gs>
                  <a:gs pos="100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8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14" y="0"/>
            <a:ext cx="9201382" cy="68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漆隸體W5" panose="040B0509000000000000" pitchFamily="81" charset="-120"/>
                <a:ea typeface="華康漆隸體W5" panose="040B0509000000000000" pitchFamily="81" charset="-120"/>
              </a:rPr>
              <a:t>清朝時代台灣兩種病無醫</a:t>
            </a:r>
            <a:r>
              <a:rPr lang="en-US" altLang="zh-TW" sz="4800" dirty="0" smtClean="0">
                <a:solidFill>
                  <a:srgbClr val="FFFF00"/>
                </a:solidFill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</a:rPr>
            </a:br>
            <a:endParaRPr lang="zh-TW" altLang="en-US" sz="48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" y="3422089"/>
            <a:ext cx="2498256" cy="34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54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沒有常識</a:t>
            </a:r>
            <a:r>
              <a:rPr lang="zh-TW" altLang="en-US" sz="54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，</a:t>
            </a:r>
            <a:r>
              <a:rPr lang="zh-TW" altLang="zh-TW" sz="54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就</a:t>
            </a:r>
            <a:r>
              <a:rPr lang="zh-TW" altLang="zh-TW" sz="5400" dirty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不會有知識！</a:t>
            </a:r>
            <a:endParaRPr lang="zh-TW" altLang="en-US" sz="5400" dirty="0">
              <a:gradFill>
                <a:gsLst>
                  <a:gs pos="100000">
                    <a:srgbClr val="FFFF00"/>
                  </a:gs>
                  <a:gs pos="74000">
                    <a:srgbClr val="00FF99"/>
                  </a:gs>
                  <a:gs pos="34000">
                    <a:srgbClr val="FF99FF"/>
                  </a:gs>
                </a:gsLst>
                <a:lin ang="5400000" scaled="1"/>
              </a:gra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6547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 smtClean="0"/>
              <a:t>「</a:t>
            </a:r>
            <a:r>
              <a:rPr lang="zh-TW" altLang="zh-TW" dirty="0"/>
              <a:t>常識」（</a:t>
            </a:r>
            <a:r>
              <a:rPr lang="en-US" altLang="zh-TW" dirty="0"/>
              <a:t>Commonsense</a:t>
            </a:r>
            <a:r>
              <a:rPr lang="zh-TW" altLang="zh-TW" dirty="0" smtClean="0"/>
              <a:t>）</a:t>
            </a:r>
            <a:r>
              <a:rPr lang="zh-TW" altLang="en-US" dirty="0" smtClean="0"/>
              <a:t>：</a:t>
            </a:r>
            <a:r>
              <a:rPr lang="zh-TW" altLang="zh-TW" dirty="0"/>
              <a:t>知性和感性的常識及是非價值</a:t>
            </a:r>
          </a:p>
          <a:p>
            <a:endParaRPr lang="zh-TW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0029"/>
            <a:ext cx="5533603" cy="37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2852936"/>
            <a:ext cx="2820045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27584" y="6093296"/>
            <a:ext cx="14157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200" dirty="0"/>
              <a:t>南方朔</a:t>
            </a:r>
          </a:p>
        </p:txBody>
      </p:sp>
    </p:spTree>
    <p:extLst>
      <p:ext uri="{BB962C8B-B14F-4D97-AF65-F5344CB8AC3E}">
        <p14:creationId xmlns:p14="http://schemas.microsoft.com/office/powerpoint/2010/main" val="33427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24544" y="3714338"/>
            <a:ext cx="9701043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88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猴年不著猴</a:t>
            </a:r>
            <a: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zh-TW" altLang="en-US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靈命就需</a:t>
            </a:r>
            <a:r>
              <a:rPr lang="zh-TW" altLang="en-US" sz="88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成長</a:t>
            </a:r>
            <a:r>
              <a:rPr lang="en-US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endParaRPr lang="zh-TW" altLang="en-US" sz="8000" dirty="0">
              <a:solidFill>
                <a:srgbClr val="FFFF00"/>
              </a:solidFill>
              <a:latin typeface="華康酒桶體" pitchFamily="49" charset="-120"/>
              <a:ea typeface="華康酒桶體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6247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844824"/>
            <a:ext cx="4536504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8800" spc="6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66FF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著 猴</a:t>
            </a:r>
            <a:endParaRPr lang="zh-TW" altLang="en-US" sz="8800" spc="600" dirty="0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FF66FF"/>
                  </a:gs>
                  <a:gs pos="63000">
                    <a:srgbClr val="FBE4AE"/>
                  </a:gs>
                  <a:gs pos="94000">
                    <a:srgbClr val="FFFF00"/>
                  </a:gs>
                  <a:gs pos="100000">
                    <a:srgbClr val="835E17"/>
                  </a:gs>
                  <a:gs pos="100000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08" y="1700808"/>
            <a:ext cx="515719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032448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68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33282" y="260648"/>
            <a:ext cx="8610717" cy="17636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6600" spc="600" dirty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耶穌擁有大祭司身分</a:t>
            </a:r>
            <a:r>
              <a:rPr lang="zh-TW" altLang="zh-TW" sz="7200" spc="600" dirty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/>
            </a:r>
            <a:br>
              <a:rPr lang="zh-TW" altLang="zh-TW" sz="7200" spc="600" dirty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</a:br>
            <a:endParaRPr lang="zh-TW" altLang="en-US" sz="7200" spc="600" dirty="0">
              <a:gradFill>
                <a:gsLst>
                  <a:gs pos="0">
                    <a:srgbClr val="FFFF00"/>
                  </a:gs>
                  <a:gs pos="50000">
                    <a:srgbClr val="99FF33"/>
                  </a:gs>
                  <a:gs pos="100000">
                    <a:schemeClr val="bg1">
                      <a:tint val="10000"/>
                      <a:satMod val="300000"/>
                    </a:schemeClr>
                  </a:gs>
                </a:gsLst>
                <a:lin ang="16200000" scaled="1"/>
              </a:gra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0321" y="1584329"/>
            <a:ext cx="49553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希伯來書 </a:t>
            </a:r>
            <a:r>
              <a:rPr lang="en-US" altLang="zh-TW" sz="4000" dirty="0" smtClean="0"/>
              <a:t>5:7-10 </a:t>
            </a:r>
            <a:r>
              <a:rPr lang="zh-TW" altLang="zh-TW" sz="4000" dirty="0"/>
              <a:t>基督在肉體的時候，既大聲哀哭，流淚禱告，懇求那能救他免死的主，就因他的虔誠蒙了應允。</a:t>
            </a:r>
            <a:r>
              <a:rPr lang="en-US" altLang="zh-TW" sz="4000" dirty="0"/>
              <a:t>…..</a:t>
            </a:r>
            <a:r>
              <a:rPr lang="zh-TW" altLang="zh-TW" sz="4000" dirty="0">
                <a:solidFill>
                  <a:srgbClr val="FF0000"/>
                </a:solidFill>
              </a:rPr>
              <a:t>並</a:t>
            </a:r>
            <a:r>
              <a:rPr lang="zh-TW" altLang="zh-TW" sz="4000" dirty="0" smtClean="0">
                <a:solidFill>
                  <a:srgbClr val="FF0000"/>
                </a:solidFill>
              </a:rPr>
              <a:t>蒙神</a:t>
            </a:r>
            <a:r>
              <a:rPr lang="zh-TW" altLang="zh-TW" sz="4000" dirty="0">
                <a:solidFill>
                  <a:srgbClr val="FF0000"/>
                </a:solidFill>
              </a:rPr>
              <a:t>照著麥基洗德的等次稱他為大祭司</a:t>
            </a:r>
            <a:r>
              <a:rPr lang="zh-TW" altLang="zh-TW" sz="4000" dirty="0"/>
              <a:t>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78"/>
            <a:ext cx="4183407" cy="325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8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260676"/>
            <a:ext cx="5112568" cy="46265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4200" b="1" dirty="0"/>
              <a:t>5:11</a:t>
            </a:r>
            <a:r>
              <a:rPr lang="en-US" altLang="zh-TW" sz="4200" dirty="0"/>
              <a:t> </a:t>
            </a:r>
            <a:r>
              <a:rPr lang="zh-TW" altLang="zh-TW" sz="4200" dirty="0"/>
              <a:t>論到麥基洗德，我們有好些話，並且難以解明，因為你們</a:t>
            </a:r>
            <a:r>
              <a:rPr lang="zh-TW" altLang="zh-TW" sz="4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聽不進去</a:t>
            </a:r>
            <a:r>
              <a:rPr lang="zh-TW" altLang="zh-TW" sz="4200" dirty="0" smtClean="0"/>
              <a:t>。</a:t>
            </a:r>
            <a:endParaRPr lang="en-US" altLang="zh-TW" sz="4200" dirty="0" smtClean="0"/>
          </a:p>
          <a:p>
            <a:pPr marL="0" indent="0">
              <a:buNone/>
            </a:pPr>
            <a:endParaRPr lang="en-US" altLang="zh-TW" sz="4200" dirty="0"/>
          </a:p>
          <a:p>
            <a:pPr marL="0" indent="0">
              <a:buNone/>
            </a:pPr>
            <a:r>
              <a:rPr lang="en-US" altLang="zh-TW" sz="4200" b="1" dirty="0" smtClean="0"/>
              <a:t>(</a:t>
            </a:r>
            <a:r>
              <a:rPr lang="zh-TW" altLang="en-US" sz="4200" b="1" dirty="0"/>
              <a:t>新漢語</a:t>
            </a:r>
            <a:r>
              <a:rPr lang="zh-TW" altLang="en-US" sz="4200" b="1" dirty="0" smtClean="0"/>
              <a:t>譯本</a:t>
            </a:r>
            <a:r>
              <a:rPr lang="en-US" altLang="zh-TW" sz="4200" b="1" dirty="0" smtClean="0"/>
              <a:t>)</a:t>
            </a:r>
            <a:r>
              <a:rPr lang="zh-TW" altLang="zh-TW" sz="4200" dirty="0"/>
              <a:t>論到這事，我們有許多話要說，卻難以解釋，因為你們的聽覺已變得</a:t>
            </a:r>
            <a:r>
              <a:rPr lang="zh-TW" altLang="zh-TW" sz="4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遲鈍</a:t>
            </a:r>
            <a:r>
              <a:rPr lang="zh-TW" altLang="zh-TW" sz="4200" dirty="0" smtClean="0"/>
              <a:t>。</a:t>
            </a:r>
            <a:endParaRPr lang="en-US" altLang="zh-TW" sz="4200" dirty="0" smtClean="0"/>
          </a:p>
          <a:p>
            <a:pPr marL="0" indent="0">
              <a:buNone/>
            </a:pPr>
            <a:endParaRPr lang="en-US" altLang="zh-TW" sz="4200" dirty="0" smtClean="0"/>
          </a:p>
          <a:p>
            <a:pPr marL="0" indent="0">
              <a:buNone/>
            </a:pPr>
            <a:r>
              <a:rPr lang="zh-TW" altLang="zh-TW" sz="4200" dirty="0" smtClean="0">
                <a:solidFill>
                  <a:srgbClr val="0000FF"/>
                </a:solidFill>
              </a:rPr>
              <a:t>聽</a:t>
            </a:r>
            <a:r>
              <a:rPr lang="zh-TW" altLang="zh-TW" sz="4200" dirty="0">
                <a:solidFill>
                  <a:srgbClr val="0000FF"/>
                </a:solidFill>
              </a:rPr>
              <a:t>不進去（</a:t>
            </a:r>
            <a:r>
              <a:rPr lang="en-US" altLang="zh-TW" sz="4200" dirty="0" err="1">
                <a:solidFill>
                  <a:srgbClr val="0000FF"/>
                </a:solidFill>
              </a:rPr>
              <a:t>nothros</a:t>
            </a:r>
            <a:r>
              <a:rPr lang="zh-TW" altLang="zh-TW" sz="4200" dirty="0">
                <a:solidFill>
                  <a:srgbClr val="0000FF"/>
                </a:solidFill>
              </a:rPr>
              <a:t>），原文字意「懶散的、怠惰的」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zh-TW" sz="44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信徒</a:t>
            </a:r>
            <a:r>
              <a:rPr lang="zh-TW" altLang="en-US" sz="7200" spc="6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靈性</a:t>
            </a:r>
            <a:r>
              <a:rPr lang="zh-TW" altLang="en-US" sz="7200" spc="600" dirty="0" smtClean="0">
                <a:solidFill>
                  <a:srgbClr val="99FF99"/>
                </a:solidFill>
                <a:latin typeface="華康雅宋體" pitchFamily="49" charset="-120"/>
                <a:ea typeface="華康雅宋體" pitchFamily="49" charset="-120"/>
              </a:rPr>
              <a:t>遲鈍</a:t>
            </a:r>
            <a:r>
              <a:rPr lang="zh-TW" altLang="en-US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、</a:t>
            </a:r>
            <a:r>
              <a:rPr lang="en-US" altLang="zh-TW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/>
            </a:r>
            <a:br>
              <a:rPr lang="en-US" altLang="zh-TW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</a:br>
            <a:r>
              <a:rPr lang="zh-TW" altLang="en-US" sz="7200" spc="600" dirty="0" smtClean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接收</a:t>
            </a:r>
            <a:r>
              <a:rPr lang="zh-TW" altLang="en-US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出現問題</a:t>
            </a:r>
            <a:endParaRPr lang="zh-TW" altLang="en-US" sz="28700" spc="600" dirty="0">
              <a:solidFill>
                <a:srgbClr val="FFFF00"/>
              </a:solidFill>
              <a:latin typeface="華康雅宋體" pitchFamily="49" charset="-120"/>
              <a:ea typeface="華康雅宋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67" y="2852936"/>
            <a:ext cx="3367261" cy="33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1700808"/>
            <a:ext cx="972108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一</a:t>
            </a:r>
            <a:r>
              <a:rPr lang="zh-TW" altLang="en-US" sz="72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、靈性</a:t>
            </a:r>
            <a:r>
              <a:rPr lang="zh-TW" altLang="en-US" sz="72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營養</a:t>
            </a:r>
            <a:r>
              <a:rPr lang="zh-TW" altLang="en-US" sz="72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不良</a:t>
            </a:r>
            <a:r>
              <a:rPr lang="en-US" altLang="zh-TW" sz="8800" dirty="0" smtClean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 smtClean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endParaRPr lang="zh-TW" altLang="en-US" sz="9600" dirty="0">
              <a:solidFill>
                <a:srgbClr val="00FF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5279"/>
            <a:ext cx="6120680" cy="510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844824"/>
            <a:ext cx="7272808" cy="2610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/>
              <a:t>第</a:t>
            </a:r>
            <a:r>
              <a:rPr lang="en-US" altLang="zh-TW" sz="4000" b="1" dirty="0" smtClean="0"/>
              <a:t>12</a:t>
            </a:r>
            <a:r>
              <a:rPr lang="zh-TW" altLang="en-US" sz="4000" b="1" dirty="0" smtClean="0"/>
              <a:t>節  </a:t>
            </a:r>
            <a:r>
              <a:rPr lang="en-US" altLang="zh-TW" sz="4000" dirty="0" smtClean="0"/>
              <a:t> </a:t>
            </a:r>
            <a:r>
              <a:rPr lang="zh-TW" altLang="zh-TW" sz="4000" dirty="0"/>
              <a:t>看你們學習的工夫，本該作師傅，誰知還得有人將　</a:t>
            </a:r>
            <a:r>
              <a:rPr lang="zh-TW" altLang="zh-TW" sz="4000" dirty="0">
                <a:solidFill>
                  <a:srgbClr val="0000FF"/>
                </a:solidFill>
              </a:rPr>
              <a:t>神聖言小學的開端</a:t>
            </a:r>
            <a:r>
              <a:rPr lang="zh-TW" altLang="zh-TW" sz="4000" dirty="0"/>
              <a:t>另教導你們，並且成了那必須</a:t>
            </a:r>
            <a:r>
              <a:rPr lang="zh-TW" altLang="zh-TW" sz="4000" dirty="0">
                <a:solidFill>
                  <a:srgbClr val="C00000"/>
                </a:solidFill>
              </a:rPr>
              <a:t>吃奶</a:t>
            </a:r>
            <a:r>
              <a:rPr lang="zh-TW" altLang="zh-TW" sz="4000" dirty="0"/>
              <a:t>、</a:t>
            </a:r>
            <a:r>
              <a:rPr lang="zh-TW" altLang="zh-TW" sz="4000" dirty="0">
                <a:solidFill>
                  <a:srgbClr val="C00000"/>
                </a:solidFill>
              </a:rPr>
              <a:t>不能吃乾糧的人</a:t>
            </a:r>
            <a:r>
              <a:rPr lang="zh-TW" altLang="zh-TW" sz="4000" dirty="0" smtClean="0"/>
              <a:t>。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 smtClean="0"/>
              <a:t>（現代</a:t>
            </a:r>
            <a:r>
              <a:rPr lang="zh-TW" altLang="en-US" sz="4000" dirty="0"/>
              <a:t>中文</a:t>
            </a:r>
            <a:r>
              <a:rPr lang="zh-TW" altLang="en-US" sz="4000" dirty="0" smtClean="0"/>
              <a:t>譯本）</a:t>
            </a:r>
            <a:r>
              <a:rPr lang="zh-TW" altLang="en-US" sz="4000" dirty="0" smtClean="0">
                <a:solidFill>
                  <a:srgbClr val="9900FF"/>
                </a:solidFill>
              </a:rPr>
              <a:t>神</a:t>
            </a:r>
            <a:r>
              <a:rPr lang="zh-TW" altLang="zh-TW" sz="4000" dirty="0" smtClean="0">
                <a:solidFill>
                  <a:srgbClr val="9900FF"/>
                </a:solidFill>
              </a:rPr>
              <a:t>聖</a:t>
            </a:r>
            <a:r>
              <a:rPr lang="zh-TW" altLang="zh-TW" sz="4000" dirty="0">
                <a:solidFill>
                  <a:srgbClr val="9900FF"/>
                </a:solidFill>
              </a:rPr>
              <a:t>言</a:t>
            </a:r>
            <a:r>
              <a:rPr lang="zh-TW" altLang="zh-TW" sz="4000" dirty="0" smtClean="0">
                <a:solidFill>
                  <a:srgbClr val="9900FF"/>
                </a:solidFill>
              </a:rPr>
              <a:t>小學</a:t>
            </a:r>
            <a:r>
              <a:rPr lang="zh-TW" altLang="en-US" sz="4000" dirty="0" smtClean="0">
                <a:solidFill>
                  <a:srgbClr val="9900FF"/>
                </a:solidFill>
              </a:rPr>
              <a:t>：「</a:t>
            </a:r>
            <a:r>
              <a:rPr lang="zh-TW" altLang="zh-TW" sz="4000" dirty="0" smtClean="0">
                <a:solidFill>
                  <a:srgbClr val="9900FF"/>
                </a:solidFill>
              </a:rPr>
              <a:t>上帝</a:t>
            </a:r>
            <a:r>
              <a:rPr lang="zh-TW" altLang="zh-TW" sz="4000" dirty="0">
                <a:solidFill>
                  <a:srgbClr val="9900FF"/>
                </a:solidFill>
              </a:rPr>
              <a:t>資訊的第一</a:t>
            </a:r>
            <a:r>
              <a:rPr lang="zh-TW" altLang="zh-TW" sz="4000" dirty="0" smtClean="0">
                <a:solidFill>
                  <a:srgbClr val="9900FF"/>
                </a:solidFill>
              </a:rPr>
              <a:t>課</a:t>
            </a:r>
            <a:r>
              <a:rPr lang="zh-TW" altLang="en-US" sz="4000" dirty="0">
                <a:solidFill>
                  <a:srgbClr val="9900FF"/>
                </a:solidFill>
              </a:rPr>
              <a:t>」</a:t>
            </a:r>
            <a:endParaRPr lang="zh-TW" altLang="zh-TW" sz="4000" dirty="0">
              <a:solidFill>
                <a:srgbClr val="9900FF"/>
              </a:solidFill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刷刷體W7" panose="020B0709000000000000" pitchFamily="49" charset="-120"/>
                <a:ea typeface="華康刷刷體W7" panose="020B0709000000000000" pitchFamily="49" charset="-120"/>
              </a:rPr>
              <a:t>為人師表卻不會基本道理</a:t>
            </a:r>
            <a:endParaRPr lang="zh-TW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刷刷體W7" panose="020B0709000000000000" pitchFamily="49" charset="-120"/>
              <a:ea typeface="華康刷刷體W7" panose="020B0709000000000000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43" y="3679917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8256" y="1412776"/>
            <a:ext cx="8568952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zh-TW" altLang="zh-TW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468560" y="116632"/>
            <a:ext cx="961256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B0D68E"/>
                    </a:gs>
                    <a:gs pos="89000">
                      <a:srgbClr val="CC99FF"/>
                    </a:gs>
                    <a:gs pos="82001">
                      <a:srgbClr val="FFFF00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病懨懨的成人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" y="1412776"/>
            <a:ext cx="9095421" cy="549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山峻嶺">
  <a:themeElements>
    <a:clrScheme name="高山峻嶺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自訂 5">
      <a:majorFont>
        <a:latin typeface="Franklin Gothic Medium"/>
        <a:ea typeface="華康海報體W9(P)"/>
        <a:cs typeface=""/>
      </a:majorFont>
      <a:minorFont>
        <a:latin typeface="Franklin Gothic Book"/>
        <a:ea typeface="華康儷中黑"/>
        <a:cs typeface=""/>
      </a:minorFont>
    </a:fontScheme>
    <a:fmtScheme name="高山峻嶺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18735</TotalTime>
  <Words>515</Words>
  <Application>Microsoft Office PowerPoint</Application>
  <PresentationFormat>如螢幕大小 (4:3)</PresentationFormat>
  <Paragraphs>72</Paragraphs>
  <Slides>31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51" baseType="lpstr">
      <vt:lpstr>Arial</vt:lpstr>
      <vt:lpstr>新細明體</vt:lpstr>
      <vt:lpstr>華康刷刷體W7</vt:lpstr>
      <vt:lpstr>華康酒桶體</vt:lpstr>
      <vt:lpstr>華康漆隸體W5</vt:lpstr>
      <vt:lpstr>華康飾藝體W5</vt:lpstr>
      <vt:lpstr>Franklin Gothic Book</vt:lpstr>
      <vt:lpstr>華康雅宋體</vt:lpstr>
      <vt:lpstr>華康唐風隸</vt:lpstr>
      <vt:lpstr>Wingdings</vt:lpstr>
      <vt:lpstr>華康榜書體W8</vt:lpstr>
      <vt:lpstr>華康硬黑體W7</vt:lpstr>
      <vt:lpstr>Wingdings 2</vt:lpstr>
      <vt:lpstr>華康儷中黑</vt:lpstr>
      <vt:lpstr>華康平劇體W7</vt:lpstr>
      <vt:lpstr>Franklin Gothic Medium</vt:lpstr>
      <vt:lpstr>華康娃娃體W7</vt:lpstr>
      <vt:lpstr>華康海報體W9(P)</vt:lpstr>
      <vt:lpstr>Calibri</vt:lpstr>
      <vt:lpstr>高山峻嶺</vt:lpstr>
      <vt:lpstr>PowerPoint 簡報</vt:lpstr>
      <vt:lpstr>希伯來書 5:11-14</vt:lpstr>
      <vt:lpstr>清朝時代台灣兩種病無醫 </vt:lpstr>
      <vt:lpstr>著 猴</vt:lpstr>
      <vt:lpstr>耶穌擁有大祭司身分 </vt:lpstr>
      <vt:lpstr>信徒靈性遲鈍、 接收出現問題</vt:lpstr>
      <vt:lpstr>一、靈性營養不良  </vt:lpstr>
      <vt:lpstr>為人師表卻不會基本道理</vt:lpstr>
      <vt:lpstr>病懨懨的成人</vt:lpstr>
      <vt:lpstr>偏食與挑食</vt:lpstr>
      <vt:lpstr>靈性營養不良症候群</vt:lpstr>
      <vt:lpstr>加強屬靈的營養</vt:lpstr>
      <vt:lpstr>二、真理是非不明  </vt:lpstr>
      <vt:lpstr>不懂得作正確的事</vt:lpstr>
      <vt:lpstr>PowerPoint 簡報</vt:lpstr>
      <vt:lpstr>南韓2015年度成語 </vt:lpstr>
      <vt:lpstr>特別行業：抓猴</vt:lpstr>
      <vt:lpstr>PowerPoint 簡報</vt:lpstr>
      <vt:lpstr>網路燙金關鍵字</vt:lpstr>
      <vt:lpstr>獼猴著黐(ㄔ)</vt:lpstr>
      <vt:lpstr>孫悟空的緊箍咒！</vt:lpstr>
      <vt:lpstr>三、生活常識不佳  </vt:lpstr>
      <vt:lpstr>著猴另一種症狀</vt:lpstr>
      <vt:lpstr>務必成熟長大</vt:lpstr>
      <vt:lpstr>正常靈食辨別好壞</vt:lpstr>
      <vt:lpstr>一个鼎，煠一粒卵</vt:lpstr>
      <vt:lpstr>有知識卻沒常識</vt:lpstr>
      <vt:lpstr>PowerPoint 簡報</vt:lpstr>
      <vt:lpstr>再來找出錯誤</vt:lpstr>
      <vt:lpstr>沒有常識，就不會有知識！</vt:lpstr>
      <vt:lpstr>猴年不著猴 靈命就需成長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基要信仰系列之一</dc:title>
  <dc:creator>sun</dc:creator>
  <cp:lastModifiedBy>user</cp:lastModifiedBy>
  <cp:revision>1298</cp:revision>
  <dcterms:created xsi:type="dcterms:W3CDTF">2013-08-28T06:41:37Z</dcterms:created>
  <dcterms:modified xsi:type="dcterms:W3CDTF">2016-02-14T23:32:56Z</dcterms:modified>
</cp:coreProperties>
</file>