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98"/>
  </p:notesMasterIdLst>
  <p:sldIdLst>
    <p:sldId id="869" r:id="rId2"/>
    <p:sldId id="870" r:id="rId3"/>
    <p:sldId id="871" r:id="rId4"/>
    <p:sldId id="1031" r:id="rId5"/>
    <p:sldId id="1024" r:id="rId6"/>
    <p:sldId id="872" r:id="rId7"/>
    <p:sldId id="873" r:id="rId8"/>
    <p:sldId id="874" r:id="rId9"/>
    <p:sldId id="875" r:id="rId10"/>
    <p:sldId id="1023" r:id="rId11"/>
    <p:sldId id="820" r:id="rId12"/>
    <p:sldId id="1005" r:id="rId13"/>
    <p:sldId id="1019" r:id="rId14"/>
    <p:sldId id="1020" r:id="rId15"/>
    <p:sldId id="1006" r:id="rId16"/>
    <p:sldId id="1007" r:id="rId17"/>
    <p:sldId id="1008" r:id="rId18"/>
    <p:sldId id="1009" r:id="rId19"/>
    <p:sldId id="1002" r:id="rId20"/>
    <p:sldId id="1026" r:id="rId21"/>
    <p:sldId id="1025" r:id="rId22"/>
    <p:sldId id="1027" r:id="rId23"/>
    <p:sldId id="1028" r:id="rId24"/>
    <p:sldId id="1029" r:id="rId25"/>
    <p:sldId id="1030" r:id="rId26"/>
    <p:sldId id="955" r:id="rId27"/>
    <p:sldId id="944" r:id="rId28"/>
    <p:sldId id="978" r:id="rId29"/>
    <p:sldId id="980" r:id="rId30"/>
    <p:sldId id="981" r:id="rId31"/>
    <p:sldId id="982" r:id="rId32"/>
    <p:sldId id="983" r:id="rId33"/>
    <p:sldId id="984" r:id="rId34"/>
    <p:sldId id="1017" r:id="rId35"/>
    <p:sldId id="1018" r:id="rId36"/>
    <p:sldId id="1022" r:id="rId37"/>
    <p:sldId id="1003" r:id="rId38"/>
    <p:sldId id="1004" r:id="rId39"/>
    <p:sldId id="833" r:id="rId40"/>
    <p:sldId id="868" r:id="rId41"/>
    <p:sldId id="963" r:id="rId42"/>
    <p:sldId id="964" r:id="rId43"/>
    <p:sldId id="965" r:id="rId44"/>
    <p:sldId id="966" r:id="rId45"/>
    <p:sldId id="967" r:id="rId46"/>
    <p:sldId id="968" r:id="rId47"/>
    <p:sldId id="970" r:id="rId48"/>
    <p:sldId id="971" r:id="rId49"/>
    <p:sldId id="972" r:id="rId50"/>
    <p:sldId id="834" r:id="rId51"/>
    <p:sldId id="835" r:id="rId52"/>
    <p:sldId id="836" r:id="rId53"/>
    <p:sldId id="847" r:id="rId54"/>
    <p:sldId id="948" r:id="rId55"/>
    <p:sldId id="985" r:id="rId56"/>
    <p:sldId id="986" r:id="rId57"/>
    <p:sldId id="987" r:id="rId58"/>
    <p:sldId id="974" r:id="rId59"/>
    <p:sldId id="988" r:id="rId60"/>
    <p:sldId id="990" r:id="rId61"/>
    <p:sldId id="992" r:id="rId62"/>
    <p:sldId id="991" r:id="rId63"/>
    <p:sldId id="993" r:id="rId64"/>
    <p:sldId id="994" r:id="rId65"/>
    <p:sldId id="995" r:id="rId66"/>
    <p:sldId id="996" r:id="rId67"/>
    <p:sldId id="997" r:id="rId68"/>
    <p:sldId id="979" r:id="rId69"/>
    <p:sldId id="960" r:id="rId70"/>
    <p:sldId id="961" r:id="rId71"/>
    <p:sldId id="999" r:id="rId72"/>
    <p:sldId id="998" r:id="rId73"/>
    <p:sldId id="1000" r:id="rId74"/>
    <p:sldId id="956" r:id="rId75"/>
    <p:sldId id="1010" r:id="rId76"/>
    <p:sldId id="1011" r:id="rId77"/>
    <p:sldId id="957" r:id="rId78"/>
    <p:sldId id="1012" r:id="rId79"/>
    <p:sldId id="1013" r:id="rId80"/>
    <p:sldId id="1021" r:id="rId81"/>
    <p:sldId id="958" r:id="rId82"/>
    <p:sldId id="959" r:id="rId83"/>
    <p:sldId id="942" r:id="rId84"/>
    <p:sldId id="1014" r:id="rId85"/>
    <p:sldId id="943" r:id="rId86"/>
    <p:sldId id="1015" r:id="rId87"/>
    <p:sldId id="1016" r:id="rId88"/>
    <p:sldId id="885" r:id="rId89"/>
    <p:sldId id="886" r:id="rId90"/>
    <p:sldId id="887" r:id="rId91"/>
    <p:sldId id="916" r:id="rId92"/>
    <p:sldId id="917" r:id="rId93"/>
    <p:sldId id="918" r:id="rId94"/>
    <p:sldId id="919" r:id="rId95"/>
    <p:sldId id="920" r:id="rId96"/>
    <p:sldId id="860" r:id="rId9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9900FF"/>
    <a:srgbClr val="00FFCC"/>
    <a:srgbClr val="66FF33"/>
    <a:srgbClr val="00FF99"/>
    <a:srgbClr val="00FFFF"/>
    <a:srgbClr val="FF00FF"/>
    <a:srgbClr val="F6F194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280" autoAdjust="0"/>
  </p:normalViewPr>
  <p:slideViewPr>
    <p:cSldViewPr>
      <p:cViewPr>
        <p:scale>
          <a:sx n="40" d="100"/>
          <a:sy n="40" d="100"/>
        </p:scale>
        <p:origin x="-100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485E5-30CD-4462-A547-DAE88F69AB64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F4F7B-6DBD-4B9A-BEC4-D41E8824E5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56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3739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440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440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514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514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51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71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514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745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718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440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514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作者的意思是要去見證上帝像岩石一樣的本質，他要透過他的信心和生命向環繞他的人，顯出一種相似磐石的樣式。人便可以看到你的讚美、你的榮耀、美麗與良善。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97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4F7B-6DBD-4B9A-BEC4-D41E8824E5FC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21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/>
          <p:nvPr/>
        </p:nvGrpSpPr>
        <p:grpSpPr>
          <a:xfrm>
            <a:off x="0" y="3268345"/>
            <a:ext cx="9144000" cy="146304"/>
            <a:chOff x="0" y="3268345"/>
            <a:chExt cx="9144000" cy="14630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9712" y="6356350"/>
            <a:ext cx="1868424" cy="365125"/>
          </a:xfrm>
        </p:spPr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/>
          <p:cNvGrpSpPr/>
          <p:nvPr/>
        </p:nvGrpSpPr>
        <p:grpSpPr>
          <a:xfrm rot="5400000" flipH="1">
            <a:off x="3332988" y="3384804"/>
            <a:ext cx="6867144" cy="73152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Group 13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12"/>
          <p:cNvGrpSpPr/>
          <p:nvPr/>
        </p:nvGrpSpPr>
        <p:grpSpPr>
          <a:xfrm flipH="1">
            <a:off x="0" y="4228465"/>
            <a:ext cx="9144000" cy="146304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6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5" name="Group 10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13"/>
          <p:cNvGrpSpPr/>
          <p:nvPr/>
        </p:nvGrpSpPr>
        <p:grpSpPr>
          <a:xfrm flipH="1">
            <a:off x="0" y="11430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3" name="Group 15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3">
                <a:lumMod val="20000"/>
                <a:lumOff val="80000"/>
              </a:schemeClr>
            </a:gs>
            <a:gs pos="59000">
              <a:srgbClr val="FFFF99"/>
            </a:gs>
            <a:gs pos="83000">
              <a:schemeClr val="bg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453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fld id="{0B249ECB-1F89-4F1C-87C4-FB6EDBD7430F}" type="datetimeFigureOut">
              <a:rPr lang="zh-TW" altLang="en-US" smtClean="0"/>
              <a:t>2017/7/31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35E71004-014E-403A-BF7B-196A27D636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endParaRPr lang="en-US" altLang="zh-TW" sz="6000" spc="600" dirty="0" smtClean="0">
              <a:gradFill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99000">
                    <a:srgbClr val="FEE7F2"/>
                  </a:gs>
                  <a:gs pos="90000">
                    <a:srgbClr val="F952A0"/>
                  </a:gs>
                  <a:gs pos="88000">
                    <a:srgbClr val="FF99FF"/>
                  </a:gs>
                  <a:gs pos="98000">
                    <a:srgbClr val="B43E85"/>
                  </a:gs>
                  <a:gs pos="100000">
                    <a:srgbClr val="F8B049"/>
                  </a:gs>
                </a:gsLst>
                <a:lin ang="5400000" scaled="0"/>
              </a:gradFill>
              <a:effectLst>
                <a:glow rad="101600">
                  <a:schemeClr val="tx2"/>
                </a:glow>
              </a:effectLst>
              <a:latin typeface="華康雅宋體" pitchFamily="49" charset="-120"/>
              <a:ea typeface="華康雅宋體" pitchFamily="49" charset="-120"/>
              <a:cs typeface="+mj-cs"/>
            </a:endParaRPr>
          </a:p>
          <a:p>
            <a:endParaRPr lang="zh-TW" alt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mtClean="0">
                <a:solidFill>
                  <a:srgbClr val="FFFF00"/>
                </a:solidFill>
              </a:rPr>
              <a:t>第十五屆</a:t>
            </a:r>
            <a:r>
              <a:rPr lang="zh-TW" altLang="en-US" dirty="0">
                <a:solidFill>
                  <a:srgbClr val="FFFF00"/>
                </a:solidFill>
              </a:rPr>
              <a:t>生命教育種籽講師培訓</a:t>
            </a:r>
            <a:r>
              <a:rPr lang="zh-TW" altLang="en-US" dirty="0" smtClean="0">
                <a:solidFill>
                  <a:srgbClr val="FFFF00"/>
                </a:solidFill>
              </a:rPr>
              <a:t>營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3899" y="2132856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 smtClean="0"/>
              <a:t>兒童</a:t>
            </a:r>
            <a:r>
              <a:rPr lang="zh-TW" altLang="en-US" sz="6000" dirty="0"/>
              <a:t>與青少年生命</a:t>
            </a:r>
            <a:r>
              <a:rPr lang="zh-TW" altLang="en-US" sz="6000" dirty="0" smtClean="0"/>
              <a:t>教育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02" y="4005064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8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499616"/>
            <a:ext cx="8363272" cy="524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郭台銘於美國投資事業中，表示群創公司</a:t>
            </a:r>
            <a:r>
              <a:rPr lang="zh-TW" altLang="zh-TW" dirty="0"/>
              <a:t>「群才創新、三向未來」招募面談</a:t>
            </a:r>
            <a:r>
              <a:rPr lang="zh-TW" altLang="zh-TW" dirty="0" smtClean="0"/>
              <a:t>會</a:t>
            </a:r>
            <a:r>
              <a:rPr lang="zh-TW" altLang="en-US" dirty="0" smtClean="0"/>
              <a:t>，表示要尋找「</a:t>
            </a:r>
            <a:r>
              <a:rPr lang="zh-TW" altLang="zh-TW" dirty="0" smtClean="0"/>
              <a:t>三</a:t>
            </a:r>
            <a:r>
              <a:rPr lang="zh-TW" altLang="zh-TW" dirty="0"/>
              <a:t>向（向上、向外及向前）」</a:t>
            </a:r>
            <a:r>
              <a:rPr lang="zh-TW" altLang="zh-TW" dirty="0" smtClean="0"/>
              <a:t>人才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基督徒的生命教育應該是</a:t>
            </a:r>
            <a:r>
              <a:rPr lang="zh-TW" altLang="en-US" dirty="0"/>
              <a:t>：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向上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向下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3.</a:t>
            </a:r>
            <a:r>
              <a:rPr lang="zh-TW" altLang="en-US" dirty="0" smtClean="0"/>
              <a:t>向內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向外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5.</a:t>
            </a:r>
            <a:r>
              <a:rPr lang="zh-TW" altLang="en-US" dirty="0" smtClean="0"/>
              <a:t>向前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</a:rPr>
              <a:t>五個向度</a:t>
            </a:r>
            <a:r>
              <a:rPr lang="zh-TW" altLang="en-US" sz="6000" dirty="0">
                <a:solidFill>
                  <a:srgbClr val="FFFF00"/>
                </a:solidFill>
              </a:rPr>
              <a:t>、</a:t>
            </a:r>
            <a:r>
              <a:rPr lang="zh-TW" altLang="en-US" sz="6000" dirty="0" smtClean="0">
                <a:solidFill>
                  <a:srgbClr val="FFFF00"/>
                </a:solidFill>
              </a:rPr>
              <a:t>立體生命觀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15" y="3861048"/>
            <a:ext cx="5078139" cy="28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3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77080" y="476672"/>
            <a:ext cx="9721080" cy="1143000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zh-TW" altLang="en-US" sz="96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一</a:t>
            </a:r>
            <a:r>
              <a:rPr lang="zh-TW" altLang="en-US" sz="8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、人</a:t>
            </a:r>
            <a:r>
              <a:rPr lang="zh-TW" altLang="en-US" sz="80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與上帝</a:t>
            </a:r>
            <a:r>
              <a:rPr lang="en-US" altLang="zh-TW" sz="8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138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770675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9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40544" y="2239341"/>
            <a:ext cx="3600400" cy="4626547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zh-TW" sz="4400" dirty="0"/>
              <a:t>一個真正認識上帝的人就是認識了人的「原版」－上帝</a:t>
            </a:r>
            <a:r>
              <a:rPr lang="zh-TW" altLang="zh-TW" sz="4400" b="1" dirty="0">
                <a:solidFill>
                  <a:srgbClr val="C00000"/>
                </a:solidFill>
              </a:rPr>
              <a:t>（人只是影印版而已）</a:t>
            </a:r>
            <a:r>
              <a:rPr lang="zh-TW" altLang="zh-TW" sz="4400" dirty="0"/>
              <a:t>，與此同時，當我們看見原版時，我們才能看清楚影印版的缺乏。 </a:t>
            </a:r>
          </a:p>
          <a:p>
            <a:pPr marL="0" indent="0">
              <a:buNone/>
            </a:pPr>
            <a:endParaRPr lang="zh-TW" altLang="en-US" sz="4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0655" y="404664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6600" spc="600" dirty="0" smtClean="0">
                <a:solidFill>
                  <a:srgbClr val="FFFF00"/>
                </a:soli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加爾文神學</a:t>
            </a:r>
            <a:r>
              <a:rPr lang="en-US" altLang="zh-TW" sz="5400" spc="6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/>
            </a:r>
            <a:br>
              <a:rPr lang="en-US" altLang="zh-TW" sz="5400" spc="6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</a:br>
            <a:r>
              <a:rPr lang="zh-TW" altLang="en-US" sz="7200" spc="600" dirty="0" smtClean="0">
                <a:solidFill>
                  <a:srgbClr val="00FFCC"/>
                </a:soli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認識</a:t>
            </a:r>
            <a:r>
              <a:rPr lang="zh-TW" altLang="en-US" sz="5400" spc="600" dirty="0" smtClean="0">
                <a:solidFill>
                  <a:srgbClr val="FFFF00"/>
                </a:soli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上帝與</a:t>
            </a:r>
            <a:r>
              <a:rPr lang="zh-TW" altLang="en-US" sz="7200" spc="600" dirty="0" smtClean="0">
                <a:solidFill>
                  <a:srgbClr val="00FFCC"/>
                </a:soli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認識</a:t>
            </a:r>
            <a:r>
              <a:rPr lang="zh-TW" altLang="en-US" sz="5400" spc="600" dirty="0" smtClean="0">
                <a:solidFill>
                  <a:srgbClr val="FFFF00"/>
                </a:soli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自己</a:t>
            </a:r>
            <a:endParaRPr lang="zh-TW" altLang="en-US" sz="5400" spc="600" dirty="0">
              <a:solidFill>
                <a:srgbClr val="FFFF00"/>
              </a:solidFill>
              <a:latin typeface="華康平劇體W7" panose="040B0709000000000000" pitchFamily="81" charset="-120"/>
              <a:ea typeface="華康平劇體W7" panose="040B0709000000000000" pitchFamily="81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94883"/>
            <a:ext cx="4733509" cy="265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2745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2564904"/>
            <a:ext cx="5472608" cy="22651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/>
              <a:t>湯馬斯</a:t>
            </a:r>
            <a:r>
              <a:rPr lang="en-US" altLang="zh-TW" sz="4000" dirty="0"/>
              <a:t>‧</a:t>
            </a:r>
            <a:r>
              <a:rPr lang="zh-TW" altLang="en-US" sz="4000" dirty="0"/>
              <a:t>佛里曼（</a:t>
            </a:r>
            <a:r>
              <a:rPr lang="en-US" altLang="zh-TW" sz="4000" dirty="0"/>
              <a:t>Thomas Friedman</a:t>
            </a:r>
            <a:r>
              <a:rPr lang="zh-TW" altLang="en-US" sz="4000" dirty="0"/>
              <a:t>）六月曾來台演說，他的新書</a:t>
            </a:r>
            <a:r>
              <a:rPr lang="en-US" altLang="zh-TW" sz="4000" dirty="0"/>
              <a:t>《</a:t>
            </a:r>
            <a:r>
              <a:rPr lang="zh-TW" altLang="en-US" sz="4000" dirty="0"/>
              <a:t>謝謝你遲到了</a:t>
            </a:r>
            <a:r>
              <a:rPr lang="en-US" altLang="zh-TW" sz="4000" dirty="0"/>
              <a:t>》</a:t>
            </a:r>
            <a:r>
              <a:rPr lang="zh-TW" altLang="en-US" sz="4000" dirty="0"/>
              <a:t>有一章標題是「上帝是否存在於網際空間」。</a:t>
            </a:r>
            <a:br>
              <a:rPr lang="zh-TW" altLang="en-US" sz="4000" dirty="0"/>
            </a:br>
            <a:endParaRPr lang="zh-TW" altLang="en-US" sz="4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solidFill>
                  <a:srgbClr val="0000FF"/>
                </a:solidFill>
                <a:effectLst/>
              </a:rPr>
              <a:t>亞當夏娃</a:t>
            </a:r>
            <a:r>
              <a:rPr lang="en-US" altLang="zh-TW" sz="7200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zh-TW" sz="7200" dirty="0" smtClean="0">
                <a:solidFill>
                  <a:srgbClr val="0000FF"/>
                </a:solidFill>
                <a:effectLst/>
              </a:rPr>
            </a:br>
            <a:r>
              <a:rPr lang="zh-TW" altLang="en-US" sz="7200" dirty="0" smtClean="0">
                <a:solidFill>
                  <a:srgbClr val="0000FF"/>
                </a:solidFill>
                <a:effectLst/>
              </a:rPr>
              <a:t>將</a:t>
            </a:r>
            <a:r>
              <a:rPr lang="zh-TW" altLang="zh-TW" sz="7200" dirty="0" smtClean="0">
                <a:solidFill>
                  <a:srgbClr val="0000FF"/>
                </a:solidFill>
                <a:effectLst/>
              </a:rPr>
              <a:t>上帝</a:t>
            </a:r>
            <a:r>
              <a:rPr lang="zh-TW" altLang="zh-TW" sz="7200" dirty="0">
                <a:solidFill>
                  <a:srgbClr val="0000FF"/>
                </a:solidFill>
                <a:effectLst/>
              </a:rPr>
              <a:t>逐出了人生</a:t>
            </a:r>
            <a:endParaRPr lang="zh-TW" altLang="en-US" sz="72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2945904" cy="294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457400"/>
            <a:ext cx="8208912" cy="54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zh-TW" dirty="0" smtClean="0"/>
              <a:t>施維</a:t>
            </a:r>
            <a:r>
              <a:rPr lang="en-US" altLang="zh-TW" dirty="0" smtClean="0"/>
              <a:t>‧</a:t>
            </a:r>
            <a:r>
              <a:rPr lang="zh-TW" altLang="zh-TW" dirty="0" smtClean="0"/>
              <a:t>馬克斯拉比（</a:t>
            </a:r>
            <a:r>
              <a:rPr lang="en-US" altLang="zh-TW" dirty="0" smtClean="0"/>
              <a:t>Rabbi </a:t>
            </a:r>
            <a:r>
              <a:rPr lang="en-US" altLang="zh-TW" dirty="0" err="1" smtClean="0"/>
              <a:t>Tzvi</a:t>
            </a:r>
            <a:r>
              <a:rPr lang="en-US" altLang="zh-TW" dirty="0" smtClean="0"/>
              <a:t> Marx</a:t>
            </a:r>
            <a:r>
              <a:rPr lang="zh-TW" altLang="zh-TW" dirty="0" smtClean="0"/>
              <a:t>），拉比建議佛里曼，當有人問他「上帝是否存在於網際空間？」時，應該</a:t>
            </a:r>
            <a:r>
              <a:rPr lang="zh-TW" altLang="zh-TW" dirty="0"/>
              <a:t>先回答：「這得看你對上帝的觀點是什麼。</a:t>
            </a:r>
            <a:r>
              <a:rPr lang="zh-TW" altLang="zh-TW" dirty="0" smtClean="0"/>
              <a:t>」</a:t>
            </a:r>
            <a:r>
              <a:rPr lang="zh-TW" altLang="en-US" dirty="0">
                <a:solidFill>
                  <a:srgbClr val="C00000"/>
                </a:solidFill>
              </a:rPr>
              <a:t>（</a:t>
            </a:r>
            <a:r>
              <a:rPr lang="zh-TW" altLang="en-US" dirty="0" smtClean="0">
                <a:solidFill>
                  <a:srgbClr val="C00000"/>
                </a:solidFill>
              </a:rPr>
              <a:t>以賽亞</a:t>
            </a:r>
            <a:r>
              <a:rPr lang="zh-TW" altLang="en-US" dirty="0">
                <a:solidFill>
                  <a:srgbClr val="C00000"/>
                </a:solidFill>
              </a:rPr>
              <a:t>書</a:t>
            </a:r>
            <a:r>
              <a:rPr lang="en-US" altLang="zh-TW" b="1" dirty="0">
                <a:solidFill>
                  <a:srgbClr val="C00000"/>
                </a:solidFill>
              </a:rPr>
              <a:t>43:10</a:t>
            </a:r>
            <a:r>
              <a:rPr lang="zh-TW" altLang="en-US" dirty="0">
                <a:solidFill>
                  <a:srgbClr val="C00000"/>
                </a:solidFill>
              </a:rPr>
              <a:t> 耶和華說：你們是我的見證， 我所揀選的僕人。 既是這樣，便可以知道，且信服我， 又明白我就是耶和華。 在我以前沒有真神； 在我以後也必沒有。 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zh-TW" dirty="0" smtClean="0"/>
              <a:t>從</a:t>
            </a:r>
            <a:r>
              <a:rPr lang="zh-TW" altLang="zh-TW" dirty="0"/>
              <a:t>世界的第一天起，上帝就信賴人去做出選擇。拉比說：「</a:t>
            </a:r>
            <a:r>
              <a:rPr lang="zh-TW" altLang="zh-TW" dirty="0">
                <a:solidFill>
                  <a:srgbClr val="0000FF"/>
                </a:solidFill>
              </a:rPr>
              <a:t>對於網際空間，上帝說，你在那裡充分自由，我希望你做出正確選擇，因為若你做出正確選擇，我就在那裡。</a:t>
            </a:r>
            <a:r>
              <a:rPr lang="zh-TW" altLang="zh-TW" dirty="0"/>
              <a:t>」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7504" y="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/>
              <a:t>做出正確選擇，上帝就在那裏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0685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6000" dirty="0">
                <a:gradFill>
                  <a:gsLst>
                    <a:gs pos="0">
                      <a:srgbClr val="FFF200"/>
                    </a:gs>
                    <a:gs pos="77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儷粗宋" panose="02020709000000000000" pitchFamily="49" charset="-120"/>
                <a:ea typeface="華康儷粗宋" panose="02020709000000000000" pitchFamily="49" charset="-120"/>
              </a:rPr>
              <a:t>人</a:t>
            </a:r>
            <a:r>
              <a:rPr lang="zh-TW" altLang="en-US" sz="6000" dirty="0" smtClean="0">
                <a:gradFill>
                  <a:gsLst>
                    <a:gs pos="0">
                      <a:srgbClr val="FFF200"/>
                    </a:gs>
                    <a:gs pos="77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儷粗宋" panose="02020709000000000000" pitchFamily="49" charset="-120"/>
                <a:ea typeface="華康儷粗宋" panose="02020709000000000000" pitchFamily="49" charset="-120"/>
              </a:rPr>
              <a:t>具備一種特別能力</a:t>
            </a:r>
            <a:endParaRPr lang="zh-TW" altLang="en-US" sz="6000" dirty="0">
              <a:gradFill>
                <a:gsLst>
                  <a:gs pos="0">
                    <a:srgbClr val="FFF200"/>
                  </a:gs>
                  <a:gs pos="77000">
                    <a:srgbClr val="FF7A00"/>
                  </a:gs>
                  <a:gs pos="10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華康儷粗宋" panose="02020709000000000000" pitchFamily="49" charset="-120"/>
              <a:ea typeface="華康儷粗宋" panose="02020709000000000000" pitchFamily="49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95536" y="1849958"/>
            <a:ext cx="5184576" cy="4653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4400" b="1" dirty="0"/>
              <a:t>1:28</a:t>
            </a:r>
            <a:r>
              <a:rPr lang="en-US" altLang="zh-TW" sz="4400" dirty="0"/>
              <a:t> </a:t>
            </a:r>
            <a:r>
              <a:rPr lang="zh-TW" altLang="zh-TW" sz="4400" dirty="0"/>
              <a:t>上帝就賜福給他們，</a:t>
            </a:r>
            <a:r>
              <a:rPr lang="zh-TW" altLang="zh-TW" sz="4400" b="1" dirty="0">
                <a:solidFill>
                  <a:srgbClr val="0000FF"/>
                </a:solidFill>
              </a:rPr>
              <a:t>又對他們說</a:t>
            </a:r>
            <a:r>
              <a:rPr lang="zh-TW" altLang="zh-TW" sz="4400" dirty="0"/>
              <a:t>：「要生養眾多，遍滿地面，治理這地，也要管理海裏的魚、空中的鳥，和地上各樣行動的活物。」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912"/>
            <a:ext cx="3079229" cy="307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9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844824"/>
            <a:ext cx="4824536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3600" b="1" dirty="0"/>
              <a:t>1:26</a:t>
            </a:r>
            <a:r>
              <a:rPr lang="en-US" altLang="zh-TW" sz="3600" dirty="0"/>
              <a:t> </a:t>
            </a:r>
            <a:r>
              <a:rPr lang="zh-TW" altLang="zh-TW" sz="3600" dirty="0"/>
              <a:t>上帝說：「我們要照著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我們的形像</a:t>
            </a:r>
            <a:r>
              <a:rPr lang="zh-TW" altLang="zh-TW" sz="3600" dirty="0"/>
              <a:t>、按著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我們的樣式</a:t>
            </a:r>
            <a:r>
              <a:rPr lang="zh-TW" altLang="zh-TW" sz="3600" dirty="0"/>
              <a:t>造</a:t>
            </a:r>
            <a:r>
              <a:rPr lang="zh-TW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</a:t>
            </a:r>
            <a:r>
              <a:rPr lang="zh-TW" altLang="zh-TW" sz="3600" dirty="0"/>
              <a:t>，使他們管理海裏的魚、空中的鳥、地上的牲畜，和全地，並地上所爬的一切昆蟲。」</a:t>
            </a:r>
            <a:endParaRPr lang="zh-TW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zh-TW" dirty="0"/>
              <a:t> </a:t>
            </a:r>
            <a:r>
              <a:rPr lang="en-US" altLang="zh-TW" dirty="0" smtClean="0"/>
              <a:t>‘</a:t>
            </a:r>
            <a:r>
              <a:rPr lang="en-US" altLang="zh-TW" dirty="0" err="1" smtClean="0"/>
              <a:t>adam</a:t>
            </a:r>
            <a:r>
              <a:rPr lang="en-US" altLang="zh-TW" dirty="0" smtClean="0"/>
              <a:t> 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），字意「亞當、人類」</a:t>
            </a:r>
            <a:endParaRPr lang="en-US" altLang="zh-TW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  <a:ln w="76200">
            <a:solidFill>
              <a:srgbClr val="66FF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8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  <a:t>人類的起源</a:t>
            </a:r>
            <a:endParaRPr lang="zh-TW" altLang="en-US" sz="8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36" y="2996952"/>
            <a:ext cx="3366177" cy="306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3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988840"/>
            <a:ext cx="3744416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zh-TW" sz="4800" dirty="0">
              <a:solidFill>
                <a:srgbClr val="FF00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67572" y="188640"/>
            <a:ext cx="8229600" cy="1143000"/>
          </a:xfrm>
          <a:solidFill>
            <a:schemeClr val="tx1"/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華康刷刷體W7" pitchFamily="49" charset="-120"/>
                <a:ea typeface="華康刷刷體W7" pitchFamily="49" charset="-120"/>
              </a:rPr>
              <a:t>孩子</a:t>
            </a:r>
            <a:r>
              <a:rPr lang="zh-TW" altLang="en-US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華康刷刷體W7" pitchFamily="49" charset="-120"/>
                <a:ea typeface="華康刷刷體W7" pitchFamily="49" charset="-120"/>
              </a:rPr>
              <a:t>的困惑！</a:t>
            </a:r>
            <a:endParaRPr lang="zh-TW" altLang="en-US" sz="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華康刷刷體W7" pitchFamily="49" charset="-120"/>
              <a:ea typeface="華康刷刷體W7" pitchFamily="49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4" y="1628800"/>
            <a:ext cx="7440452" cy="510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4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66131" y="6165304"/>
            <a:ext cx="6222093" cy="464915"/>
          </a:xfrm>
          <a:solidFill>
            <a:srgbClr val="0000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dirty="0" smtClean="0">
                <a:solidFill>
                  <a:schemeClr val="bg1"/>
                </a:solidFill>
              </a:rPr>
              <a:t>德日進</a:t>
            </a:r>
            <a:r>
              <a:rPr lang="zh-TW" altLang="en-US" dirty="0">
                <a:solidFill>
                  <a:schemeClr val="bg1"/>
                </a:solidFill>
              </a:rPr>
              <a:t>（</a:t>
            </a:r>
            <a:r>
              <a:rPr lang="en-US" altLang="zh-TW" dirty="0" smtClean="0">
                <a:solidFill>
                  <a:schemeClr val="bg1"/>
                </a:solidFill>
              </a:rPr>
              <a:t>Pierre </a:t>
            </a:r>
            <a:r>
              <a:rPr lang="en-US" altLang="zh-TW" dirty="0" err="1">
                <a:solidFill>
                  <a:schemeClr val="bg1"/>
                </a:solidFill>
              </a:rPr>
              <a:t>Teilhard</a:t>
            </a:r>
            <a:r>
              <a:rPr lang="en-US" altLang="zh-TW" dirty="0">
                <a:solidFill>
                  <a:schemeClr val="bg1"/>
                </a:solidFill>
              </a:rPr>
              <a:t> de </a:t>
            </a:r>
            <a:r>
              <a:rPr lang="en-US" altLang="zh-TW" dirty="0" err="1" smtClean="0">
                <a:solidFill>
                  <a:schemeClr val="bg1"/>
                </a:solidFill>
              </a:rPr>
              <a:t>Chardin</a:t>
            </a:r>
            <a:r>
              <a:rPr lang="zh-TW" altLang="en-US" dirty="0" smtClean="0">
                <a:solidFill>
                  <a:schemeClr val="bg1"/>
                </a:solidFill>
              </a:rPr>
              <a:t>）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000" spc="300" dirty="0">
                <a:solidFill>
                  <a:srgbClr val="FFFF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創造演化論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6643"/>
            <a:ext cx="31432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73" y="1885891"/>
            <a:ext cx="3062608" cy="398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164288" y="6051947"/>
            <a:ext cx="110799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/>
              <a:t>北京猿人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1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2204864"/>
            <a:ext cx="7776864" cy="42089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000" dirty="0"/>
              <a:t>出埃及記</a:t>
            </a:r>
            <a:r>
              <a:rPr lang="en-US" altLang="zh-TW" sz="4000" b="1" dirty="0"/>
              <a:t>12:26 -27</a:t>
            </a:r>
            <a:r>
              <a:rPr lang="zh-TW" altLang="en-US" sz="4000" b="1" dirty="0"/>
              <a:t>  </a:t>
            </a:r>
            <a:r>
              <a:rPr lang="zh-TW" altLang="zh-TW" sz="4000" b="1" dirty="0">
                <a:solidFill>
                  <a:srgbClr val="0000FF"/>
                </a:solidFill>
              </a:rPr>
              <a:t>你們的兒女問你們說：『行這禮是甚麼意思？』</a:t>
            </a:r>
            <a:r>
              <a:rPr lang="zh-TW" altLang="zh-TW" sz="4000" dirty="0"/>
              <a:t>你們就說：『這是獻給耶和華逾越節的祭。當</a:t>
            </a:r>
            <a:r>
              <a:rPr lang="zh-TW" altLang="zh-TW" sz="4000" u="sng" dirty="0"/>
              <a:t>以色列</a:t>
            </a:r>
            <a:r>
              <a:rPr lang="zh-TW" altLang="zh-TW" sz="4000" dirty="0"/>
              <a:t>人在</a:t>
            </a:r>
            <a:r>
              <a:rPr lang="zh-TW" altLang="zh-TW" sz="4000" u="sng" dirty="0"/>
              <a:t>埃及</a:t>
            </a:r>
            <a:r>
              <a:rPr lang="zh-TW" altLang="zh-TW" sz="4000" dirty="0"/>
              <a:t>的時候，他擊殺</a:t>
            </a:r>
            <a:r>
              <a:rPr lang="zh-TW" altLang="zh-TW" sz="4000" u="sng" dirty="0"/>
              <a:t>埃及</a:t>
            </a:r>
            <a:r>
              <a:rPr lang="zh-TW" altLang="zh-TW" sz="4000" dirty="0"/>
              <a:t>人，越過</a:t>
            </a:r>
            <a:r>
              <a:rPr lang="zh-TW" altLang="zh-TW" sz="4000" u="sng" dirty="0"/>
              <a:t>以色列</a:t>
            </a:r>
            <a:r>
              <a:rPr lang="zh-TW" altLang="zh-TW" sz="4000" dirty="0"/>
              <a:t>人的房屋，救了我們各家。』</a:t>
            </a:r>
          </a:p>
          <a:p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從獻祭儀式</a:t>
            </a:r>
            <a:r>
              <a:rPr lang="zh-TW" altLang="en-US" sz="54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中認識上帝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  <a:cs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5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23528" y="1628800"/>
            <a:ext cx="6300192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600" dirty="0" smtClean="0">
                <a:solidFill>
                  <a:srgbClr val="006600"/>
                </a:solidFill>
              </a:rPr>
              <a:t>「幫助一個人使得他變得愈像一個人。無論是在經濟、教育層面</a:t>
            </a:r>
            <a:r>
              <a:rPr lang="en-US" altLang="zh-TW" sz="6600" dirty="0" smtClean="0">
                <a:solidFill>
                  <a:srgbClr val="006600"/>
                </a:solidFill>
              </a:rPr>
              <a:t>….</a:t>
            </a:r>
            <a:r>
              <a:rPr lang="zh-TW" altLang="en-US" sz="6600" dirty="0" smtClean="0">
                <a:solidFill>
                  <a:srgbClr val="006600"/>
                </a:solidFill>
              </a:rPr>
              <a:t>。</a:t>
            </a:r>
            <a:endParaRPr lang="en-US" altLang="zh-TW" sz="6600" dirty="0" smtClean="0">
              <a:solidFill>
                <a:srgbClr val="006600"/>
              </a:solidFill>
            </a:endParaRPr>
          </a:p>
          <a:p>
            <a:pPr marL="0" indent="0">
              <a:buNone/>
            </a:pPr>
            <a:endParaRPr lang="zh-TW" altLang="zh-TW" sz="4400" dirty="0"/>
          </a:p>
          <a:p>
            <a:endParaRPr lang="zh-TW" altLang="en-US" sz="3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80528" y="24165"/>
            <a:ext cx="932452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32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FFFF00"/>
                    </a:gs>
                    <a:gs pos="10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生命</a:t>
            </a:r>
            <a:r>
              <a:rPr lang="zh-TW" altLang="en-US" sz="7200" spc="600" dirty="0" smtClean="0">
                <a:gradFill>
                  <a:gsLst>
                    <a:gs pos="32000">
                      <a:schemeClr val="accent6">
                        <a:lumMod val="60000"/>
                        <a:lumOff val="40000"/>
                      </a:schemeClr>
                    </a:gs>
                    <a:gs pos="81000">
                      <a:srgbClr val="FFFF00"/>
                    </a:gs>
                    <a:gs pos="100000">
                      <a:srgbClr val="A65528"/>
                    </a:gs>
                    <a:gs pos="100000">
                      <a:srgbClr val="663012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教育的目的</a:t>
            </a:r>
            <a:endParaRPr lang="zh-TW" altLang="en-US" sz="7200" spc="600" dirty="0">
              <a:gradFill>
                <a:gsLst>
                  <a:gs pos="32000">
                    <a:schemeClr val="accent6">
                      <a:lumMod val="60000"/>
                      <a:lumOff val="40000"/>
                    </a:schemeClr>
                  </a:gs>
                  <a:gs pos="81000">
                    <a:srgbClr val="FFFF00"/>
                  </a:gs>
                  <a:gs pos="100000">
                    <a:srgbClr val="A65528"/>
                  </a:gs>
                  <a:gs pos="100000">
                    <a:srgbClr val="663012"/>
                  </a:gs>
                </a:gsLst>
                <a:lin ang="5400000" scaled="0"/>
              </a:gra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76872"/>
            <a:ext cx="210776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232122" y="591792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/>
              <a:t>林治平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878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4800" dirty="0" smtClean="0"/>
              <a:t>1.</a:t>
            </a:r>
            <a:r>
              <a:rPr lang="zh-TW" altLang="en-US" sz="4800" dirty="0" smtClean="0"/>
              <a:t>家庭儀式確定引致好其新的共作刺激兒童學習。</a:t>
            </a:r>
            <a:endParaRPr lang="en-US" altLang="zh-TW" sz="4800" dirty="0" smtClean="0"/>
          </a:p>
          <a:p>
            <a:r>
              <a:rPr lang="en-US" altLang="zh-TW" sz="4800" dirty="0" smtClean="0"/>
              <a:t>2.</a:t>
            </a:r>
            <a:r>
              <a:rPr lang="zh-TW" altLang="en-US" sz="4800" dirty="0" smtClean="0"/>
              <a:t>敬拜儀式的屬性，應用於整體的環境，，這些環境刺激父母以新鮮的領悟，而非以靜止的知識作為教學的資源。</a:t>
            </a:r>
            <a:endParaRPr lang="zh-TW" altLang="en-US" sz="4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敬拜</a:t>
            </a:r>
            <a:r>
              <a:rPr lang="zh-TW" altLang="en-US" sz="6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儀式</a:t>
            </a:r>
            <a:r>
              <a:rPr lang="zh-TW" altLang="en-US" sz="60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的兩項特徵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4095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700808"/>
            <a:ext cx="468052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教導別人，並從教導的過程中，重新學習教學內容</a:t>
            </a:r>
            <a:endParaRPr lang="zh-TW" altLang="zh-TW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以色列</a:t>
            </a:r>
            <a:r>
              <a:rPr lang="zh-TW" altLang="en-US" sz="48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信仰帶著雙重特徵</a:t>
            </a:r>
            <a:endParaRPr lang="zh-TW" altLang="en-US" sz="4800" spc="600" dirty="0">
              <a:gradFill>
                <a:gsLst>
                  <a:gs pos="0">
                    <a:srgbClr val="FFFF00"/>
                  </a:gs>
                  <a:gs pos="50000">
                    <a:srgbClr val="99FF33"/>
                  </a:gs>
                  <a:gs pos="100000">
                    <a:schemeClr val="bg1">
                      <a:tint val="10000"/>
                      <a:satMod val="300000"/>
                    </a:schemeClr>
                  </a:gs>
                </a:gsLst>
                <a:lin ang="16200000" scaled="1"/>
              </a:gra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  <a:cs typeface="新細明體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70" y="3068960"/>
            <a:ext cx="4134297" cy="27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74791" y="1894946"/>
            <a:ext cx="5122912" cy="4626547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800" dirty="0" smtClean="0"/>
              <a:t>祭司</a:t>
            </a:r>
            <a:r>
              <a:rPr lang="zh-TW" altLang="en-US" sz="4800" dirty="0"/>
              <a:t>：</a:t>
            </a:r>
            <a:endParaRPr lang="en-US" altLang="zh-TW" sz="4800" dirty="0" smtClean="0"/>
          </a:p>
          <a:p>
            <a:pPr marL="0" indent="0">
              <a:buNone/>
            </a:pPr>
            <a:r>
              <a:rPr lang="en-US" altLang="zh-TW" sz="4800" dirty="0" smtClean="0"/>
              <a:t>1.</a:t>
            </a:r>
            <a:r>
              <a:rPr lang="zh-TW" altLang="en-US" sz="4800" dirty="0" smtClean="0"/>
              <a:t>通過祭禮的過程了解神意。</a:t>
            </a:r>
            <a:endParaRPr lang="en-US" altLang="zh-TW" sz="4800" dirty="0" smtClean="0"/>
          </a:p>
          <a:p>
            <a:pPr marL="0" indent="0">
              <a:buNone/>
            </a:pPr>
            <a:r>
              <a:rPr lang="en-US" altLang="zh-TW" sz="4800" dirty="0" smtClean="0"/>
              <a:t>2.</a:t>
            </a:r>
            <a:r>
              <a:rPr lang="zh-TW" altLang="en-US" sz="4800" dirty="0" smtClean="0"/>
              <a:t>教導人如何親近上帝。</a:t>
            </a:r>
            <a:endParaRPr lang="en-US" altLang="zh-TW" sz="4800" dirty="0" smtClean="0"/>
          </a:p>
          <a:p>
            <a:endParaRPr lang="en-US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dirty="0" smtClean="0"/>
              <a:t>祭司的教育身分</a:t>
            </a:r>
            <a:endParaRPr lang="zh-TW" altLang="en-US" sz="7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03" y="1916832"/>
            <a:ext cx="3260683" cy="48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07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626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 smtClean="0"/>
              <a:t>1</a:t>
            </a:r>
            <a:r>
              <a:rPr lang="en-US" altLang="zh-TW" dirty="0"/>
              <a:t>.</a:t>
            </a:r>
            <a:r>
              <a:rPr lang="zh-TW" altLang="en-US" dirty="0"/>
              <a:t>相信上帝的話語，經由人的日常事務，情境發生的事，對人說出</a:t>
            </a:r>
            <a:r>
              <a:rPr lang="zh-TW" altLang="en-US" dirty="0" smtClean="0"/>
              <a:t>，，轉變人或內在經驗，接收上帝話語的手段與方法。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教人了解上帝已經之主動找人，祂的能力已經預備好等人接受。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3.</a:t>
            </a:r>
            <a:r>
              <a:rPr lang="zh-TW" altLang="en-US" dirty="0" smtClean="0"/>
              <a:t>鼓勵人相信是上帝的百姓，被揀選與接受的事實。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將人的眼光放大到更遠的環境，了解以色列人以外的生活範圍，也是神統治的目的。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dirty="0" smtClean="0"/>
              <a:t>先知的教育身分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7308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908720"/>
            <a:ext cx="6264696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/>
              <a:t>大學（</a:t>
            </a:r>
            <a:r>
              <a:rPr lang="en-US" altLang="zh-TW" dirty="0"/>
              <a:t>University</a:t>
            </a:r>
            <a:r>
              <a:rPr lang="zh-TW" altLang="zh-TW" dirty="0"/>
              <a:t>）早期被翻譯為「書院」，在</a:t>
            </a:r>
            <a:r>
              <a:rPr lang="en-US" altLang="zh-TW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拉丁文</a:t>
            </a:r>
            <a:r>
              <a:rPr lang="zh-TW" altLang="zh-TW" dirty="0"/>
              <a:t>中為「</a:t>
            </a:r>
            <a:r>
              <a:rPr lang="en-US" altLang="zh-TW" dirty="0" err="1"/>
              <a:t>universus</a:t>
            </a:r>
            <a:r>
              <a:rPr lang="zh-TW" altLang="zh-TW" dirty="0"/>
              <a:t>」，最初用來指由教師和學生所構成的新聯合</a:t>
            </a:r>
            <a:r>
              <a:rPr lang="zh-TW" altLang="zh-TW" dirty="0" smtClean="0"/>
              <a:t>體。</a:t>
            </a:r>
            <a:r>
              <a:rPr lang="zh-TW" altLang="en-US" dirty="0" smtClean="0"/>
              <a:t>此字與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宇宙（</a:t>
            </a:r>
            <a:r>
              <a:rPr lang="en-US" altLang="zh-TW" dirty="0" smtClean="0"/>
              <a:t>universe</a:t>
            </a:r>
            <a:r>
              <a:rPr lang="zh-TW" altLang="en-US" dirty="0" smtClean="0"/>
              <a:t>）同字根，</a:t>
            </a:r>
            <a:endParaRPr lang="en-US" altLang="zh-TW" dirty="0"/>
          </a:p>
          <a:p>
            <a:pPr marL="0" indent="0">
              <a:buNone/>
            </a:pPr>
            <a:r>
              <a:rPr lang="zh-TW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</a:t>
            </a:r>
            <a:r>
              <a:rPr lang="zh-TW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由「</a:t>
            </a:r>
            <a:r>
              <a:rPr lang="en-US" altLang="zh-TW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unus</a:t>
            </a:r>
            <a:r>
              <a:rPr lang="zh-TW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」（一）和「</a:t>
            </a: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versus</a:t>
            </a:r>
            <a:r>
              <a:rPr lang="zh-TW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 （沿著某一特定的方向）構成</a:t>
            </a:r>
            <a:r>
              <a:rPr lang="zh-TW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en-US" altLang="zh-TW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Universus</a:t>
            </a:r>
            <a:r>
              <a:rPr lang="zh-TW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」，字面上的意思因此就是「沿著一個特定的方向</a:t>
            </a:r>
            <a:r>
              <a:rPr lang="zh-TW" altLang="zh-TW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衍</a:t>
            </a:r>
            <a:r>
              <a:rPr lang="zh-TW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伸為「期待多方面的知識能培養出知識分子</a:t>
            </a:r>
            <a:r>
              <a:rPr lang="zh-TW" altLang="zh-TW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endParaRPr lang="zh-TW" altLang="zh-TW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98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0">
                      <a:srgbClr val="FFF200"/>
                    </a:gs>
                    <a:gs pos="31000">
                      <a:srgbClr val="FFFF00"/>
                    </a:gs>
                    <a:gs pos="91000">
                      <a:srgbClr val="00FFFF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大學的教育意</a:t>
            </a:r>
            <a:r>
              <a:rPr lang="zh-TW" altLang="en-US" sz="7200" spc="600" dirty="0">
                <a:gradFill>
                  <a:gsLst>
                    <a:gs pos="0">
                      <a:srgbClr val="FFF200"/>
                    </a:gs>
                    <a:gs pos="31000">
                      <a:srgbClr val="FFFF00"/>
                    </a:gs>
                    <a:gs pos="91000">
                      <a:srgbClr val="00FFFF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涵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36912"/>
            <a:ext cx="2511723" cy="251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大學</a:t>
            </a:r>
            <a:r>
              <a:rPr lang="zh-TW" altLang="en-US" sz="7200" dirty="0" smtClean="0">
                <a:solidFill>
                  <a:srgbClr val="FFFF00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與</a:t>
            </a:r>
            <a:r>
              <a:rPr lang="zh-TW" altLang="en-US" sz="72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三重祝福</a:t>
            </a:r>
            <a:endParaRPr lang="zh-TW" altLang="en-US" sz="72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C000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379" y="1594657"/>
            <a:ext cx="5688632" cy="405048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sz="3600" dirty="0"/>
              <a:t>「人文科學</a:t>
            </a:r>
            <a:r>
              <a:rPr lang="zh-TW" altLang="zh-TW" sz="3600" dirty="0" smtClean="0"/>
              <a:t>」</a:t>
            </a:r>
            <a:r>
              <a:rPr lang="zh-TW" altLang="en-US" sz="3600" dirty="0" smtClean="0"/>
              <a:t>：</a:t>
            </a:r>
            <a:r>
              <a:rPr lang="zh-TW" altLang="zh-TW" sz="3600" dirty="0" smtClean="0"/>
              <a:t>第一</a:t>
            </a:r>
            <a:r>
              <a:rPr lang="zh-TW" altLang="zh-TW" sz="3600" dirty="0"/>
              <a:t>重「</a:t>
            </a:r>
            <a:r>
              <a:rPr lang="zh-TW" altLang="zh-TW" sz="3600" dirty="0" smtClean="0"/>
              <a:t>人</a:t>
            </a:r>
            <a:r>
              <a:rPr lang="zh-TW" altLang="en-US" sz="3600" dirty="0" smtClean="0"/>
              <a:t>的</a:t>
            </a:r>
            <a:r>
              <a:rPr lang="zh-TW" altLang="zh-TW" sz="3600" dirty="0" smtClean="0"/>
              <a:t>靈魂</a:t>
            </a:r>
            <a:r>
              <a:rPr lang="zh-TW" altLang="zh-TW" sz="3600" dirty="0"/>
              <a:t>是上帝的形象</a:t>
            </a:r>
            <a:r>
              <a:rPr lang="zh-TW" altLang="zh-TW" sz="3600" dirty="0" smtClean="0"/>
              <a:t>」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「社會科學</a:t>
            </a:r>
            <a:r>
              <a:rPr lang="zh-TW" altLang="zh-TW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r>
              <a:rPr lang="zh-TW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zh-TW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第二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重祝福「人有伴侶</a:t>
            </a:r>
            <a:r>
              <a:rPr lang="zh-TW" altLang="zh-TW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r>
              <a:rPr lang="zh-TW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TW" altLang="zh-TW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3600" dirty="0">
                <a:solidFill>
                  <a:srgbClr val="C00000"/>
                </a:solidFill>
              </a:rPr>
              <a:t>「自然科技基礎的理性科學</a:t>
            </a:r>
            <a:r>
              <a:rPr lang="zh-TW" altLang="zh-TW" sz="3600" dirty="0" smtClean="0">
                <a:solidFill>
                  <a:srgbClr val="C00000"/>
                </a:solidFill>
              </a:rPr>
              <a:t>」</a:t>
            </a:r>
            <a:r>
              <a:rPr lang="zh-TW" altLang="en-US" sz="3600" dirty="0" smtClean="0">
                <a:solidFill>
                  <a:srgbClr val="C00000"/>
                </a:solidFill>
              </a:rPr>
              <a:t>：</a:t>
            </a:r>
            <a:r>
              <a:rPr lang="zh-TW" altLang="zh-TW" sz="3600" dirty="0" smtClean="0">
                <a:solidFill>
                  <a:srgbClr val="C00000"/>
                </a:solidFill>
              </a:rPr>
              <a:t>第</a:t>
            </a:r>
            <a:r>
              <a:rPr lang="zh-TW" altLang="zh-TW" sz="3600" dirty="0">
                <a:solidFill>
                  <a:srgbClr val="C00000"/>
                </a:solidFill>
              </a:rPr>
              <a:t>三重祝福「人類掌管萬物</a:t>
            </a:r>
            <a:r>
              <a:rPr lang="zh-TW" altLang="zh-TW" sz="3600" dirty="0" smtClean="0">
                <a:solidFill>
                  <a:srgbClr val="C00000"/>
                </a:solidFill>
              </a:rPr>
              <a:t>」</a:t>
            </a:r>
            <a:endParaRPr lang="zh-TW" altLang="zh-TW" sz="3600" dirty="0">
              <a:solidFill>
                <a:srgbClr val="C00000"/>
              </a:solidFill>
            </a:endParaRPr>
          </a:p>
          <a:p>
            <a:endParaRPr lang="zh-TW" alt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68" y="4740210"/>
            <a:ext cx="3272731" cy="193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01" y="1703013"/>
            <a:ext cx="2916552" cy="302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2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77080" y="390584"/>
            <a:ext cx="9721080" cy="1143000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96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r>
              <a:rPr lang="zh-TW" altLang="en-US" sz="80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二</a:t>
            </a:r>
            <a:r>
              <a:rPr lang="zh-TW" altLang="en-US" sz="8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、</a:t>
            </a:r>
            <a:r>
              <a:rPr lang="zh-TW" altLang="en-US" sz="8000" dirty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人</a:t>
            </a:r>
            <a:r>
              <a:rPr lang="zh-TW" altLang="en-US" sz="8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與自己</a:t>
            </a:r>
            <a:r>
              <a:rPr lang="en-US" altLang="zh-TW" sz="8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/>
            </a:r>
            <a:br>
              <a:rPr lang="en-US" altLang="zh-TW" sz="80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</a:br>
            <a:endParaRPr lang="zh-TW" altLang="en-US" sz="13800" dirty="0">
              <a:solidFill>
                <a:srgbClr val="00FFFF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6" y="1772816"/>
            <a:ext cx="8132763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1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2708920"/>
            <a:ext cx="4273972" cy="3450519"/>
          </a:xfrm>
        </p:spPr>
        <p:txBody>
          <a:bodyPr/>
          <a:lstStyle/>
          <a:p>
            <a:pPr marL="0" indent="0">
              <a:buNone/>
            </a:pP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德爾</a:t>
            </a:r>
            <a:r>
              <a:rPr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菲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Delphi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阿波羅神殿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thyself</a:t>
            </a:r>
            <a:r>
              <a:rPr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」，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認識自己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zh-TW" altLang="zh-TW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52400"/>
            <a:ext cx="8435280" cy="1143000"/>
          </a:xfrm>
          <a:solidFill>
            <a:schemeClr val="accent3">
              <a:lumMod val="40000"/>
              <a:lumOff val="6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 smtClean="0">
                <a:gradFill>
                  <a:gsLst>
                    <a:gs pos="0">
                      <a:srgbClr val="FFF200"/>
                    </a:gs>
                    <a:gs pos="77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儷粗宋" panose="02020709000000000000" pitchFamily="49" charset="-120"/>
                <a:ea typeface="華康儷粗宋" panose="02020709000000000000" pitchFamily="49" charset="-120"/>
              </a:rPr>
              <a:t>面對所有困惑時</a:t>
            </a:r>
            <a:r>
              <a:rPr lang="en-US" altLang="zh-TW" sz="8000" dirty="0" smtClean="0">
                <a:gradFill>
                  <a:gsLst>
                    <a:gs pos="0">
                      <a:srgbClr val="FFF200"/>
                    </a:gs>
                    <a:gs pos="77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儷粗宋" panose="02020709000000000000" pitchFamily="49" charset="-120"/>
                <a:ea typeface="華康儷粗宋" panose="02020709000000000000" pitchFamily="49" charset="-120"/>
              </a:rPr>
              <a:t>..</a:t>
            </a:r>
            <a:endParaRPr lang="zh-TW" altLang="en-US" sz="8000" dirty="0">
              <a:gradFill>
                <a:gsLst>
                  <a:gs pos="0">
                    <a:srgbClr val="FFF200"/>
                  </a:gs>
                  <a:gs pos="77000">
                    <a:srgbClr val="FF7A00"/>
                  </a:gs>
                  <a:gs pos="10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華康儷粗宋" panose="02020709000000000000" pitchFamily="49" charset="-120"/>
              <a:ea typeface="華康儷粗宋" panose="02020709000000000000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8794" y="4654952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希臘人會到聖殿詢問</a:t>
            </a:r>
            <a:r>
              <a:rPr lang="en-US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oracle</a:t>
            </a:r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（神諭）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endParaRPr lang="en-US" altLang="zh-TW" sz="3600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2"/>
            <a:ext cx="3809671" cy="253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8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2045341"/>
            <a:ext cx="4896544" cy="46265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sz="4800" dirty="0"/>
              <a:t>印度</a:t>
            </a:r>
            <a:r>
              <a:rPr lang="zh-TW" altLang="zh-TW" sz="4800" dirty="0" smtClean="0"/>
              <a:t>諺語：</a:t>
            </a:r>
            <a:r>
              <a:rPr lang="zh-TW" altLang="zh-TW" sz="4800" dirty="0"/>
              <a:t>「</a:t>
            </a:r>
            <a:r>
              <a:rPr lang="zh-TW" altLang="zh-TW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認識自己，你就能認識整個世界。</a:t>
            </a:r>
            <a:r>
              <a:rPr lang="zh-TW" altLang="zh-TW" sz="4800" dirty="0" smtClean="0"/>
              <a:t>」</a:t>
            </a:r>
            <a:endParaRPr lang="en-US" altLang="zh-TW" sz="4800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4800" dirty="0" smtClean="0"/>
              <a:t>老子：</a:t>
            </a:r>
            <a:r>
              <a:rPr lang="zh-TW" altLang="zh-TW" sz="4800" dirty="0"/>
              <a:t>「</a:t>
            </a:r>
            <a:r>
              <a:rPr lang="zh-TW" altLang="zh-TW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知人者智，自知者明</a:t>
            </a:r>
            <a:r>
              <a:rPr lang="zh-TW" altLang="zh-TW" sz="4800" dirty="0" smtClean="0"/>
              <a:t>」</a:t>
            </a:r>
            <a:endParaRPr lang="zh-TW" altLang="en-US" sz="4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60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明白</a:t>
            </a:r>
            <a:r>
              <a:rPr lang="zh-TW" altLang="en-US" sz="60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自我奧秘的開始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91" y="2060848"/>
            <a:ext cx="3301333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6304" y="2276872"/>
            <a:ext cx="5868144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b="1" dirty="0" smtClean="0"/>
              <a:t>1:26-27</a:t>
            </a:r>
            <a:r>
              <a:rPr lang="en-US" altLang="zh-TW" sz="3600" dirty="0" smtClean="0"/>
              <a:t> </a:t>
            </a:r>
            <a:r>
              <a:rPr lang="zh-TW" altLang="zh-TW" sz="3600" dirty="0"/>
              <a:t>上帝說：「我們要照著我們的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形像</a:t>
            </a:r>
            <a:r>
              <a:rPr lang="zh-TW" altLang="zh-TW" sz="3600" dirty="0"/>
              <a:t>、按著我們的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樣式</a:t>
            </a:r>
            <a:r>
              <a:rPr lang="zh-TW" altLang="zh-TW" sz="3600" dirty="0"/>
              <a:t>造人，使他們管理海裏的魚、空中的鳥、地上的牲畜，和全地，並地上所爬的一切昆蟲。</a:t>
            </a:r>
            <a:r>
              <a:rPr lang="zh-TW" altLang="zh-TW" sz="3600" dirty="0" smtClean="0"/>
              <a:t>」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zh-TW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上帝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就照著自己的形像造人，乃是照著他的形像造男造女。</a:t>
            </a:r>
          </a:p>
          <a:p>
            <a:pPr marL="0" indent="0">
              <a:buNone/>
            </a:pPr>
            <a:endParaRPr lang="en-US" altLang="zh-TW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0"/>
            <a:ext cx="8290470" cy="1944216"/>
          </a:xfrm>
          <a:ln w="76200">
            <a:solidFill>
              <a:srgbClr val="66FF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8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  <a:t>鏡</a:t>
            </a:r>
            <a:r>
              <a:rPr lang="zh-TW" altLang="en-US" sz="8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  <a:t>像理論</a:t>
            </a:r>
            <a:r>
              <a:rPr lang="en-US" altLang="zh-TW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  <a:t/>
            </a:r>
            <a:br>
              <a:rPr lang="en-US" altLang="zh-TW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</a:br>
            <a:r>
              <a:rPr lang="zh-TW" alt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  <a:t>認識上帝與自己密不可分</a:t>
            </a:r>
            <a:endParaRPr lang="zh-TW" altLang="en-US" sz="5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48" y="2564904"/>
            <a:ext cx="2945574" cy="410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6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>
                <a:solidFill>
                  <a:srgbClr val="FFFF00"/>
                </a:solidFill>
              </a:rPr>
              <a:t>台灣</a:t>
            </a:r>
            <a:r>
              <a:rPr lang="zh-TW" altLang="en-US" sz="6600" dirty="0" smtClean="0">
                <a:solidFill>
                  <a:srgbClr val="FFFF00"/>
                </a:solidFill>
              </a:rPr>
              <a:t>最大</a:t>
            </a:r>
            <a:r>
              <a:rPr lang="zh-TW" altLang="en-US" sz="6600" dirty="0">
                <a:solidFill>
                  <a:srgbClr val="FFFF00"/>
                </a:solidFill>
              </a:rPr>
              <a:t>的</a:t>
            </a:r>
            <a:r>
              <a:rPr lang="zh-TW" altLang="en-US" sz="6600" dirty="0" smtClean="0">
                <a:solidFill>
                  <a:srgbClr val="FFFF00"/>
                </a:solidFill>
              </a:rPr>
              <a:t>問題</a:t>
            </a:r>
            <a:r>
              <a:rPr lang="en-US" altLang="zh-TW" sz="6600" dirty="0" smtClean="0">
                <a:solidFill>
                  <a:srgbClr val="FFFF00"/>
                </a:solidFill>
              </a:rPr>
              <a:t/>
            </a:r>
            <a:br>
              <a:rPr lang="en-US" altLang="zh-TW" sz="6600" dirty="0" smtClean="0">
                <a:solidFill>
                  <a:srgbClr val="FFFF00"/>
                </a:solidFill>
              </a:rPr>
            </a:br>
            <a:r>
              <a:rPr lang="zh-TW" altLang="en-US" sz="6600" dirty="0" smtClean="0">
                <a:solidFill>
                  <a:srgbClr val="FFFF00"/>
                </a:solidFill>
              </a:rPr>
              <a:t>人不見了怎麼找？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28" y="2763195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800" dirty="0" smtClean="0"/>
              <a:t>人變得愈不像人，人不見了，神也不見了。</a:t>
            </a:r>
            <a:endParaRPr lang="en-US" altLang="zh-TW" sz="4800" dirty="0" smtClean="0"/>
          </a:p>
          <a:p>
            <a:r>
              <a:rPr lang="zh-TW" altLang="en-US" sz="4800" dirty="0" smtClean="0"/>
              <a:t>因此，生命變得沒有價值。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13" y="3068960"/>
            <a:ext cx="3602445" cy="263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8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形象與樣式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  <a:cs typeface="新細明體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893534"/>
              </p:ext>
            </p:extLst>
          </p:nvPr>
        </p:nvGraphicFramePr>
        <p:xfrm>
          <a:off x="251521" y="1124745"/>
          <a:ext cx="8568951" cy="5693607"/>
        </p:xfrm>
        <a:graphic>
          <a:graphicData uri="http://schemas.openxmlformats.org/drawingml/2006/table">
            <a:tbl>
              <a:tblPr firstRow="1" firstCol="1" lastRow="1" bandRow="1" bandCol="1">
                <a:tableStyleId>{2D5ABB26-0587-4C30-8999-92F81FD0307C}</a:tableStyleId>
              </a:tblPr>
              <a:tblGrid>
                <a:gridCol w="1544106"/>
                <a:gridCol w="2677797"/>
                <a:gridCol w="4347048"/>
              </a:tblGrid>
              <a:tr h="7558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TW" sz="2400" kern="1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形象</a:t>
                      </a:r>
                      <a:r>
                        <a:rPr lang="en-US" sz="32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(image)</a:t>
                      </a:r>
                      <a:endParaRPr lang="zh-TW" sz="32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樣式</a:t>
                      </a:r>
                      <a:r>
                        <a:rPr lang="en-US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(likeness)</a:t>
                      </a:r>
                      <a:endParaRPr lang="zh-TW" sz="32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21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字意與詞性</a:t>
                      </a:r>
                      <a:endParaRPr lang="zh-TW" sz="2400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陽性名詞、外在具體的表象</a:t>
                      </a:r>
                      <a:endParaRPr lang="zh-TW" sz="24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陰性名詞，內在方面的呈現以及相似性，抽象與感覺的事物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對象性質</a:t>
                      </a:r>
                      <a:endParaRPr lang="zh-TW" sz="2400" kern="10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特定性質</a:t>
                      </a:r>
                      <a:endParaRPr lang="zh-TW" sz="24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普遍、一般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65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內容</a:t>
                      </a:r>
                      <a:endParaRPr lang="zh-TW" sz="2400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靈性的能力：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自然的能力：理性情感、自由意志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超自然的能力、恩賜能力</a:t>
                      </a:r>
                      <a:endParaRPr lang="zh-TW" sz="24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靈性的內在：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美德、良善、智慧、與他者交流、不輕易發怒、憐憫、誠實、不看外貌、不受賄落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0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065985"/>
              </p:ext>
            </p:extLst>
          </p:nvPr>
        </p:nvGraphicFramePr>
        <p:xfrm>
          <a:off x="251520" y="35238"/>
          <a:ext cx="8712969" cy="6949440"/>
        </p:xfrm>
        <a:graphic>
          <a:graphicData uri="http://schemas.openxmlformats.org/drawingml/2006/table">
            <a:tbl>
              <a:tblPr firstRow="1" firstCol="1"/>
              <a:tblGrid>
                <a:gridCol w="2023147"/>
                <a:gridCol w="3344312"/>
                <a:gridCol w="3345510"/>
              </a:tblGrid>
              <a:tr h="7509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 </a:t>
                      </a:r>
                      <a:endParaRPr lang="zh-TW" sz="3200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4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形象</a:t>
                      </a:r>
                      <a:r>
                        <a:rPr lang="en-US" sz="4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(image)</a:t>
                      </a:r>
                      <a:endParaRPr lang="zh-TW" sz="4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40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樣式</a:t>
                      </a:r>
                      <a:r>
                        <a:rPr lang="en-US" sz="40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(likeness)</a:t>
                      </a:r>
                      <a:endParaRPr lang="zh-TW" sz="4000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價值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榮耀、尊貴、權柄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形象價值的內在性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性質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外在具體可見性、權柄代表性、集體性、獨特性、整體性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內在本性、關係性、相似性、內在呈現性、界限性</a:t>
                      </a:r>
                      <a:r>
                        <a:rPr lang="en-US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zh-TW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無可比擬性</a:t>
                      </a:r>
                      <a:r>
                        <a:rPr lang="en-US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)</a:t>
                      </a:r>
                      <a:r>
                        <a:rPr lang="zh-TW" sz="3200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、渴望性、動態性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0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988840"/>
            <a:ext cx="6192688" cy="4626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4800" dirty="0" smtClean="0"/>
              <a:t>    </a:t>
            </a:r>
            <a:r>
              <a:rPr lang="zh-TW" altLang="zh-TW" sz="4800" dirty="0" smtClean="0"/>
              <a:t>人</a:t>
            </a:r>
            <a:r>
              <a:rPr lang="zh-TW" altLang="zh-TW" sz="4800" dirty="0"/>
              <a:t>具有上帝的</a:t>
            </a:r>
            <a:r>
              <a:rPr lang="zh-TW" altLang="zh-TW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形象（榮耀、尊貴、權柄）</a:t>
            </a:r>
            <a:r>
              <a:rPr lang="zh-TW" altLang="zh-TW" sz="4800" dirty="0"/>
              <a:t>和</a:t>
            </a:r>
            <a:r>
              <a:rPr lang="zh-TW" altLang="zh-TW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樣式（形象價值的內在性</a:t>
            </a:r>
            <a:r>
              <a:rPr lang="zh-TW" altLang="zh-TW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zh-TW" altLang="en-US" sz="4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sz="4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sz="4800" dirty="0" smtClean="0"/>
              <a:t>      </a:t>
            </a:r>
            <a:r>
              <a:rPr lang="zh-TW" altLang="zh-TW" sz="4800" dirty="0" smtClean="0"/>
              <a:t>注重</a:t>
            </a:r>
            <a:r>
              <a:rPr lang="zh-TW" altLang="zh-TW" sz="4800" dirty="0"/>
              <a:t>在這兩者的內、外在呈現的價值時，人就會看重自己的價值性。</a:t>
            </a:r>
            <a:endParaRPr lang="zh-TW" altLang="zh-TW" sz="4800" dirty="0">
              <a:solidFill>
                <a:srgbClr val="FF00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  <a:solidFill>
            <a:srgbClr val="99FF99"/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5400" spc="600" dirty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</a:rPr>
              <a:t>內外呈現生命價值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03" y="2420887"/>
            <a:ext cx="2841697" cy="307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92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1700808"/>
            <a:ext cx="4248472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800" dirty="0" smtClean="0"/>
              <a:t>人</a:t>
            </a:r>
            <a:r>
              <a:rPr lang="zh-TW" altLang="zh-TW" sz="4800" dirty="0"/>
              <a:t>反應出「</a:t>
            </a:r>
            <a:r>
              <a:rPr lang="zh-TW" altLang="zh-TW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對上帝真實的知識和聖潔、理性能力、靈性、永生、管理</a:t>
            </a:r>
            <a:r>
              <a:rPr lang="zh-TW" altLang="zh-TW" sz="4800" dirty="0"/>
              <a:t>」的特質</a:t>
            </a:r>
            <a:endParaRPr lang="zh-TW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人</a:t>
            </a:r>
            <a:r>
              <a:rPr lang="zh-TW" altLang="en-US" sz="66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擁有神性的本質</a:t>
            </a:r>
            <a:endParaRPr lang="zh-TW" altLang="en-US" sz="6600" spc="600" dirty="0">
              <a:gradFill>
                <a:gsLst>
                  <a:gs pos="0">
                    <a:srgbClr val="FFFF00"/>
                  </a:gs>
                  <a:gs pos="50000">
                    <a:srgbClr val="99FF33"/>
                  </a:gs>
                  <a:gs pos="100000">
                    <a:schemeClr val="bg1">
                      <a:tint val="10000"/>
                      <a:satMod val="300000"/>
                    </a:schemeClr>
                  </a:gs>
                </a:gsLst>
                <a:lin ang="16200000" scaled="1"/>
              </a:gra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68" y="1988840"/>
            <a:ext cx="3390030" cy="437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6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8"/>
          <a:stretch/>
        </p:blipFill>
        <p:spPr bwMode="auto">
          <a:xfrm>
            <a:off x="0" y="0"/>
            <a:ext cx="9144000" cy="689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870" y="3953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</a:rPr>
              <a:t>特別的觀點：＿＿＿＿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5889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7100" dirty="0">
                <a:solidFill>
                  <a:srgbClr val="0000FF"/>
                </a:solidFill>
              </a:rPr>
              <a:t>“</a:t>
            </a:r>
            <a:r>
              <a:rPr lang="zh-TW" altLang="zh-TW" sz="7100" dirty="0">
                <a:solidFill>
                  <a:srgbClr val="0000FF"/>
                </a:solidFill>
              </a:rPr>
              <a:t>如果我不是自己，我是誰？當我是我自己，我是什麼？</a:t>
            </a:r>
            <a:r>
              <a:rPr lang="zh-TW" altLang="zh-TW" sz="7100" dirty="0"/>
              <a:t>如果不是現在，什麼時候？</a:t>
            </a:r>
            <a:r>
              <a:rPr lang="en-US" altLang="zh-TW" sz="7100" dirty="0"/>
              <a:t>” 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92080" y="0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800" dirty="0" smtClean="0">
                <a:solidFill>
                  <a:srgbClr val="C00000"/>
                </a:solidFill>
                <a:latin typeface="華康刷刷體W7" panose="020B0709000000000000" pitchFamily="49" charset="-120"/>
                <a:ea typeface="華康刷刷體W7" panose="020B0709000000000000" pitchFamily="49" charset="-120"/>
              </a:rPr>
              <a:t>獨特</a:t>
            </a:r>
            <a:endParaRPr lang="zh-TW" altLang="en-US" sz="8800" dirty="0">
              <a:solidFill>
                <a:srgbClr val="C00000"/>
              </a:solidFill>
              <a:latin typeface="華康刷刷體W7" panose="020B0709000000000000" pitchFamily="49" charset="-120"/>
              <a:ea typeface="華康刷刷體W7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883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700808"/>
            <a:ext cx="5544616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/>
              <a:t>上帝將榮耀歸給人，不是動物。</a:t>
            </a:r>
            <a:endParaRPr lang="en-US" altLang="zh-TW" sz="4800" dirty="0" smtClean="0"/>
          </a:p>
          <a:p>
            <a:pPr marL="0" indent="0">
              <a:buNone/>
            </a:pPr>
            <a:r>
              <a:rPr lang="zh-TW" altLang="en-US" sz="4800" dirty="0" smtClean="0"/>
              <a:t>當</a:t>
            </a:r>
            <a:r>
              <a:rPr lang="zh-TW" altLang="en-US" sz="4800" dirty="0"/>
              <a:t>一個人</a:t>
            </a:r>
            <a:r>
              <a:rPr lang="zh-TW" altLang="en-US" sz="4800" dirty="0" smtClean="0"/>
              <a:t>認識自己的尊貴與獨特性，人必須懂得自己的渺小與有限。</a:t>
            </a:r>
            <a:endParaRPr lang="zh-TW" altLang="en-US" sz="4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solidFill>
                  <a:srgbClr val="FFFF00"/>
                </a:solidFill>
              </a:rPr>
              <a:t>人味神采</a:t>
            </a:r>
            <a:endParaRPr lang="zh-TW" altLang="en-US" sz="72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18" y="2348880"/>
            <a:ext cx="2163451" cy="276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684005" y="5517232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/>
              <a:t>吳英明教授</a:t>
            </a:r>
          </a:p>
        </p:txBody>
      </p:sp>
    </p:spTree>
    <p:extLst>
      <p:ext uri="{BB962C8B-B14F-4D97-AF65-F5344CB8AC3E}">
        <p14:creationId xmlns:p14="http://schemas.microsoft.com/office/powerpoint/2010/main" val="18417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在基督</a:t>
            </a:r>
            <a:r>
              <a:rPr lang="zh-TW" altLang="en-US" sz="88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裡的新人</a:t>
            </a:r>
            <a:endParaRPr lang="zh-TW" altLang="en-US" sz="88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C000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07504" y="1916832"/>
            <a:ext cx="4968552" cy="4050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6000" dirty="0"/>
              <a:t>5:17 </a:t>
            </a:r>
            <a:r>
              <a:rPr lang="zh-TW" altLang="zh-TW" sz="6000" dirty="0"/>
              <a:t>若有人</a:t>
            </a:r>
            <a:r>
              <a:rPr lang="zh-TW" altLang="zh-TW" sz="6000" u="sng" dirty="0">
                <a:solidFill>
                  <a:srgbClr val="0000FF"/>
                </a:solidFill>
              </a:rPr>
              <a:t>在基督裏</a:t>
            </a:r>
            <a:r>
              <a:rPr lang="zh-TW" altLang="zh-TW" sz="6000" dirty="0"/>
              <a:t>，他就是新造的人，舊事已過，都變成新的了。</a:t>
            </a:r>
          </a:p>
          <a:p>
            <a:pPr marL="0" indent="0">
              <a:buNone/>
            </a:pPr>
            <a:endParaRPr lang="en-US" altLang="zh-TW" sz="3600" dirty="0" smtClean="0"/>
          </a:p>
          <a:p>
            <a:pPr marL="0" indent="0">
              <a:buNone/>
            </a:pPr>
            <a:endParaRPr lang="zh-TW" altLang="zh-TW" sz="3600" dirty="0"/>
          </a:p>
          <a:p>
            <a:pPr marL="0" indent="0">
              <a:buNone/>
            </a:pPr>
            <a:endParaRPr lang="zh-TW" altLang="zh-TW" sz="3600" dirty="0"/>
          </a:p>
          <a:p>
            <a:pPr marL="0" indent="0">
              <a:buNone/>
            </a:pPr>
            <a:endParaRPr lang="zh-TW" altLang="zh-TW" sz="3600" dirty="0"/>
          </a:p>
          <a:p>
            <a:pPr marL="0" indent="0">
              <a:buNone/>
            </a:pPr>
            <a:endParaRPr lang="zh-TW" altLang="zh-TW" sz="3600" dirty="0"/>
          </a:p>
          <a:p>
            <a:pPr marL="0" indent="0">
              <a:buNone/>
            </a:pPr>
            <a:endParaRPr lang="zh-TW" altLang="zh-TW" sz="3600" dirty="0"/>
          </a:p>
          <a:p>
            <a:pPr marL="0" indent="0">
              <a:buNone/>
            </a:pPr>
            <a:endParaRPr lang="zh-TW" altLang="en-US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68960"/>
            <a:ext cx="2987824" cy="223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2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23528" y="2060848"/>
            <a:ext cx="5976664" cy="28411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/>
              <a:t>信息版：第</a:t>
            </a:r>
            <a:r>
              <a:rPr lang="en-US" altLang="zh-TW" sz="4000" dirty="0" smtClean="0"/>
              <a:t>16</a:t>
            </a:r>
            <a:r>
              <a:rPr lang="zh-TW" altLang="en-US" sz="4000" dirty="0" smtClean="0"/>
              <a:t>節</a:t>
            </a:r>
            <a:r>
              <a:rPr lang="zh-TW" altLang="zh-TW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現在</a:t>
            </a:r>
            <a:r>
              <a:rPr lang="zh-TW" altLang="zh-TW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我們看看裡面</a:t>
            </a:r>
            <a:r>
              <a:rPr lang="zh-TW" altLang="zh-TW" sz="4000" dirty="0"/>
              <a:t>，我們看到的是任何與彌賽亞聯合的人都會有一個新的開始，創造出新的。舊的生活已經過去了 一個新的生活齊放！ </a:t>
            </a:r>
            <a:r>
              <a:rPr lang="zh-TW" altLang="zh-TW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看它！</a:t>
            </a:r>
            <a:endParaRPr lang="zh-TW" altLang="zh-TW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en-US" sz="4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66502" y="188640"/>
            <a:ext cx="8517632" cy="1143000"/>
          </a:xfrm>
          <a:solidFill>
            <a:srgbClr val="FFFF00"/>
          </a:solidFill>
          <a:ln w="762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0">
                      <a:srgbClr val="FFF200"/>
                    </a:gs>
                    <a:gs pos="31000">
                      <a:srgbClr val="FFFF00"/>
                    </a:gs>
                    <a:gs pos="91000">
                      <a:srgbClr val="00FFFF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看看我們的內在吧！</a:t>
            </a:r>
            <a:endParaRPr lang="zh-TW" altLang="en-US" sz="6600" spc="600" dirty="0">
              <a:gradFill>
                <a:gsLst>
                  <a:gs pos="0">
                    <a:srgbClr val="FFF200"/>
                  </a:gs>
                  <a:gs pos="31000">
                    <a:srgbClr val="FFFF00"/>
                  </a:gs>
                  <a:gs pos="91000">
                    <a:srgbClr val="00FFFF"/>
                  </a:gs>
                  <a:gs pos="100000">
                    <a:srgbClr val="4D0808"/>
                  </a:gs>
                </a:gsLst>
                <a:lin ang="5400000" scaled="0"/>
              </a:gradFill>
              <a:latin typeface="華康硬黑體W7" panose="020B0709000000000000" pitchFamily="49" charset="-120"/>
              <a:ea typeface="華康硬黑體W7" panose="020B0709000000000000" pitchFamily="49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4944"/>
            <a:ext cx="245153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434580"/>
            <a:ext cx="8568952" cy="5457776"/>
          </a:xfrm>
        </p:spPr>
        <p:txBody>
          <a:bodyPr>
            <a:normAutofit/>
          </a:bodyPr>
          <a:lstStyle/>
          <a:p>
            <a:r>
              <a:rPr lang="zh-TW" altLang="zh-TW" dirty="0">
                <a:solidFill>
                  <a:srgbClr val="0000FF"/>
                </a:solidFill>
              </a:rPr>
              <a:t>1.從「立約」層面：</a:t>
            </a:r>
            <a:r>
              <a:rPr lang="zh-TW" altLang="zh-TW" dirty="0"/>
              <a:t>人從上帝所頒布的立摩西律法，看見人的受召與使命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>
                <a:solidFill>
                  <a:srgbClr val="0000FF"/>
                </a:solidFill>
              </a:rPr>
              <a:t>2</a:t>
            </a:r>
            <a:r>
              <a:rPr lang="zh-TW" altLang="zh-TW" dirty="0">
                <a:solidFill>
                  <a:srgbClr val="0000FF"/>
                </a:solidFill>
              </a:rPr>
              <a:t>.從「屬性」層面</a:t>
            </a:r>
            <a:r>
              <a:rPr lang="zh-TW" altLang="zh-TW" dirty="0"/>
              <a:t>：人從上帝的形象與文化脈絡中，看見人的尊貴性與獨特性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>
                <a:solidFill>
                  <a:srgbClr val="0000FF"/>
                </a:solidFill>
              </a:rPr>
              <a:t>3</a:t>
            </a:r>
            <a:r>
              <a:rPr lang="zh-TW" altLang="zh-TW" dirty="0">
                <a:solidFill>
                  <a:srgbClr val="0000FF"/>
                </a:solidFill>
              </a:rPr>
              <a:t>.從「認知」層面：</a:t>
            </a:r>
            <a:r>
              <a:rPr lang="zh-TW" altLang="zh-TW" dirty="0"/>
              <a:t>人從認知的理性面，定義出自己是誰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>
                <a:solidFill>
                  <a:srgbClr val="0000FF"/>
                </a:solidFill>
              </a:rPr>
              <a:t>4</a:t>
            </a:r>
            <a:r>
              <a:rPr lang="zh-TW" altLang="zh-TW" dirty="0">
                <a:solidFill>
                  <a:srgbClr val="0000FF"/>
                </a:solidFill>
              </a:rPr>
              <a:t>.從「關係」層面：</a:t>
            </a:r>
            <a:r>
              <a:rPr lang="zh-TW" altLang="zh-TW" dirty="0"/>
              <a:t>人從上帝與別人的面向發現自己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>
                <a:solidFill>
                  <a:srgbClr val="0000FF"/>
                </a:solidFill>
              </a:rPr>
              <a:t>5</a:t>
            </a:r>
            <a:r>
              <a:rPr lang="zh-TW" altLang="zh-TW" dirty="0">
                <a:solidFill>
                  <a:srgbClr val="0000FF"/>
                </a:solidFill>
              </a:rPr>
              <a:t>.從「未來」層面：</a:t>
            </a:r>
            <a:r>
              <a:rPr lang="zh-TW" altLang="zh-TW" dirty="0"/>
              <a:t>人從整全生命的身心靈，看到未來。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人</a:t>
            </a:r>
            <a:r>
              <a:rPr lang="en-US" altLang="zh-TW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r>
              <a:rPr lang="zh-TW" altLang="en-US" sz="8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「</a:t>
            </a:r>
            <a:r>
              <a:rPr lang="zh-TW" altLang="zh-TW" sz="8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Identity</a:t>
            </a:r>
            <a:r>
              <a:rPr lang="zh-TW" altLang="en-US" sz="8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」</a:t>
            </a:r>
            <a:endParaRPr lang="zh-TW" altLang="en-US" sz="8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27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772816"/>
            <a:ext cx="4392488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5400" dirty="0" smtClean="0"/>
              <a:t>魔鬼讓一個地方沒有能人、賢人、只剩無用的人，人就應此被操縱</a:t>
            </a:r>
            <a:endParaRPr lang="zh-TW" altLang="en-US" sz="5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>
                <a:solidFill>
                  <a:srgbClr val="FFFF00"/>
                </a:solidFill>
              </a:rPr>
              <a:t>比戰爭更恐怖</a:t>
            </a:r>
            <a:r>
              <a:rPr lang="zh-TW" altLang="en-US" sz="6600" dirty="0" smtClean="0">
                <a:solidFill>
                  <a:srgbClr val="FFFF00"/>
                </a:solidFill>
              </a:rPr>
              <a:t>的事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88" y="2276872"/>
            <a:ext cx="3674052" cy="369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1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9600" dirty="0" smtClean="0"/>
              <a:t>ALIKE</a:t>
            </a:r>
            <a:endParaRPr lang="zh-TW" altLang="en-US" sz="9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29586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988840"/>
            <a:ext cx="4644008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400" dirty="0"/>
              <a:t>「圖像」在「成為人」的觀念上扮演重要角色，當一個人能上帝的形象烙印在他的心中，才能成為一個真正的人</a:t>
            </a:r>
            <a:endParaRPr lang="zh-TW" altLang="en-US" sz="4400" dirty="0">
              <a:solidFill>
                <a:srgbClr val="0000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24788" y="13679"/>
            <a:ext cx="903649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圖像（</a:t>
            </a:r>
            <a:r>
              <a:rPr lang="en-US" altLang="zh-TW" sz="8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ICON</a:t>
            </a:r>
            <a:r>
              <a:rPr lang="zh-TW" altLang="en-US" sz="8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）</a:t>
            </a:r>
            <a:endParaRPr lang="zh-TW" altLang="en-US" sz="8000" spc="600" dirty="0"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rgbClr val="B0D68E"/>
                  </a:gs>
                  <a:gs pos="89000">
                    <a:srgbClr val="CC99FF"/>
                  </a:gs>
                  <a:gs pos="82001">
                    <a:srgbClr val="FFFF00"/>
                  </a:gs>
                  <a:gs pos="100000">
                    <a:srgbClr val="CCCCFF"/>
                  </a:gs>
                </a:gsLst>
                <a:lin ang="5400000" scaled="0"/>
              </a:gra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62848"/>
            <a:ext cx="2629974" cy="508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28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內心烙印上帝形象</a:t>
            </a:r>
            <a:endParaRPr lang="zh-TW" altLang="en-US" sz="6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5536" y="1628800"/>
            <a:ext cx="4176464" cy="28411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5400" b="1" dirty="0" smtClean="0"/>
              <a:t>「</a:t>
            </a:r>
            <a:r>
              <a:rPr lang="zh-TW" altLang="zh-TW" sz="5400" b="1" dirty="0"/>
              <a:t>教育」，不在於知識淵博，而是讓我們能夠在內心想像上帝的圖像</a:t>
            </a:r>
            <a:endParaRPr lang="zh-TW" altLang="en-US" sz="5400" dirty="0"/>
          </a:p>
        </p:txBody>
      </p:sp>
      <p:sp>
        <p:nvSpPr>
          <p:cNvPr id="2" name="矩形 1"/>
          <p:cNvSpPr/>
          <p:nvPr/>
        </p:nvSpPr>
        <p:spPr>
          <a:xfrm>
            <a:off x="5868144" y="5877272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/>
              <a:t>柏拉圖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42" y="1898555"/>
            <a:ext cx="2892152" cy="383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251520" y="1671077"/>
            <a:ext cx="7776864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400" b="1" dirty="0" smtClean="0"/>
              <a:t>默觀的英文為</a:t>
            </a:r>
            <a:r>
              <a:rPr lang="zh-TW" altLang="en-US" sz="4400" b="1" dirty="0" smtClean="0"/>
              <a:t>（</a:t>
            </a:r>
            <a:r>
              <a:rPr lang="en-US" altLang="zh-TW" sz="4400" b="1" dirty="0" smtClean="0"/>
              <a:t>Contemplation</a:t>
            </a:r>
            <a:r>
              <a:rPr lang="zh-TW" altLang="en-US" sz="4400" b="1" dirty="0" smtClean="0"/>
              <a:t>）</a:t>
            </a:r>
            <a:r>
              <a:rPr lang="zh-TW" altLang="zh-TW" sz="4400" b="1" dirty="0" smtClean="0"/>
              <a:t>，</a:t>
            </a:r>
            <a:r>
              <a:rPr lang="zh-TW" altLang="en-US" sz="4400" b="1" dirty="0" smtClean="0"/>
              <a:t>與（</a:t>
            </a:r>
            <a:r>
              <a:rPr lang="en-US" altLang="zh-TW" sz="4400" b="1" dirty="0" err="1" smtClean="0"/>
              <a:t>Tempel</a:t>
            </a:r>
            <a:r>
              <a:rPr lang="zh-TW" altLang="en-US" sz="4400" b="1" dirty="0"/>
              <a:t>，</a:t>
            </a:r>
            <a:r>
              <a:rPr lang="zh-TW" altLang="zh-TW" sz="4400" b="1" dirty="0" smtClean="0"/>
              <a:t>神殿）一詞</a:t>
            </a:r>
            <a:r>
              <a:rPr lang="zh-TW" altLang="en-US" sz="4400" b="1" dirty="0" smtClean="0"/>
              <a:t>相關。</a:t>
            </a:r>
            <a:endParaRPr lang="en-US" altLang="zh-TW" sz="4400" b="1" dirty="0" smtClean="0"/>
          </a:p>
          <a:p>
            <a:pPr marL="0" indent="0">
              <a:buNone/>
            </a:pPr>
            <a:r>
              <a:rPr lang="zh-TW" altLang="zh-TW" sz="4400" b="1" dirty="0" smtClean="0"/>
              <a:t>（德文</a:t>
            </a:r>
            <a:r>
              <a:rPr lang="zh-TW" altLang="en-US" sz="4400" b="1" dirty="0"/>
              <a:t>，</a:t>
            </a:r>
            <a:r>
              <a:rPr lang="en-US" altLang="zh-TW" sz="4400" b="1" dirty="0" err="1" smtClean="0"/>
              <a:t>Kontemplation</a:t>
            </a:r>
            <a:r>
              <a:rPr lang="zh-TW" altLang="zh-TW" sz="4400" b="1" dirty="0" smtClean="0"/>
              <a:t>）。</a:t>
            </a:r>
            <a:endParaRPr lang="zh-TW" altLang="zh-TW" sz="4400" dirty="0"/>
          </a:p>
          <a:p>
            <a:pPr marL="0" indent="0">
              <a:buNone/>
            </a:pP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zh-TW" sz="5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9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想像與默觀</a:t>
            </a:r>
            <a:endParaRPr lang="zh-TW" altLang="en-US" sz="96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C000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39" y="4881969"/>
            <a:ext cx="2746626" cy="194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0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844824"/>
            <a:ext cx="7431494" cy="48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zh-TW" sz="4400" dirty="0">
              <a:solidFill>
                <a:srgbClr val="0000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20" cy="1296144"/>
          </a:xfrm>
          <a:ln w="76200">
            <a:solidFill>
              <a:srgbClr val="66FF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  <a:t>古代的</a:t>
            </a:r>
            <a:r>
              <a:rPr lang="zh-TW" altLang="en-US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唐風隸" panose="03000909000000000000" pitchFamily="65" charset="-120"/>
                <a:ea typeface="華康唐風隸" panose="03000909000000000000" pitchFamily="65" charset="-120"/>
              </a:rPr>
              <a:t>聖殿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44397"/>
            <a:ext cx="6960429" cy="521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3068960"/>
            <a:ext cx="8280920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 smtClean="0"/>
              <a:t>哥</a:t>
            </a:r>
            <a:r>
              <a:rPr lang="zh-TW" altLang="zh-TW" sz="3600" b="1" dirty="0"/>
              <a:t>林多前書</a:t>
            </a:r>
            <a:r>
              <a:rPr lang="en-US" altLang="zh-TW" sz="3600" b="1" dirty="0" smtClean="0"/>
              <a:t>6:19-20</a:t>
            </a:r>
            <a:r>
              <a:rPr lang="zh-TW" altLang="en-US" sz="3600" b="1" dirty="0"/>
              <a:t>　</a:t>
            </a:r>
            <a:r>
              <a:rPr lang="zh-TW" altLang="zh-TW" sz="3600" b="1" dirty="0" smtClean="0"/>
              <a:t>豈</a:t>
            </a:r>
            <a:r>
              <a:rPr lang="zh-TW" altLang="zh-TW" sz="3600" b="1" dirty="0"/>
              <a:t>不知你們的身子就是聖靈的殿嗎？這聖靈是從上帝而來，住在你們裏頭的；並且你們不是自己的人，因為你們是重價買來的。所以，要在你們的身子上榮耀上帝</a:t>
            </a:r>
            <a:r>
              <a:rPr lang="zh-TW" altLang="zh-TW" sz="3600" b="1" dirty="0" smtClean="0"/>
              <a:t>。</a:t>
            </a:r>
            <a:endParaRPr lang="zh-TW" altLang="en-US" sz="6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8000" dirty="0">
                <a:gradFill flip="none" rotWithShape="1">
                  <a:gsLst>
                    <a:gs pos="54000">
                      <a:srgbClr val="FFFF00"/>
                    </a:gs>
                    <a:gs pos="50000">
                      <a:srgbClr val="FFC000"/>
                    </a:gs>
                  </a:gsLst>
                  <a:lin ang="5400000" scaled="1"/>
                  <a:tileRect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通過默</a:t>
            </a:r>
            <a:r>
              <a:rPr lang="zh-TW" altLang="en-US" sz="8000" dirty="0" smtClean="0">
                <a:gradFill flip="none" rotWithShape="1">
                  <a:gsLst>
                    <a:gs pos="54000">
                      <a:srgbClr val="FFFF00"/>
                    </a:gs>
                    <a:gs pos="50000">
                      <a:srgbClr val="FFC000"/>
                    </a:gs>
                  </a:gsLst>
                  <a:lin ang="5400000" scaled="1"/>
                  <a:tileRect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</a:rPr>
              <a:t>觀看到在基督裡的自己</a:t>
            </a:r>
            <a:endParaRPr lang="zh-TW" altLang="en-US" sz="8000" dirty="0">
              <a:gradFill flip="none" rotWithShape="1">
                <a:gsLst>
                  <a:gs pos="54000">
                    <a:srgbClr val="FFFF00"/>
                  </a:gs>
                  <a:gs pos="50000">
                    <a:srgbClr val="FFC000"/>
                  </a:gs>
                </a:gsLst>
                <a:lin ang="5400000" scaled="1"/>
                <a:tileRect/>
              </a:gradFill>
              <a:latin typeface="華康硬黑體W7" panose="020B0709000000000000" pitchFamily="49" charset="-120"/>
              <a:ea typeface="華康硬黑體W7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64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基督救贖</a:t>
            </a:r>
            <a:r>
              <a:rPr lang="zh-TW" altLang="en-US" sz="7200" spc="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與默觀</a:t>
            </a:r>
            <a:endParaRPr lang="zh-TW" altLang="en-US" sz="7200" spc="6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66FF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平劇體W7" panose="040B0709000000000000" pitchFamily="81" charset="-120"/>
              <a:ea typeface="華康平劇體W7" panose="040B0709000000000000" pitchFamily="81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2060848"/>
            <a:ext cx="3940126" cy="2754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5400" b="1" dirty="0" smtClean="0"/>
              <a:t>德文</a:t>
            </a:r>
            <a:r>
              <a:rPr lang="zh-TW" altLang="zh-TW" sz="5400" b="1" dirty="0"/>
              <a:t>中的拯救（</a:t>
            </a:r>
            <a:r>
              <a:rPr lang="en-US" altLang="zh-TW" sz="5400" b="1" dirty="0" err="1"/>
              <a:t>Heil</a:t>
            </a:r>
            <a:r>
              <a:rPr lang="zh-TW" altLang="zh-TW" sz="5400" b="1" dirty="0"/>
              <a:t>）原意是「整全、健全、正確」</a:t>
            </a:r>
            <a:r>
              <a:rPr lang="zh-TW" altLang="zh-TW" sz="5400" b="1" dirty="0" smtClean="0"/>
              <a:t>，</a:t>
            </a:r>
            <a:endParaRPr lang="zh-TW" altLang="zh-TW" sz="5400" dirty="0"/>
          </a:p>
        </p:txBody>
      </p:sp>
      <p:sp>
        <p:nvSpPr>
          <p:cNvPr id="4" name="矩形 3"/>
          <p:cNvSpPr/>
          <p:nvPr/>
        </p:nvSpPr>
        <p:spPr>
          <a:xfrm>
            <a:off x="5847482" y="6000956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/>
              <a:t>古倫神父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844824"/>
            <a:ext cx="2998112" cy="367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686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1560" y="1916832"/>
            <a:ext cx="8532440" cy="5169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400" dirty="0"/>
              <a:t>哥林多</a:t>
            </a:r>
            <a:r>
              <a:rPr lang="zh-TW" altLang="zh-TW" sz="4400" dirty="0" smtClean="0"/>
              <a:t>前書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6:15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zh-TW" altLang="zh-TW" sz="4400" b="1" dirty="0">
                <a:solidFill>
                  <a:srgbClr val="0000FF"/>
                </a:solidFill>
                <a:latin typeface="+mn-ea"/>
              </a:rPr>
              <a:t>豈不知</a:t>
            </a:r>
            <a:r>
              <a:rPr lang="zh-TW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你們的身子是基督的肢體嗎</a:t>
            </a:r>
            <a:r>
              <a:rPr lang="zh-TW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？</a:t>
            </a:r>
            <a:r>
              <a:rPr lang="en-US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/>
            </a:r>
            <a:br>
              <a:rPr lang="en-US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</a:b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6:16</a:t>
            </a:r>
            <a:r>
              <a:rPr lang="en-US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zh-TW" altLang="zh-TW" sz="4400" b="1" dirty="0">
                <a:solidFill>
                  <a:srgbClr val="0000FF"/>
                </a:solidFill>
                <a:latin typeface="+mn-ea"/>
              </a:rPr>
              <a:t>豈不知</a:t>
            </a:r>
            <a:r>
              <a:rPr lang="zh-TW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與娼妓聯合的，便是與她成為一體嗎</a:t>
            </a:r>
            <a:r>
              <a:rPr lang="zh-TW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？</a:t>
            </a:r>
            <a:r>
              <a:rPr lang="en-US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/>
            </a:r>
            <a:br>
              <a:rPr lang="en-US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</a:b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6:19 </a:t>
            </a:r>
            <a:r>
              <a:rPr lang="zh-TW" altLang="zh-TW" sz="4400" b="1" dirty="0">
                <a:solidFill>
                  <a:srgbClr val="0000FF"/>
                </a:solidFill>
                <a:latin typeface="+mn-ea"/>
              </a:rPr>
              <a:t>豈不知</a:t>
            </a:r>
            <a:r>
              <a:rPr lang="zh-TW" altLang="zh-TW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你們的身子就是聖靈的殿</a:t>
            </a:r>
            <a:r>
              <a:rPr lang="zh-TW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嗎</a:t>
            </a:r>
            <a:endParaRPr lang="zh-TW" altLang="zh-TW" sz="4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>
                <a:gradFill>
                  <a:gsLst>
                    <a:gs pos="38000">
                      <a:srgbClr val="66FF33"/>
                    </a:gs>
                    <a:gs pos="57000">
                      <a:srgbClr val="FFFF00"/>
                    </a:gs>
                    <a:gs pos="75000">
                      <a:srgbClr val="FF99FF"/>
                    </a:gs>
                  </a:gsLst>
                  <a:lin ang="54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你不知道</a:t>
            </a:r>
            <a:r>
              <a:rPr lang="zh-TW" altLang="en-US" sz="7200" spc="600" dirty="0" smtClean="0">
                <a:gradFill>
                  <a:gsLst>
                    <a:gs pos="38000">
                      <a:srgbClr val="66FF33"/>
                    </a:gs>
                    <a:gs pos="57000">
                      <a:srgbClr val="FFFF00"/>
                    </a:gs>
                    <a:gs pos="75000">
                      <a:srgbClr val="FF99FF"/>
                    </a:gs>
                  </a:gsLst>
                  <a:lin ang="54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嗎</a:t>
            </a:r>
            <a:r>
              <a:rPr lang="zh-TW" altLang="en-US" sz="7200" spc="600" dirty="0">
                <a:gradFill>
                  <a:gsLst>
                    <a:gs pos="38000">
                      <a:srgbClr val="66FF33"/>
                    </a:gs>
                    <a:gs pos="57000">
                      <a:srgbClr val="FFFF00"/>
                    </a:gs>
                    <a:gs pos="75000">
                      <a:srgbClr val="FF99FF"/>
                    </a:gs>
                  </a:gsLst>
                  <a:lin ang="54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82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2780928"/>
            <a:ext cx="7920880" cy="39330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sz="5400" dirty="0"/>
              <a:t>哥林多前書</a:t>
            </a:r>
            <a:r>
              <a:rPr lang="en-US" altLang="zh-TW" sz="5400" b="1" dirty="0" smtClean="0"/>
              <a:t>6:19</a:t>
            </a:r>
            <a:r>
              <a:rPr lang="en-US" altLang="zh-TW" sz="5400" dirty="0" smtClean="0"/>
              <a:t> </a:t>
            </a:r>
            <a:r>
              <a:rPr lang="zh-TW" altLang="zh-TW" sz="5400" dirty="0"/>
              <a:t>豈不知你們的身子就是聖靈的殿嗎？</a:t>
            </a:r>
            <a:r>
              <a:rPr lang="zh-TW" altLang="zh-TW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這聖靈是從上帝而來，</a:t>
            </a:r>
            <a:r>
              <a:rPr lang="zh-TW" altLang="zh-TW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住在你們裏頭的；</a:t>
            </a:r>
            <a:r>
              <a:rPr lang="zh-TW" altLang="zh-TW" sz="5400" b="1" dirty="0">
                <a:solidFill>
                  <a:srgbClr val="FF0000"/>
                </a:solidFill>
              </a:rPr>
              <a:t>並且你們不是自己的人，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0">
                      <a:srgbClr val="FFF200"/>
                    </a:gs>
                    <a:gs pos="31000">
                      <a:srgbClr val="FFFF00"/>
                    </a:gs>
                    <a:gs pos="91000">
                      <a:srgbClr val="00FFFF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硬黑體W7" panose="020B0709000000000000" pitchFamily="49" charset="-120"/>
                <a:ea typeface="華康硬黑體W7" panose="020B0709000000000000" pitchFamily="49" charset="-120"/>
                <a:cs typeface="+mn-cs"/>
              </a:rPr>
              <a:t>聖靈住在我們裡面，因此我非常貴重</a:t>
            </a:r>
            <a:endParaRPr lang="zh-TW" altLang="en-US" sz="6600" spc="600" dirty="0">
              <a:gradFill>
                <a:gsLst>
                  <a:gs pos="0">
                    <a:srgbClr val="FFF200"/>
                  </a:gs>
                  <a:gs pos="31000">
                    <a:srgbClr val="FFFF00"/>
                  </a:gs>
                  <a:gs pos="91000">
                    <a:srgbClr val="00FFFF"/>
                  </a:gs>
                  <a:gs pos="100000">
                    <a:srgbClr val="4D0808"/>
                  </a:gs>
                </a:gsLst>
                <a:lin ang="5400000" scaled="0"/>
              </a:gradFill>
              <a:latin typeface="華康硬黑體W7" panose="020B0709000000000000" pitchFamily="49" charset="-120"/>
              <a:ea typeface="華康硬黑體W7" panose="020B07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1700808"/>
            <a:ext cx="8136904" cy="3618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400" dirty="0"/>
              <a:t>哥林多前書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6:19 </a:t>
            </a:r>
            <a:r>
              <a:rPr lang="zh-TW" altLang="zh-TW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豈不知你們的身子就是聖靈的殿嗎？這聖靈是從上帝而來，住在你們裏頭的；</a:t>
            </a:r>
            <a:r>
              <a:rPr lang="zh-TW" altLang="zh-TW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並且你們不是自己的</a:t>
            </a:r>
            <a:r>
              <a:rPr lang="zh-TW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sz="4400" b="1" dirty="0"/>
              <a:t>（現代中文譯本</a:t>
            </a:r>
            <a:r>
              <a:rPr lang="zh-TW" altLang="zh-TW" sz="4400" b="1" dirty="0" smtClean="0"/>
              <a:t>）</a:t>
            </a:r>
            <a:r>
              <a:rPr lang="en-US" altLang="zh-TW" sz="4400" b="1" dirty="0" smtClean="0"/>
              <a:t>…</a:t>
            </a:r>
            <a:r>
              <a:rPr lang="zh-TW" altLang="zh-TW" sz="4400" b="1" dirty="0" smtClean="0">
                <a:solidFill>
                  <a:srgbClr val="0000FF"/>
                </a:solidFill>
              </a:rPr>
              <a:t>你們</a:t>
            </a:r>
            <a:r>
              <a:rPr lang="zh-TW" altLang="zh-TW" sz="4400" b="1" dirty="0">
                <a:solidFill>
                  <a:srgbClr val="0000FF"/>
                </a:solidFill>
              </a:rPr>
              <a:t>不屬於自己，而是屬於上帝。</a:t>
            </a:r>
          </a:p>
          <a:p>
            <a:pPr marL="0" indent="0">
              <a:buNone/>
            </a:pPr>
            <a:endParaRPr lang="zh-TW" altLang="zh-TW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zh-TW" altLang="zh-TW" sz="4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gradFill>
                  <a:gsLst>
                    <a:gs pos="0">
                      <a:srgbClr val="03D4A8"/>
                    </a:gs>
                    <a:gs pos="6000">
                      <a:srgbClr val="21D6E0"/>
                    </a:gs>
                    <a:gs pos="83000">
                      <a:srgbClr val="FFFF00"/>
                    </a:gs>
                    <a:gs pos="100000">
                      <a:srgbClr val="005CBF"/>
                    </a:gs>
                  </a:gsLst>
                  <a:lin ang="5400000" scaled="0"/>
                </a:gradFill>
                <a:latin typeface="華康漆隸體W5" panose="040B0509000000000000" pitchFamily="81" charset="-120"/>
                <a:ea typeface="華康漆隸體W5" panose="040B0509000000000000" pitchFamily="81" charset="-120"/>
              </a:rPr>
              <a:t>自己屬於上帝</a:t>
            </a:r>
            <a:endParaRPr lang="zh-TW" altLang="en-US" sz="7200" dirty="0">
              <a:gradFill>
                <a:gsLst>
                  <a:gs pos="0">
                    <a:srgbClr val="03D4A8"/>
                  </a:gs>
                  <a:gs pos="6000">
                    <a:srgbClr val="21D6E0"/>
                  </a:gs>
                  <a:gs pos="83000">
                    <a:srgbClr val="FFFF00"/>
                  </a:gs>
                  <a:gs pos="100000">
                    <a:srgbClr val="005CBF"/>
                  </a:gs>
                </a:gsLst>
                <a:lin ang="5400000" scaled="0"/>
              </a:gradFill>
              <a:latin typeface="華康漆隸體W5" panose="040B0509000000000000" pitchFamily="81" charset="-120"/>
              <a:ea typeface="華康漆隸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28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2519006"/>
            <a:ext cx="8712968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dirty="0"/>
              <a:t>衛生福利部委託台灣大學醫學院精神科教授高淑芬，進行台灣第一個全國性兒童及青少年精神疾病流行病學調查，發現台灣近</a:t>
            </a:r>
            <a:r>
              <a:rPr lang="en-US" altLang="zh-TW" sz="3600" dirty="0"/>
              <a:t>1/3</a:t>
            </a:r>
            <a:r>
              <a:rPr lang="zh-TW" altLang="zh-TW" sz="3600" dirty="0"/>
              <a:t>兒童有心理健康</a:t>
            </a:r>
            <a:r>
              <a:rPr lang="zh-TW" altLang="zh-TW" sz="3600" dirty="0" smtClean="0"/>
              <a:t>問題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zh-TW" sz="3600" dirty="0" smtClean="0"/>
              <a:t>兒童</a:t>
            </a:r>
            <a:r>
              <a:rPr lang="zh-TW" altLang="zh-TW" sz="3600" dirty="0"/>
              <a:t>青少年常見心理健康問題包括亞斯伯格症／自閉症、注意力不足／過動症、情緒障礙等症狀。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zh-TW" sz="80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近三分之一兒童有心理健康問題</a:t>
            </a:r>
            <a:endParaRPr lang="zh-TW" altLang="en-US" sz="8000" dirty="0">
              <a:gradFill>
                <a:gsLst>
                  <a:gs pos="0">
                    <a:srgbClr val="FFF200"/>
                  </a:gs>
                  <a:gs pos="16000">
                    <a:srgbClr val="FF7A00"/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4D0808"/>
                  </a:gs>
                </a:gsLst>
                <a:lin ang="162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1556792"/>
            <a:ext cx="5472608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dirty="0" smtClean="0"/>
              <a:t>詩篇</a:t>
            </a:r>
            <a:r>
              <a:rPr lang="en-US" altLang="zh-TW" sz="6000" dirty="0" smtClean="0"/>
              <a:t>71:7</a:t>
            </a:r>
            <a:r>
              <a:rPr lang="zh-TW" altLang="zh-TW" sz="6000" dirty="0" smtClean="0"/>
              <a:t>許多</a:t>
            </a:r>
            <a:r>
              <a:rPr lang="zh-TW" altLang="zh-TW" sz="6000" dirty="0"/>
              <a:t>人以我為</a:t>
            </a:r>
            <a:r>
              <a:rPr lang="zh-TW" altLang="zh-TW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怪</a:t>
            </a:r>
            <a:r>
              <a:rPr lang="en-US" altLang="zh-TW" sz="6000" dirty="0" smtClean="0"/>
              <a:t>……</a:t>
            </a:r>
            <a:endParaRPr lang="en-US" altLang="zh-TW" sz="6000" dirty="0"/>
          </a:p>
          <a:p>
            <a:pPr marL="0" indent="0">
              <a:buNone/>
            </a:pPr>
            <a:r>
              <a:rPr lang="zh-TW" altLang="en-US" sz="6000" dirty="0" smtClean="0"/>
              <a:t>（</a:t>
            </a:r>
            <a:r>
              <a:rPr lang="zh-TW" altLang="zh-TW" sz="6000" dirty="0" smtClean="0"/>
              <a:t>現代</a:t>
            </a:r>
            <a:r>
              <a:rPr lang="zh-TW" altLang="zh-TW" sz="6000" dirty="0"/>
              <a:t>中文</a:t>
            </a:r>
            <a:r>
              <a:rPr lang="zh-TW" altLang="zh-TW" sz="6000" dirty="0" smtClean="0"/>
              <a:t>譯本</a:t>
            </a:r>
            <a:r>
              <a:rPr lang="zh-TW" altLang="en-US" sz="6000" dirty="0"/>
              <a:t>）</a:t>
            </a:r>
            <a:r>
              <a:rPr lang="zh-TW" altLang="zh-TW" sz="6000" dirty="0" smtClean="0"/>
              <a:t>許多</a:t>
            </a:r>
            <a:r>
              <a:rPr lang="zh-TW" altLang="zh-TW" sz="6000" dirty="0"/>
              <a:t>人以我為</a:t>
            </a:r>
            <a:r>
              <a:rPr lang="zh-TW" altLang="zh-TW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怪物</a:t>
            </a:r>
            <a:r>
              <a:rPr lang="en-US" altLang="zh-TW" sz="6000" dirty="0" smtClean="0"/>
              <a:t>……</a:t>
            </a:r>
            <a:endParaRPr lang="en-US" altLang="zh-TW" sz="4800" b="1" dirty="0"/>
          </a:p>
          <a:p>
            <a:pPr marL="0" indent="0">
              <a:buNone/>
            </a:pPr>
            <a:endParaRPr lang="zh-TW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多疑自己的身分</a:t>
            </a:r>
            <a:endParaRPr lang="zh-TW" altLang="en-US" sz="8000" dirty="0">
              <a:gradFill>
                <a:gsLst>
                  <a:gs pos="0">
                    <a:srgbClr val="FFF200"/>
                  </a:gs>
                  <a:gs pos="16000">
                    <a:srgbClr val="FF7A00"/>
                  </a:gs>
                  <a:gs pos="70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4D0808"/>
                  </a:gs>
                </a:gsLst>
                <a:lin ang="162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r="16697" b="7742"/>
          <a:stretch/>
        </p:blipFill>
        <p:spPr bwMode="auto">
          <a:xfrm>
            <a:off x="5724128" y="1481912"/>
            <a:ext cx="3422803" cy="537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 smtClean="0">
                <a:gradFill>
                  <a:gsLst>
                    <a:gs pos="0">
                      <a:srgbClr val="FFFF00"/>
                    </a:gs>
                    <a:gs pos="52000">
                      <a:srgbClr val="99FF33"/>
                    </a:gs>
                    <a:gs pos="83000">
                      <a:srgbClr val="00B050"/>
                    </a:gs>
                  </a:gsLst>
                  <a:lin ang="16200000" scaled="1"/>
                </a:gradFill>
                <a:latin typeface="華康刷刷體W7" pitchFamily="49" charset="-120"/>
                <a:ea typeface="華康刷刷體W7" pitchFamily="49" charset="-120"/>
              </a:rPr>
              <a:t>美好榮耀的樣式</a:t>
            </a:r>
            <a:endParaRPr lang="zh-TW" altLang="en-US" sz="8000" dirty="0">
              <a:gradFill>
                <a:gsLst>
                  <a:gs pos="0">
                    <a:srgbClr val="FFFF00"/>
                  </a:gs>
                  <a:gs pos="52000">
                    <a:srgbClr val="99FF33"/>
                  </a:gs>
                  <a:gs pos="83000">
                    <a:srgbClr val="00B050"/>
                  </a:gs>
                </a:gsLst>
                <a:lin ang="16200000" scaled="1"/>
              </a:gradFill>
              <a:latin typeface="華康刷刷體W7" pitchFamily="49" charset="-120"/>
              <a:ea typeface="華康刷刷體W7" pitchFamily="49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0" y="1700808"/>
            <a:ext cx="5652120" cy="51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/>
              <a:t>詩篇</a:t>
            </a:r>
            <a:r>
              <a:rPr lang="en-US" altLang="zh-TW" sz="4400" dirty="0"/>
              <a:t>71:7</a:t>
            </a:r>
            <a:r>
              <a:rPr lang="zh-TW" altLang="zh-TW" sz="4400" dirty="0" smtClean="0"/>
              <a:t>許多</a:t>
            </a:r>
            <a:r>
              <a:rPr lang="zh-TW" altLang="zh-TW" sz="4400" dirty="0"/>
              <a:t>人以我為</a:t>
            </a:r>
            <a:r>
              <a:rPr lang="zh-TW" altLang="zh-TW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怪</a:t>
            </a:r>
            <a:r>
              <a:rPr lang="zh-TW" altLang="zh-TW" sz="4400" dirty="0"/>
              <a:t>，但你是我</a:t>
            </a:r>
            <a:r>
              <a:rPr lang="zh-TW" altLang="zh-TW" sz="4400" dirty="0">
                <a:solidFill>
                  <a:srgbClr val="0000FF"/>
                </a:solidFill>
              </a:rPr>
              <a:t>堅固的避難所</a:t>
            </a:r>
            <a:r>
              <a:rPr lang="zh-TW" altLang="zh-TW" sz="4400" dirty="0"/>
              <a:t>。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zh-TW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怪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，希伯來原文字意：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「奇蹟、奇事」</a:t>
            </a:r>
            <a:r>
              <a:rPr lang="zh-TW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，源自於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「顯著、美麗、美好</a:t>
            </a:r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</a:p>
          <a:p>
            <a:pPr marL="0" indent="0">
              <a:buNone/>
            </a:pPr>
            <a:endParaRPr lang="zh-TW" altLang="zh-TW" sz="6000" dirty="0" smtClean="0"/>
          </a:p>
          <a:p>
            <a:pPr marL="0" indent="0">
              <a:buNone/>
            </a:pPr>
            <a:endParaRPr lang="zh-TW" altLang="en-US" sz="13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18" y="2686958"/>
            <a:ext cx="3663182" cy="3614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2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632" y="1713354"/>
            <a:ext cx="4489360" cy="5121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600" dirty="0" smtClean="0">
                <a:solidFill>
                  <a:schemeClr val="bg1"/>
                </a:solidFill>
              </a:rPr>
              <a:t>怪（</a:t>
            </a:r>
            <a:r>
              <a:rPr lang="en-US" altLang="zh-TW" sz="3600" dirty="0" err="1" smtClean="0">
                <a:solidFill>
                  <a:schemeClr val="bg1"/>
                </a:solidFill>
              </a:rPr>
              <a:t>mopheth</a:t>
            </a:r>
            <a:r>
              <a:rPr lang="zh-TW" altLang="en-US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奇蹟</a:t>
            </a:r>
            <a:r>
              <a:rPr lang="zh-TW" altLang="en-US" sz="3600" dirty="0" smtClean="0">
                <a:solidFill>
                  <a:schemeClr val="bg1"/>
                </a:solidFill>
              </a:rPr>
              <a:t>）</a:t>
            </a:r>
            <a:r>
              <a:rPr lang="zh-TW" altLang="zh-TW" sz="3600" dirty="0" smtClean="0">
                <a:solidFill>
                  <a:schemeClr val="bg1"/>
                </a:solidFill>
              </a:rPr>
              <a:t>這個</a:t>
            </a:r>
            <a:r>
              <a:rPr lang="zh-TW" altLang="zh-TW" sz="3600" dirty="0">
                <a:solidFill>
                  <a:schemeClr val="bg1"/>
                </a:solidFill>
              </a:rPr>
              <a:t>字是經常與</a:t>
            </a:r>
            <a:r>
              <a:rPr lang="en-US" altLang="zh-TW" sz="3600" dirty="0" err="1" smtClean="0">
                <a:solidFill>
                  <a:srgbClr val="00FFFF"/>
                </a:solidFill>
              </a:rPr>
              <a:t>oth</a:t>
            </a:r>
            <a:r>
              <a:rPr lang="zh-TW" altLang="en-US" sz="3600" dirty="0">
                <a:solidFill>
                  <a:srgbClr val="00FFFF"/>
                </a:solidFill>
              </a:rPr>
              <a:t>（</a:t>
            </a:r>
            <a:r>
              <a:rPr lang="zh-TW" altLang="zh-TW" sz="3600" dirty="0" smtClean="0">
                <a:solidFill>
                  <a:srgbClr val="00FFFF"/>
                </a:solidFill>
              </a:rPr>
              <a:t>記號</a:t>
            </a:r>
            <a:r>
              <a:rPr lang="zh-TW" altLang="en-US" sz="3600" dirty="0">
                <a:solidFill>
                  <a:srgbClr val="00FFFF"/>
                </a:solidFill>
              </a:rPr>
              <a:t>）</a:t>
            </a:r>
            <a:r>
              <a:rPr lang="zh-TW" altLang="zh-TW" sz="3600" dirty="0" smtClean="0">
                <a:solidFill>
                  <a:schemeClr val="bg1"/>
                </a:solidFill>
              </a:rPr>
              <a:t>在</a:t>
            </a:r>
            <a:r>
              <a:rPr lang="zh-TW" altLang="zh-TW" sz="3600" dirty="0">
                <a:solidFill>
                  <a:schemeClr val="bg1"/>
                </a:solidFill>
              </a:rPr>
              <a:t>一起的</a:t>
            </a:r>
            <a:r>
              <a:rPr lang="zh-TW" altLang="zh-TW" sz="3600" dirty="0" smtClean="0">
                <a:solidFill>
                  <a:schemeClr val="bg1"/>
                </a:solidFill>
              </a:rPr>
              <a:t>。</a:t>
            </a:r>
            <a:endParaRPr lang="en-US" altLang="zh-TW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zh-TW" sz="3600" dirty="0" smtClean="0">
                <a:solidFill>
                  <a:schemeClr val="bg1"/>
                </a:solidFill>
              </a:rPr>
              <a:t>意思</a:t>
            </a:r>
            <a:r>
              <a:rPr lang="zh-TW" altLang="zh-TW" sz="3600" dirty="0">
                <a:solidFill>
                  <a:schemeClr val="bg1"/>
                </a:solidFill>
              </a:rPr>
              <a:t>是一件發生的事，事情是異於尋常，差不多</a:t>
            </a:r>
            <a:r>
              <a:rPr lang="zh-TW" altLang="zh-TW" sz="3600" dirty="0">
                <a:solidFill>
                  <a:srgbClr val="FFFF00"/>
                </a:solidFill>
              </a:rPr>
              <a:t>「不屬於這世界</a:t>
            </a:r>
            <a:r>
              <a:rPr lang="zh-TW" altLang="zh-TW" sz="3600" dirty="0">
                <a:solidFill>
                  <a:schemeClr val="bg1"/>
                </a:solidFill>
              </a:rPr>
              <a:t>」的，所以一個人會</a:t>
            </a:r>
            <a:r>
              <a:rPr lang="zh-TW" altLang="zh-TW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「深覺有一個神聖的目的」</a:t>
            </a:r>
            <a:r>
              <a:rPr lang="zh-TW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TW" altLang="zh-TW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50728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人人</a:t>
            </a:r>
            <a:r>
              <a:rPr lang="zh-TW" altLang="en-US" sz="72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都有神聖的目的</a:t>
            </a:r>
            <a:endParaRPr lang="zh-TW" altLang="en-US" sz="7200" dirty="0"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rgbClr val="9966FF"/>
                  </a:gs>
                  <a:gs pos="61000">
                    <a:srgbClr val="CC99FF"/>
                  </a:gs>
                  <a:gs pos="82001">
                    <a:srgbClr val="99CCFF"/>
                  </a:gs>
                  <a:gs pos="100000">
                    <a:srgbClr val="CCCCFF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17" y="1340769"/>
            <a:ext cx="4497984" cy="551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71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2492896"/>
            <a:ext cx="4680520" cy="3762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英文　</a:t>
            </a:r>
            <a:r>
              <a:rPr lang="en-US" altLang="zh-TW" sz="6000" b="1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am as a </a:t>
            </a:r>
            <a:r>
              <a:rPr lang="en-US" altLang="zh-TW" sz="6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wonder </a:t>
            </a:r>
            <a:r>
              <a:rPr lang="en-US" altLang="zh-TW" sz="6000" b="1" dirty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unto many</a:t>
            </a:r>
            <a:r>
              <a:rPr lang="en-US" altLang="zh-TW" sz="60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</a:t>
            </a:r>
            <a:endParaRPr lang="zh-TW" altLang="en-US" dirty="0">
              <a:solidFill>
                <a:srgbClr val="0000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每個人</a:t>
            </a:r>
            <a:r>
              <a:rPr lang="zh-TW" altLang="en-US" sz="72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都是傳奇</a:t>
            </a:r>
            <a:r>
              <a:rPr lang="zh-TW" altLang="en-US" sz="8800" spc="600" dirty="0" smtClean="0">
                <a:gradFill>
                  <a:gsLst>
                    <a:gs pos="35000">
                      <a:srgbClr val="03D4A8"/>
                    </a:gs>
                    <a:gs pos="73000">
                      <a:srgbClr val="00FFFF"/>
                    </a:gs>
                    <a:gs pos="100000">
                      <a:srgbClr val="0087E6"/>
                    </a:gs>
                    <a:gs pos="100000">
                      <a:srgbClr val="00FFFF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　</a:t>
            </a:r>
            <a:endParaRPr lang="zh-TW" altLang="en-US" sz="8800" spc="600" dirty="0">
              <a:gradFill>
                <a:gsLst>
                  <a:gs pos="35000">
                    <a:srgbClr val="03D4A8"/>
                  </a:gs>
                  <a:gs pos="73000">
                    <a:srgbClr val="00FFFF"/>
                  </a:gs>
                  <a:gs pos="100000">
                    <a:srgbClr val="0087E6"/>
                  </a:gs>
                  <a:gs pos="100000">
                    <a:srgbClr val="00FFFF"/>
                  </a:gs>
                </a:gsLst>
                <a:lin ang="5400000" scaled="0"/>
              </a:gradFill>
              <a:latin typeface="華康平劇體W7" panose="040B0709000000000000" pitchFamily="81" charset="-120"/>
              <a:ea typeface="華康平劇體W7" panose="040B0709000000000000" pitchFamily="81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04" y="1468487"/>
            <a:ext cx="3491880" cy="5382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Image result for ali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4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626547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zh-TW" altLang="en-US" sz="72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三、人</a:t>
            </a:r>
            <a:r>
              <a:rPr lang="zh-TW" altLang="zh-TW" sz="72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與</a:t>
            </a:r>
            <a:r>
              <a:rPr lang="zh-TW" altLang="zh-TW" sz="72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他人</a:t>
            </a:r>
            <a:endParaRPr lang="zh-TW" altLang="en-US" sz="7200" spc="600" dirty="0">
              <a:gradFill>
                <a:gsLst>
                  <a:gs pos="0">
                    <a:srgbClr val="FFFF00"/>
                  </a:gs>
                  <a:gs pos="50000">
                    <a:srgbClr val="99FF33"/>
                  </a:gs>
                  <a:gs pos="100000">
                    <a:schemeClr val="bg1">
                      <a:tint val="10000"/>
                      <a:satMod val="300000"/>
                    </a:schemeClr>
                  </a:gs>
                </a:gsLst>
                <a:lin ang="16200000" scaled="1"/>
              </a:gradFill>
              <a:latin typeface="華康斑剝體" pitchFamily="49" charset="-120"/>
              <a:ea typeface="華康斑剝體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1" y="1700808"/>
            <a:ext cx="8132763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6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626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sz="5400" dirty="0" smtClean="0"/>
              <a:t>上帝</a:t>
            </a:r>
            <a:r>
              <a:rPr lang="zh-TW" altLang="zh-TW" sz="5400" dirty="0"/>
              <a:t>說：「</a:t>
            </a:r>
            <a:r>
              <a:rPr lang="zh-TW" altLang="zh-TW" sz="5400" dirty="0">
                <a:solidFill>
                  <a:srgbClr val="C00000"/>
                </a:solidFill>
              </a:rPr>
              <a:t>我們</a:t>
            </a:r>
            <a:r>
              <a:rPr lang="zh-TW" altLang="zh-TW" sz="5400" dirty="0"/>
              <a:t>要</a:t>
            </a:r>
            <a:r>
              <a:rPr lang="zh-TW" altLang="zh-TW" sz="5400" dirty="0" smtClean="0"/>
              <a:t>照</a:t>
            </a:r>
            <a:r>
              <a:rPr lang="zh-TW" altLang="en-US" sz="5400" dirty="0" smtClean="0"/>
              <a:t>著</a:t>
            </a:r>
            <a:r>
              <a:rPr lang="zh-TW" altLang="zh-TW" sz="5400" dirty="0" smtClean="0">
                <a:solidFill>
                  <a:srgbClr val="C00000"/>
                </a:solidFill>
              </a:rPr>
              <a:t>我們</a:t>
            </a:r>
            <a:r>
              <a:rPr lang="zh-TW" altLang="zh-TW" sz="5400" dirty="0"/>
              <a:t>的形像、按著</a:t>
            </a:r>
            <a:r>
              <a:rPr lang="zh-TW" altLang="zh-TW" sz="5400" dirty="0">
                <a:solidFill>
                  <a:srgbClr val="C00000"/>
                </a:solidFill>
              </a:rPr>
              <a:t>我們</a:t>
            </a:r>
            <a:r>
              <a:rPr lang="zh-TW" altLang="zh-TW" sz="5400" dirty="0"/>
              <a:t>的樣式造人，使他們管理海裏的魚、空中的鳥、地上的牲畜，和全地，並地上所爬的一切昆蟲。」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spc="600" dirty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</a:rPr>
              <a:t>我們</a:t>
            </a:r>
            <a:r>
              <a:rPr lang="zh-TW" altLang="en-US" sz="60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就是一種</a:t>
            </a:r>
            <a:r>
              <a:rPr lang="zh-TW" altLang="en-US" sz="6000" spc="600" dirty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</a:rPr>
              <a:t>關係</a:t>
            </a:r>
            <a:r>
              <a:rPr lang="en-US" altLang="zh-TW" sz="60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 </a:t>
            </a:r>
            <a:endParaRPr lang="zh-TW" altLang="en-US" sz="6000" spc="600" dirty="0">
              <a:gradFill>
                <a:gsLst>
                  <a:gs pos="35000">
                    <a:srgbClr val="FFFF00"/>
                  </a:gs>
                  <a:gs pos="53000">
                    <a:schemeClr val="accent6">
                      <a:lumMod val="40000"/>
                      <a:lumOff val="60000"/>
                    </a:schemeClr>
                  </a:gs>
                  <a:gs pos="88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atin typeface="華康刷刷體W7" pitchFamily="49" charset="-120"/>
              <a:ea typeface="華康刷刷體W7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79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844824"/>
            <a:ext cx="5472608" cy="524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形象的形式方面</a:t>
            </a:r>
            <a:r>
              <a:rPr lang="en-US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(formal image)</a:t>
            </a:r>
            <a:r>
              <a:rPr lang="zh-TW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，指一種潛在的可能性</a:t>
            </a:r>
            <a:r>
              <a:rPr lang="zh-TW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zh-TW" sz="3600" dirty="0" smtClean="0"/>
              <a:t>它</a:t>
            </a:r>
            <a:r>
              <a:rPr lang="zh-TW" altLang="zh-TW" sz="3600" dirty="0"/>
              <a:t>使我們成為真人，與牲畜有別，不因為人在犯罪後失去上帝的形象，形式使我們有理性，負責與自由</a:t>
            </a:r>
            <a:r>
              <a:rPr lang="zh-TW" altLang="zh-TW" sz="3600" dirty="0" smtClean="0"/>
              <a:t>。</a:t>
            </a:r>
            <a:endParaRPr lang="zh-TW" altLang="zh-TW" sz="3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FFFF00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關係</a:t>
            </a:r>
            <a:r>
              <a:rPr lang="zh-TW" altLang="en-US" sz="72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就是一種</a:t>
            </a:r>
            <a:r>
              <a:rPr lang="zh-TW" altLang="en-US" sz="7200" dirty="0">
                <a:solidFill>
                  <a:srgbClr val="00FFCC"/>
                </a:solidFill>
                <a:latin typeface="華康唐風隸" panose="03000909000000000000" pitchFamily="65" charset="-120"/>
                <a:ea typeface="華康唐風隸" panose="03000909000000000000" pitchFamily="65" charset="-120"/>
              </a:rPr>
              <a:t>形象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00" y="1988840"/>
            <a:ext cx="3352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1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51520" y="620688"/>
            <a:ext cx="5904656" cy="5832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zh-TW" altLang="zh-TW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形象的物質方面</a:t>
            </a:r>
            <a:r>
              <a:rPr lang="en-US" altLang="zh-TW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(material image)</a:t>
            </a:r>
            <a:r>
              <a:rPr lang="zh-TW" altLang="zh-TW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，指潛在形像的實理</a:t>
            </a:r>
            <a:r>
              <a:rPr lang="zh-TW" altLang="zh-TW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sz="3600" dirty="0"/>
              <a:t>　</a:t>
            </a:r>
            <a:r>
              <a:rPr lang="zh-TW" altLang="zh-TW" sz="3600" dirty="0" smtClean="0"/>
              <a:t>他</a:t>
            </a:r>
            <a:r>
              <a:rPr lang="zh-TW" altLang="zh-TW" sz="3600" dirty="0"/>
              <a:t>認為這是人與其他被造的不同之處，別的被造之物在創造的過程中，已到了最後完成的階段 ，只有人卻未到完成的程度，仍在上帝的手中上帝憑着自由、責任來造人，期待人也這樣回應上帝。</a:t>
            </a:r>
            <a:endParaRPr lang="zh-TW" altLang="en-US" sz="3600" dirty="0"/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705089" cy="34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8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zh-TW" altLang="en-US" sz="9600" dirty="0">
              <a:solidFill>
                <a:srgbClr val="0000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24788" y="13679"/>
            <a:ext cx="903649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螺絲人生</a:t>
            </a:r>
            <a:endParaRPr lang="zh-TW" altLang="en-US" sz="8000" spc="600" dirty="0"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rgbClr val="B0D68E"/>
                  </a:gs>
                  <a:gs pos="89000">
                    <a:srgbClr val="CC99FF"/>
                  </a:gs>
                  <a:gs pos="82001">
                    <a:srgbClr val="FFFF00"/>
                  </a:gs>
                  <a:gs pos="100000">
                    <a:srgbClr val="CCCCFF"/>
                  </a:gs>
                </a:gsLst>
                <a:lin ang="5400000" scaled="0"/>
              </a:gra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2639"/>
            <a:ext cx="8964488" cy="348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050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2060848"/>
            <a:ext cx="8229600" cy="4626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4400" b="1" dirty="0"/>
              <a:t>1:26</a:t>
            </a:r>
            <a:r>
              <a:rPr lang="zh-TW" altLang="en-US" sz="4400" dirty="0"/>
              <a:t> 上帝說：「我們要照著</a:t>
            </a:r>
            <a:r>
              <a:rPr lang="zh-TW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</a:t>
            </a:r>
            <a:r>
              <a:rPr lang="zh-TW" altLang="en-US" sz="4400" dirty="0"/>
              <a:t>的形像、按著我們的樣式造人，使</a:t>
            </a:r>
            <a:r>
              <a:rPr lang="zh-TW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他們</a:t>
            </a:r>
            <a:r>
              <a:rPr lang="zh-TW" altLang="en-US" sz="4400" dirty="0"/>
              <a:t>管理海裏的魚</a:t>
            </a:r>
            <a:endParaRPr lang="en-US" altLang="zh-TW" sz="4400" dirty="0"/>
          </a:p>
          <a:p>
            <a:pPr marL="0" indent="0">
              <a:buNone/>
            </a:pPr>
            <a:r>
              <a:rPr lang="en-US" altLang="zh-TW" sz="4400" dirty="0" smtClean="0"/>
              <a:t>1</a:t>
            </a:r>
            <a:r>
              <a:rPr lang="en-US" altLang="zh-TW" sz="4400" dirty="0"/>
              <a:t>.</a:t>
            </a:r>
            <a:r>
              <a:rPr lang="zh-TW" altLang="zh-TW" sz="4400" dirty="0"/>
              <a:t>我們與鄰舍同為</a:t>
            </a:r>
            <a:r>
              <a:rPr lang="zh-TW" altLang="zh-TW" sz="4400" dirty="0" smtClean="0"/>
              <a:t>常人</a:t>
            </a:r>
            <a:r>
              <a:rPr lang="zh-TW" altLang="en-US" sz="4400" dirty="0"/>
              <a:t>。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en-US" altLang="zh-TW" sz="4400" dirty="0" smtClean="0"/>
              <a:t>2</a:t>
            </a:r>
            <a:r>
              <a:rPr lang="en-US" altLang="zh-TW" sz="4400" dirty="0"/>
              <a:t>.</a:t>
            </a:r>
            <a:r>
              <a:rPr lang="zh-TW" altLang="zh-TW" sz="4400" dirty="0"/>
              <a:t>我們應彼此</a:t>
            </a:r>
            <a:r>
              <a:rPr lang="zh-TW" altLang="zh-TW" sz="4400" dirty="0" smtClean="0"/>
              <a:t>對談</a:t>
            </a:r>
            <a:r>
              <a:rPr lang="zh-TW" altLang="en-US" sz="4400" dirty="0"/>
              <a:t>。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en-US" altLang="zh-TW" sz="4400" dirty="0" smtClean="0"/>
              <a:t>3</a:t>
            </a:r>
            <a:r>
              <a:rPr lang="en-US" altLang="zh-TW" sz="4400" dirty="0"/>
              <a:t>.</a:t>
            </a:r>
            <a:r>
              <a:rPr lang="zh-TW" altLang="zh-TW" sz="4400" dirty="0"/>
              <a:t>我們要</a:t>
            </a:r>
            <a:r>
              <a:rPr lang="zh-TW" altLang="zh-TW" sz="4400" dirty="0" smtClean="0"/>
              <a:t>互相幫助</a:t>
            </a:r>
            <a:r>
              <a:rPr lang="zh-TW" altLang="en-US" sz="4400" dirty="0" smtClean="0"/>
              <a:t>。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en-US" altLang="zh-TW" sz="4400" dirty="0" smtClean="0"/>
              <a:t>4</a:t>
            </a:r>
            <a:r>
              <a:rPr lang="en-US" altLang="zh-TW" sz="4400" dirty="0"/>
              <a:t>.</a:t>
            </a:r>
            <a:r>
              <a:rPr lang="zh-TW" altLang="zh-TW" sz="4400" dirty="0"/>
              <a:t>我們當樂意</a:t>
            </a:r>
            <a:r>
              <a:rPr lang="zh-TW" altLang="zh-TW" sz="4400" dirty="0" smtClean="0"/>
              <a:t>行動</a:t>
            </a:r>
            <a:r>
              <a:rPr lang="zh-TW" altLang="en-US" sz="4400" dirty="0" smtClean="0"/>
              <a:t>。</a:t>
            </a:r>
            <a:endParaRPr lang="zh-TW" altLang="zh-TW" sz="4400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solidFill>
                  <a:srgbClr val="FFFF00"/>
                </a:solidFill>
              </a:rPr>
              <a:t>上帝的形象使我們成為人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02" y="3356992"/>
            <a:ext cx="1849388" cy="24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465446" y="6016874"/>
            <a:ext cx="23895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/>
              <a:t>Karl </a:t>
            </a:r>
            <a:r>
              <a:rPr lang="en-US" altLang="zh-TW" sz="4000" dirty="0" smtClean="0"/>
              <a:t>Barth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790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2060848"/>
            <a:ext cx="4104456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 smtClean="0"/>
              <a:t>「</a:t>
            </a:r>
            <a:r>
              <a:rPr lang="zh-TW" altLang="zh-TW" sz="4400" dirty="0" smtClean="0"/>
              <a:t>這</a:t>
            </a:r>
            <a:r>
              <a:rPr lang="zh-TW" altLang="zh-TW" sz="4400" dirty="0"/>
              <a:t>不是靠立個法就能處置，</a:t>
            </a:r>
            <a:r>
              <a:rPr lang="zh-TW" altLang="zh-TW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而是要從家庭、教育根本解決，</a:t>
            </a:r>
            <a:r>
              <a:rPr lang="zh-TW" altLang="zh-TW" sz="4400" dirty="0"/>
              <a:t>希望不要再有這樣的人出現。」</a:t>
            </a:r>
            <a:endParaRPr lang="zh-TW" altLang="en-US" sz="1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gradFill>
                  <a:gsLst>
                    <a:gs pos="100000">
                      <a:srgbClr val="FFFF00"/>
                    </a:gs>
                    <a:gs pos="74000">
                      <a:srgbClr val="00FF99"/>
                    </a:gs>
                    <a:gs pos="34000">
                      <a:srgbClr val="FF99FF"/>
                    </a:gs>
                  </a:gsLst>
                  <a:lin ang="5400000" scaled="1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小</a:t>
            </a:r>
            <a:r>
              <a:rPr lang="zh-TW" altLang="en-US" sz="8000" dirty="0" smtClean="0">
                <a:gradFill>
                  <a:gsLst>
                    <a:gs pos="100000">
                      <a:srgbClr val="FFFF00"/>
                    </a:gs>
                    <a:gs pos="74000">
                      <a:srgbClr val="00FF99"/>
                    </a:gs>
                    <a:gs pos="34000">
                      <a:srgbClr val="FF99FF"/>
                    </a:gs>
                  </a:gsLst>
                  <a:lin ang="5400000" scaled="1"/>
                </a:gradFill>
                <a:latin typeface="華康飾藝體W5" panose="04020509000000000000" pitchFamily="81" charset="-120"/>
                <a:ea typeface="華康飾藝體W5" panose="04020509000000000000" pitchFamily="81" charset="-120"/>
              </a:rPr>
              <a:t>燈泡事件</a:t>
            </a:r>
            <a:endParaRPr lang="zh-TW" altLang="en-US" sz="8000" dirty="0">
              <a:solidFill>
                <a:srgbClr val="FFFF00"/>
              </a:solidFill>
              <a:latin typeface="華康飾藝體W5" panose="04020509000000000000" pitchFamily="81" charset="-120"/>
              <a:ea typeface="華康飾藝體W5" panose="04020509000000000000" pitchFamily="81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1551"/>
            <a:ext cx="4293528" cy="321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383126"/>
            <a:ext cx="6228184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3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r>
              <a:rPr lang="zh-TW" altLang="zh-TW" sz="3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不能離群索居，他是生於人群中，也活於人群之中，終其一生不可能完全不和其他人接觸，所以人</a:t>
            </a:r>
            <a:r>
              <a:rPr lang="zh-TW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如何與人相處</a:t>
            </a:r>
            <a:r>
              <a:rPr lang="zh-TW" altLang="zh-TW" sz="3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，該如何與人共處，是每一個人探索的課題。</a:t>
            </a:r>
            <a:endParaRPr lang="en-US" altLang="zh-TW" sz="3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0" indent="0">
              <a:buNone/>
            </a:pPr>
            <a:r>
              <a:rPr lang="zh-TW" altLang="zh-TW" sz="3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人的</a:t>
            </a:r>
            <a:r>
              <a:rPr lang="zh-TW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快樂與否</a:t>
            </a:r>
            <a:r>
              <a:rPr lang="zh-TW" altLang="zh-TW" sz="3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，端視人是否能在</a:t>
            </a:r>
            <a:r>
              <a:rPr lang="zh-TW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良好的人際關係</a:t>
            </a:r>
            <a:r>
              <a:rPr lang="zh-TW" altLang="zh-TW" sz="3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中滿足各種需要，來促進自我的健康成長。</a:t>
            </a:r>
            <a:endParaRPr lang="zh-TW" altLang="en-US" sz="3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gradFill>
                  <a:gsLst>
                    <a:gs pos="100000">
                      <a:srgbClr val="FFFF00"/>
                    </a:gs>
                    <a:gs pos="74000">
                      <a:srgbClr val="00FF99"/>
                    </a:gs>
                    <a:gs pos="34000">
                      <a:srgbClr val="FF99FF"/>
                    </a:gs>
                  </a:gsLst>
                  <a:lin ang="5400000" scaled="1"/>
                </a:gradFill>
                <a:latin typeface="華康雅宋體" panose="02020909000000000000" pitchFamily="49" charset="-120"/>
                <a:ea typeface="華康雅宋體" panose="02020909000000000000" pitchFamily="49" charset="-120"/>
              </a:rPr>
              <a:t>人</a:t>
            </a:r>
            <a:r>
              <a:rPr lang="zh-TW" altLang="en-US" sz="7200" dirty="0">
                <a:gradFill>
                  <a:gsLst>
                    <a:gs pos="100000">
                      <a:srgbClr val="FFFF00"/>
                    </a:gs>
                    <a:gs pos="74000">
                      <a:srgbClr val="00FF99"/>
                    </a:gs>
                    <a:gs pos="34000">
                      <a:srgbClr val="FF99FF"/>
                    </a:gs>
                  </a:gsLst>
                  <a:lin ang="5400000" scaled="1"/>
                </a:gradFill>
                <a:latin typeface="華康雅宋體" panose="02020909000000000000" pitchFamily="49" charset="-120"/>
                <a:ea typeface="華康雅宋體" panose="02020909000000000000" pitchFamily="49" charset="-120"/>
              </a:rPr>
              <a:t>是社會的動物</a:t>
            </a:r>
          </a:p>
        </p:txBody>
      </p:sp>
      <p:sp>
        <p:nvSpPr>
          <p:cNvPr id="4" name="矩形 3"/>
          <p:cNvSpPr/>
          <p:nvPr/>
        </p:nvSpPr>
        <p:spPr>
          <a:xfrm>
            <a:off x="6872436" y="5748063"/>
            <a:ext cx="204170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亞里斯多德</a:t>
            </a:r>
            <a:endParaRPr lang="zh-TW" alt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10" y="2276872"/>
            <a:ext cx="2185630" cy="292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5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1628800"/>
            <a:ext cx="7164288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400" spc="600" dirty="0">
                <a:latin typeface="+mn-ea"/>
              </a:rPr>
              <a:t>人，必須需要別人的人，就是世界最幸福的</a:t>
            </a:r>
            <a:r>
              <a:rPr lang="zh-TW" altLang="zh-TW" sz="4400" spc="600" dirty="0" smtClean="0">
                <a:latin typeface="+mn-ea"/>
              </a:rPr>
              <a:t>人</a:t>
            </a:r>
            <a:r>
              <a:rPr lang="zh-TW" altLang="en-US" sz="4400" spc="600" dirty="0" smtClean="0">
                <a:latin typeface="+mn-ea"/>
              </a:rPr>
              <a:t>。</a:t>
            </a:r>
            <a:endParaRPr lang="en-US" altLang="zh-TW" sz="4400" spc="600" dirty="0" smtClean="0">
              <a:latin typeface="+mn-ea"/>
            </a:endParaRPr>
          </a:p>
          <a:p>
            <a:pPr marL="0" indent="0">
              <a:buNone/>
            </a:pPr>
            <a:endParaRPr lang="en-US" altLang="zh-TW" sz="4400" spc="600" dirty="0">
              <a:latin typeface="+mn-ea"/>
            </a:endParaRPr>
          </a:p>
          <a:p>
            <a:pPr marL="0" indent="0">
              <a:buNone/>
            </a:pPr>
            <a:r>
              <a:rPr lang="en-US" altLang="zh-TW" sz="4000" dirty="0"/>
              <a:t/>
            </a:r>
            <a:br>
              <a:rPr lang="en-US" altLang="zh-TW" sz="4000" dirty="0"/>
            </a:br>
            <a:endParaRPr lang="en-US" altLang="zh-TW" sz="4000" dirty="0" smtClean="0"/>
          </a:p>
          <a:p>
            <a:pPr marL="0" indent="0">
              <a:buNone/>
            </a:pPr>
            <a:endParaRPr lang="en-US" altLang="zh-TW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260648"/>
            <a:ext cx="8676456" cy="1143000"/>
          </a:xfrm>
        </p:spPr>
        <p:txBody>
          <a:bodyPr>
            <a:noAutofit/>
          </a:bodyPr>
          <a:lstStyle/>
          <a:p>
            <a:pPr algn="ctr"/>
            <a:r>
              <a:rPr lang="zh-TW" altLang="zh-TW" sz="6000" spc="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世界</a:t>
            </a:r>
            <a:r>
              <a:rPr lang="zh-TW" altLang="zh-TW" sz="6000" spc="6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最幸福的</a:t>
            </a:r>
            <a:r>
              <a:rPr lang="zh-TW" altLang="zh-TW" sz="6000" spc="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人</a:t>
            </a:r>
            <a:r>
              <a:rPr lang="zh-TW" altLang="en-US" sz="6000" spc="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是</a:t>
            </a:r>
            <a:r>
              <a:rPr lang="en-US" altLang="zh-TW" sz="6000" spc="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…</a:t>
            </a:r>
            <a:endParaRPr lang="zh-TW" altLang="en-US" sz="6000" spc="6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66FF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平劇體W7" panose="040B0709000000000000" pitchFamily="81" charset="-120"/>
              <a:ea typeface="華康平劇體W7" panose="040B0709000000000000" pitchFamily="81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82" y="3501008"/>
            <a:ext cx="528058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8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solidFill>
                  <a:srgbClr val="0000FF"/>
                </a:solidFill>
              </a:rPr>
              <a:t>國文題目「</a:t>
            </a:r>
            <a:r>
              <a:rPr lang="zh-TW" altLang="en-US" sz="3600" dirty="0">
                <a:solidFill>
                  <a:srgbClr val="0000FF"/>
                </a:solidFill>
              </a:rPr>
              <a:t>在人際互動中找到自己</a:t>
            </a:r>
            <a:r>
              <a:rPr lang="zh-TW" altLang="en-US" sz="3600" dirty="0" smtClean="0">
                <a:solidFill>
                  <a:srgbClr val="0000FF"/>
                </a:solidFill>
              </a:rPr>
              <a:t>」</a:t>
            </a:r>
            <a:endParaRPr lang="en-US" altLang="zh-TW" sz="3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00FF"/>
                </a:solidFill>
              </a:rPr>
              <a:t>英文</a:t>
            </a:r>
            <a:r>
              <a:rPr lang="zh-TW" altLang="en-US" sz="3600" dirty="0" smtClean="0">
                <a:solidFill>
                  <a:srgbClr val="0000FF"/>
                </a:solidFill>
              </a:rPr>
              <a:t>題目「寂寞</a:t>
            </a:r>
            <a:r>
              <a:rPr lang="zh-TW" altLang="en-US" sz="3600" dirty="0">
                <a:solidFill>
                  <a:srgbClr val="0000FF"/>
                </a:solidFill>
              </a:rPr>
              <a:t>」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</a:rPr>
              <a:t>2017</a:t>
            </a:r>
            <a:r>
              <a:rPr lang="zh-TW" altLang="en-US" sz="8000" dirty="0" smtClean="0">
                <a:solidFill>
                  <a:srgbClr val="FFFF00"/>
                </a:solidFill>
              </a:rPr>
              <a:t>年指考</a:t>
            </a:r>
            <a:r>
              <a:rPr lang="zh-TW" altLang="en-US" sz="8000" dirty="0">
                <a:solidFill>
                  <a:srgbClr val="FFFF00"/>
                </a:solidFill>
              </a:rPr>
              <a:t>作文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25" y="3171800"/>
            <a:ext cx="5291475" cy="35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1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穀倉效應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1651097"/>
            <a:ext cx="4824536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zh-TW" sz="3600" dirty="0"/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>
              <a:buFont typeface="Wingdings" panose="05000000000000000000" pitchFamily="2" charset="2"/>
              <a:buChar char="u"/>
            </a:pPr>
            <a:endParaRPr lang="zh-TW" altLang="zh-TW" dirty="0"/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04817"/>
            <a:ext cx="3100839" cy="44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92896"/>
            <a:ext cx="4902621" cy="36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3983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57640" y="5571147"/>
            <a:ext cx="5184576" cy="13407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羅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賓．鄧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巴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 Dunbar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zh-TW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23528" y="48092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鄧巴數字：</a:t>
            </a:r>
            <a:r>
              <a:rPr lang="en-US" altLang="zh-TW" sz="66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150</a:t>
            </a:r>
            <a:br>
              <a:rPr lang="en-US" altLang="zh-TW" sz="66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</a:br>
            <a:r>
              <a:rPr lang="zh-TW" altLang="en-US" sz="6600" dirty="0" smtClean="0"/>
              <a:t>（</a:t>
            </a:r>
            <a:r>
              <a:rPr lang="en-US" altLang="zh-TW" sz="6600" dirty="0"/>
              <a:t>Dunbar’s number</a:t>
            </a:r>
            <a:r>
              <a:rPr lang="zh-TW" altLang="en-US" sz="6600" dirty="0"/>
              <a:t>）</a:t>
            </a:r>
            <a:endParaRPr lang="zh-TW" altLang="en-US" sz="6600" spc="600" dirty="0">
              <a:gradFill>
                <a:gsLst>
                  <a:gs pos="35000">
                    <a:srgbClr val="FFFF00"/>
                  </a:gs>
                  <a:gs pos="53000">
                    <a:schemeClr val="accent6">
                      <a:lumMod val="40000"/>
                      <a:lumOff val="60000"/>
                    </a:schemeClr>
                  </a:gs>
                  <a:gs pos="88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atin typeface="華康刷刷體W7" pitchFamily="49" charset="-120"/>
              <a:ea typeface="華康刷刷體W7" pitchFamily="49" charset="-12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  <a:cs typeface="新細明體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73004"/>
            <a:ext cx="2241037" cy="336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0" y="2756672"/>
            <a:ext cx="5107243" cy="225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5381754"/>
            <a:ext cx="4018088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/>
              <a:t>「社交梳理常規」（</a:t>
            </a:r>
            <a:r>
              <a:rPr lang="en-US" altLang="zh-TW" dirty="0"/>
              <a:t>social grooming</a:t>
            </a:r>
            <a:r>
              <a:rPr lang="zh-TW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937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2057349"/>
            <a:ext cx="6136370" cy="4077867"/>
          </a:xfrm>
        </p:spPr>
        <p:txBody>
          <a:bodyPr>
            <a:normAutofit fontScale="92500"/>
          </a:bodyPr>
          <a:lstStyle/>
          <a:p>
            <a:pPr marL="0" lvl="3" indent="0">
              <a:buClr>
                <a:schemeClr val="tx2"/>
              </a:buClr>
              <a:buSzPct val="70000"/>
              <a:buNone/>
            </a:pPr>
            <a:r>
              <a:rPr lang="en-US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「我與它」</a:t>
            </a:r>
            <a:r>
              <a:rPr lang="en-US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I-It)</a:t>
            </a:r>
            <a:r>
              <a:rPr lang="zh-TW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的客觀</a:t>
            </a:r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關係</a:t>
            </a:r>
            <a:endParaRPr lang="en-US" altLang="zh-TW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3" indent="0" algn="ctr">
              <a:buClr>
                <a:schemeClr val="tx2"/>
              </a:buClr>
              <a:buSzPct val="70000"/>
              <a:buNone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“為我們所用的世界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3" indent="0" algn="ctr">
              <a:buClr>
                <a:schemeClr val="tx2"/>
              </a:buClr>
              <a:buSzPct val="70000"/>
              <a:buNone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world to be used)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endParaRPr lang="en-US" altLang="zh-TW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3" indent="0">
              <a:buClr>
                <a:schemeClr val="tx2"/>
              </a:buClr>
              <a:buSzPct val="70000"/>
              <a:buNone/>
            </a:pPr>
            <a:endParaRPr lang="en-US" altLang="zh-TW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3" indent="0">
              <a:buClr>
                <a:schemeClr val="tx2"/>
              </a:buClr>
              <a:buSzPct val="70000"/>
              <a:buNone/>
            </a:pPr>
            <a:r>
              <a:rPr lang="en-US" altLang="zh-TW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「我與你」</a:t>
            </a:r>
            <a:r>
              <a:rPr lang="en-US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(I-Thou)</a:t>
            </a:r>
            <a:r>
              <a:rPr lang="zh-TW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的主觀</a:t>
            </a:r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關係</a:t>
            </a:r>
            <a:endParaRPr lang="en-US" altLang="zh-TW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3" indent="0" algn="ctr">
              <a:buClr>
                <a:schemeClr val="tx2"/>
              </a:buClr>
              <a:buSzPct val="70000"/>
              <a:buNone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我們與之相遇的世界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3" indent="0" algn="ctr">
              <a:buClr>
                <a:schemeClr val="tx2"/>
              </a:buClr>
              <a:buSzPct val="70000"/>
              <a:buNone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world to be met)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3" indent="0">
              <a:buClr>
                <a:schemeClr val="tx2"/>
              </a:buClr>
              <a:buSzPct val="70000"/>
              <a:buNone/>
            </a:pP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zh-TW" sz="6600" dirty="0">
                <a:solidFill>
                  <a:srgbClr val="00FF99"/>
                </a:solidFill>
                <a:latin typeface="華康娃娃體W7" pitchFamily="81" charset="-120"/>
                <a:ea typeface="華康娃娃體W7" pitchFamily="81" charset="-120"/>
              </a:rPr>
              <a:t>關係互動《</a:t>
            </a:r>
            <a:r>
              <a:rPr lang="zh-TW" altLang="zh-TW" sz="6600" dirty="0">
                <a:solidFill>
                  <a:srgbClr val="FFFF00"/>
                </a:solidFill>
                <a:latin typeface="華康娃娃體W7" pitchFamily="81" charset="-120"/>
                <a:ea typeface="華康娃娃體W7" pitchFamily="81" charset="-120"/>
              </a:rPr>
              <a:t>我與你</a:t>
            </a:r>
            <a:r>
              <a:rPr lang="zh-TW" altLang="zh-TW" sz="7200" dirty="0">
                <a:solidFill>
                  <a:srgbClr val="00FF99"/>
                </a:solidFill>
                <a:latin typeface="華康娃娃體W7" pitchFamily="81" charset="-120"/>
                <a:ea typeface="華康娃娃體W7" pitchFamily="81" charset="-120"/>
              </a:rPr>
              <a:t>》</a:t>
            </a:r>
            <a:endParaRPr lang="zh-TW" altLang="en-US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66" y="5754216"/>
            <a:ext cx="1981200" cy="76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06" y="2132856"/>
            <a:ext cx="2381920" cy="3201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7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3656" y="1691574"/>
            <a:ext cx="6698583" cy="569786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sz="4800" spc="600" dirty="0">
                <a:solidFill>
                  <a:srgbClr val="0000FF"/>
                </a:solidFill>
              </a:rPr>
              <a:t>這種“它”代表了某種破碎、扭曲的人生，其中充斥著各種欲望、機心和妄想，常常為達目的而</a:t>
            </a:r>
            <a:r>
              <a:rPr lang="zh-TW" altLang="zh-TW" sz="4800" spc="600" dirty="0" smtClean="0">
                <a:solidFill>
                  <a:srgbClr val="0000FF"/>
                </a:solidFill>
              </a:rPr>
              <a:t>不擇手段</a:t>
            </a:r>
            <a:endParaRPr lang="en-US" altLang="zh-TW" sz="4800" spc="600" dirty="0" smtClean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4800" spc="600" dirty="0" smtClean="0"/>
              <a:t>無可否認</a:t>
            </a:r>
            <a:r>
              <a:rPr lang="zh-TW" altLang="zh-TW" sz="4800" spc="600" dirty="0"/>
              <a:t>，人需要外在的事物，以經驗和應用來充實他的生活。但是，布伯提醒我們：</a:t>
            </a:r>
            <a:r>
              <a:rPr lang="zh-TW" altLang="zh-TW" sz="4800" spc="600" dirty="0" smtClean="0"/>
              <a:t>“</a:t>
            </a:r>
            <a:r>
              <a:rPr lang="zh-TW" altLang="en-US" sz="4800" spc="600" dirty="0" smtClean="0">
                <a:solidFill>
                  <a:srgbClr val="C00000"/>
                </a:solidFill>
              </a:rPr>
              <a:t>聽</a:t>
            </a:r>
            <a:r>
              <a:rPr lang="zh-TW" altLang="zh-TW" sz="4800" spc="600" dirty="0" smtClean="0">
                <a:solidFill>
                  <a:srgbClr val="C00000"/>
                </a:solidFill>
              </a:rPr>
              <a:t>吧</a:t>
            </a:r>
            <a:r>
              <a:rPr lang="zh-TW" altLang="zh-TW" sz="4800" spc="600" dirty="0">
                <a:solidFill>
                  <a:srgbClr val="C00000"/>
                </a:solidFill>
              </a:rPr>
              <a:t>，主要的真理是：沒有‘它’一個人不能生存，但是單靠‘它’而生存的人就不足為人了</a:t>
            </a:r>
            <a:r>
              <a:rPr lang="zh-TW" altLang="zh-TW" sz="4800" spc="600" dirty="0"/>
              <a:t>。”</a:t>
            </a:r>
            <a:r>
              <a:rPr lang="en-US" altLang="zh-TW" sz="4800" spc="600" dirty="0"/>
              <a:t> </a:t>
            </a:r>
            <a:br>
              <a:rPr lang="en-US" altLang="zh-TW" sz="4800" spc="600" dirty="0"/>
            </a:br>
            <a:endParaRPr lang="zh-TW" altLang="en-US" sz="4800" spc="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  <a:ln w="762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7200" spc="600" dirty="0" smtClean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 我與它</a:t>
            </a:r>
            <a:r>
              <a:rPr lang="en-US" altLang="zh-TW" sz="7200" spc="600" dirty="0" smtClean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=</a:t>
            </a:r>
            <a:r>
              <a:rPr lang="zh-TW" altLang="en-US" sz="7200" spc="600" dirty="0" smtClean="0">
                <a:solidFill>
                  <a:schemeClr val="bg1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   </a:t>
            </a:r>
            <a:endParaRPr lang="zh-TW" altLang="en-US" sz="7200" spc="600" dirty="0">
              <a:solidFill>
                <a:schemeClr val="bg1"/>
              </a:solidFill>
              <a:latin typeface="華康刷刷體W7" pitchFamily="49" charset="-120"/>
              <a:ea typeface="華康刷刷體W7" pitchFamily="49" charset="-120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08920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矩形 3"/>
          <p:cNvSpPr/>
          <p:nvPr/>
        </p:nvSpPr>
        <p:spPr>
          <a:xfrm>
            <a:off x="4869239" y="116632"/>
            <a:ext cx="31854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spc="600" dirty="0">
                <a:solidFill>
                  <a:srgbClr val="FFFFFF"/>
                </a:solidFill>
                <a:effectLst>
                  <a:glow rad="101600">
                    <a:srgbClr val="0536B3"/>
                  </a:glow>
                </a:effectLst>
                <a:latin typeface="華康刷刷體W7" pitchFamily="49" charset="-120"/>
                <a:ea typeface="華康刷刷體W7" pitchFamily="49" charset="-120"/>
              </a:rPr>
              <a:t>我與我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79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TW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zh-TW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altLang="zh-TW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living is meeting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zh-TW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ln w="5715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5400" spc="600" dirty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凡真實的</a:t>
            </a:r>
            <a:r>
              <a:rPr lang="zh-TW" altLang="en-US" sz="5400" spc="600" dirty="0" smtClean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人生皆是相遇</a:t>
            </a:r>
            <a:endParaRPr lang="zh-TW" altLang="en-US" sz="5400" spc="600" dirty="0">
              <a:solidFill>
                <a:srgbClr val="FFFF00"/>
              </a:solidFill>
              <a:latin typeface="華康刷刷體W7" pitchFamily="49" charset="-120"/>
              <a:ea typeface="華康刷刷體W7" pitchFamily="49" charset="-120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8720663" cy="405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99985" y="1844824"/>
            <a:ext cx="4258816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「風吹，風會停，日出，日會落，這幾十年來，人生的舞台，舞台的人生，我用我的青春，搬演冷暖的事情，一場一場的表演，到最後演的是別人，卻都變成我自己，感謝，感謝大家給我奧援，感謝」。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54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豬哥亮告別式開場序言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70" y="2780928"/>
            <a:ext cx="4004630" cy="244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4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1700808"/>
            <a:ext cx="4608512" cy="47971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dirty="0"/>
              <a:t>功利主義下的</a:t>
            </a:r>
            <a:r>
              <a:rPr lang="zh-TW" altLang="zh-TW" dirty="0" smtClean="0"/>
              <a:t>社會以為</a:t>
            </a:r>
            <a:r>
              <a:rPr lang="zh-TW" altLang="zh-TW" dirty="0"/>
              <a:t>「有」等同於「是」；因此，物質化關係下</a:t>
            </a:r>
            <a:r>
              <a:rPr lang="zh-TW" altLang="zh-TW" dirty="0" smtClean="0"/>
              <a:t>，人類</a:t>
            </a:r>
            <a:r>
              <a:rPr lang="zh-TW" altLang="zh-TW" dirty="0"/>
              <a:t>的思考進路不應該停留以「</a:t>
            </a:r>
            <a:r>
              <a:rPr lang="zh-TW" altLang="zh-TW" b="1" dirty="0">
                <a:solidFill>
                  <a:srgbClr val="0000FF"/>
                </a:solidFill>
              </a:rPr>
              <a:t>我有</a:t>
            </a:r>
            <a:r>
              <a:rPr lang="zh-TW" altLang="zh-TW" dirty="0"/>
              <a:t>」什麼來界定自己存在的</a:t>
            </a:r>
            <a:r>
              <a:rPr lang="zh-TW" altLang="zh-TW" dirty="0" smtClean="0"/>
              <a:t>意義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b="1" dirty="0" smtClean="0">
                <a:solidFill>
                  <a:srgbClr val="FF0000"/>
                </a:solidFill>
              </a:rPr>
              <a:t>「</a:t>
            </a:r>
            <a:r>
              <a:rPr lang="zh-TW" altLang="zh-TW" b="1" dirty="0">
                <a:solidFill>
                  <a:srgbClr val="FF0000"/>
                </a:solidFill>
              </a:rPr>
              <a:t>價格」不等同於「價值」，是（</a:t>
            </a:r>
            <a:r>
              <a:rPr lang="en-US" altLang="zh-TW" b="1" dirty="0">
                <a:solidFill>
                  <a:srgbClr val="FF0000"/>
                </a:solidFill>
              </a:rPr>
              <a:t>Being</a:t>
            </a:r>
            <a:r>
              <a:rPr lang="zh-TW" altLang="zh-TW" b="1" dirty="0">
                <a:solidFill>
                  <a:srgbClr val="FF0000"/>
                </a:solidFill>
              </a:rPr>
              <a:t>）也不等同於有（</a:t>
            </a:r>
            <a:r>
              <a:rPr lang="en-US" altLang="zh-TW" b="1" dirty="0">
                <a:solidFill>
                  <a:srgbClr val="FF0000"/>
                </a:solidFill>
              </a:rPr>
              <a:t>Having</a:t>
            </a:r>
            <a:r>
              <a:rPr lang="zh-TW" altLang="zh-TW" b="1" dirty="0">
                <a:solidFill>
                  <a:srgbClr val="FF0000"/>
                </a:solidFill>
              </a:rPr>
              <a:t>）</a:t>
            </a:r>
            <a:endParaRPr lang="zh-TW" altLang="en-US" b="1" spc="300" dirty="0">
              <a:solidFill>
                <a:srgbClr val="FF00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9600" spc="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POP1體W9(P)" panose="040B0900000000000000" pitchFamily="82" charset="-120"/>
                <a:ea typeface="華康POP1體W9(P)" panose="040B0900000000000000" pitchFamily="82" charset="-120"/>
              </a:rPr>
              <a:t>是 </a:t>
            </a:r>
            <a:r>
              <a:rPr lang="zh-TW" altLang="en-US" sz="7200" spc="600" dirty="0" smtClean="0">
                <a:solidFill>
                  <a:srgbClr val="00FF99"/>
                </a:solidFill>
                <a:latin typeface="華康POP1體W9(P)" panose="040B0900000000000000" pitchFamily="82" charset="-120"/>
                <a:ea typeface="華康POP1體W9(P)" panose="040B0900000000000000" pitchFamily="82" charset="-120"/>
              </a:rPr>
              <a:t>與</a:t>
            </a:r>
            <a:r>
              <a:rPr lang="zh-TW" altLang="en-US" sz="9600" spc="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POP1體W9(P)" panose="040B0900000000000000" pitchFamily="82" charset="-120"/>
                <a:ea typeface="華康POP1體W9(P)" panose="040B0900000000000000" pitchFamily="82" charset="-120"/>
              </a:rPr>
              <a:t> 有</a:t>
            </a:r>
            <a:endParaRPr lang="zh-TW" altLang="en-US" sz="9600" spc="6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66FF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POP1體W9(P)" panose="040B0900000000000000" pitchFamily="82" charset="-120"/>
              <a:ea typeface="華康POP1體W9(P)" panose="040B0900000000000000" pitchFamily="8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43878" y="6155392"/>
            <a:ext cx="275402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/>
              <a:t>馬賽爾（</a:t>
            </a:r>
            <a:r>
              <a:rPr lang="en-US" altLang="zh-TW" dirty="0"/>
              <a:t>Gabriel Marcel</a:t>
            </a:r>
            <a:r>
              <a:rPr lang="zh-TW" altLang="en-US" dirty="0"/>
              <a:t>）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83" y="1844824"/>
            <a:ext cx="2584395" cy="396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1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76776" cy="684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63178" y="4581128"/>
            <a:ext cx="8568952" cy="2266861"/>
          </a:xfrm>
          <a:solidFill>
            <a:srgbClr val="FFFF00">
              <a:alpha val="53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1.</a:t>
            </a:r>
            <a:r>
              <a:rPr lang="zh-TW" altLang="zh-TW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真正開始重視生命的順序，把家人擺在第一位</a:t>
            </a:r>
            <a:r>
              <a:rPr lang="zh-TW" altLang="zh-TW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。</a:t>
            </a:r>
            <a:endParaRPr lang="en-US" altLang="zh-TW" dirty="0" smtClean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en-US" altLang="zh-TW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2</a:t>
            </a:r>
            <a:r>
              <a:rPr lang="en-US" altLang="zh-TW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. </a:t>
            </a:r>
            <a:r>
              <a:rPr lang="zh-TW" altLang="zh-TW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給孩子正確的信念跟</a:t>
            </a:r>
            <a:r>
              <a:rPr lang="zh-TW" altLang="zh-TW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價值觀</a:t>
            </a:r>
            <a:r>
              <a:rPr lang="zh-TW" altLang="en-U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。</a:t>
            </a:r>
            <a:endParaRPr lang="en-US" altLang="zh-TW" dirty="0" smtClean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en-US" altLang="zh-TW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3</a:t>
            </a:r>
            <a:r>
              <a:rPr lang="en-US" altLang="zh-TW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.</a:t>
            </a:r>
            <a:r>
              <a:rPr lang="zh-TW" altLang="zh-TW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家庭教育這字眼，不該淪為</a:t>
            </a:r>
            <a:r>
              <a:rPr lang="zh-TW" altLang="zh-TW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口號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sz="900" dirty="0">
              <a:solidFill>
                <a:srgbClr val="0000FF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48464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 smtClean="0">
                <a:gradFill>
                  <a:gsLst>
                    <a:gs pos="0">
                      <a:srgbClr val="FFF200"/>
                    </a:gs>
                    <a:gs pos="77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儷粗宋" panose="02020709000000000000" pitchFamily="49" charset="-120"/>
                <a:ea typeface="華康儷粗宋" panose="02020709000000000000" pitchFamily="49" charset="-120"/>
              </a:rPr>
              <a:t>小燈泡照亮了</a:t>
            </a:r>
            <a:r>
              <a:rPr lang="en-US" altLang="zh-TW" sz="8000" dirty="0" smtClean="0">
                <a:gradFill>
                  <a:gsLst>
                    <a:gs pos="0">
                      <a:srgbClr val="FFF200"/>
                    </a:gs>
                    <a:gs pos="77000">
                      <a:srgbClr val="FF7A00"/>
                    </a:gs>
                    <a:gs pos="10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儷粗宋" panose="02020709000000000000" pitchFamily="49" charset="-120"/>
                <a:ea typeface="華康儷粗宋" panose="02020709000000000000" pitchFamily="49" charset="-120"/>
              </a:rPr>
              <a:t>..</a:t>
            </a:r>
            <a:endParaRPr lang="zh-TW" altLang="en-US" sz="8000" dirty="0">
              <a:gradFill>
                <a:gsLst>
                  <a:gs pos="0">
                    <a:srgbClr val="FFF200"/>
                  </a:gs>
                  <a:gs pos="77000">
                    <a:srgbClr val="FF7A00"/>
                  </a:gs>
                  <a:gs pos="10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華康儷粗宋" panose="02020709000000000000" pitchFamily="49" charset="-120"/>
              <a:ea typeface="華康儷粗宋" panose="0202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35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我是、</a:t>
            </a:r>
            <a:r>
              <a:rPr lang="en-US" altLang="zh-TW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/>
            </a:r>
            <a:br>
              <a:rPr lang="en-US" altLang="zh-TW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</a:br>
            <a:r>
              <a:rPr lang="zh-TW" altLang="en-US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我與你</a:t>
            </a:r>
            <a:r>
              <a:rPr lang="en-US" altLang="zh-TW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/>
            </a:r>
            <a:br>
              <a:rPr lang="en-US" altLang="zh-TW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</a:br>
            <a:r>
              <a:rPr lang="zh-TW" altLang="en-US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我們與你</a:t>
            </a:r>
            <a:r>
              <a:rPr lang="en-US" altLang="zh-TW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(</a:t>
            </a:r>
            <a:r>
              <a:rPr lang="zh-TW" altLang="en-US" sz="80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上帝</a:t>
            </a:r>
            <a:r>
              <a:rPr lang="en-US" altLang="zh-TW" sz="80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)</a:t>
            </a:r>
            <a:r>
              <a:rPr lang="en-US" altLang="zh-TW" sz="54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/>
            </a:r>
            <a:br>
              <a:rPr lang="en-US" altLang="zh-TW" sz="54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</a:br>
            <a:r>
              <a:rPr lang="zh-TW" altLang="zh-TW" sz="66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/>
            </a:r>
            <a:br>
              <a:rPr lang="zh-TW" altLang="zh-TW" sz="66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</a:br>
            <a:endParaRPr lang="zh-TW" altLang="en-US" sz="6600" spc="600" dirty="0">
              <a:gradFill>
                <a:gsLst>
                  <a:gs pos="0">
                    <a:srgbClr val="FFFF00"/>
                  </a:gs>
                  <a:gs pos="50000">
                    <a:srgbClr val="99FF33"/>
                  </a:gs>
                  <a:gs pos="100000">
                    <a:schemeClr val="bg1">
                      <a:tint val="10000"/>
                      <a:satMod val="300000"/>
                    </a:schemeClr>
                  </a:gs>
                </a:gsLst>
                <a:lin ang="16200000" scaled="1"/>
              </a:gra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  <a:cs typeface="新細明體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21696"/>
            <a:ext cx="547260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8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2060848"/>
            <a:ext cx="6120680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000" dirty="0" smtClean="0"/>
              <a:t>想要</a:t>
            </a:r>
            <a:r>
              <a:rPr lang="zh-TW" altLang="zh-TW" sz="4000" dirty="0"/>
              <a:t>融合和匯集成一個整合存在，絕不能只有透過「我」，但也不能沒有「我」而達成</a:t>
            </a:r>
            <a:r>
              <a:rPr lang="zh-TW" altLang="zh-TW" sz="4000" dirty="0" smtClean="0"/>
              <a:t>，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zh-TW" altLang="zh-TW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因</a:t>
            </a:r>
            <a:r>
              <a:rPr lang="zh-TW" altLang="zh-TW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著「你」我成為「我」；因此「凡真實的人生都是相遇」</a:t>
            </a:r>
            <a:endParaRPr lang="zh-TW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96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整全性</a:t>
            </a:r>
            <a:r>
              <a:rPr lang="zh-TW" altLang="en-US" sz="9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的人觀</a:t>
            </a:r>
            <a:endParaRPr lang="zh-TW" altLang="en-US" sz="96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C000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36" y="2060848"/>
            <a:ext cx="2054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531799" y="5229200"/>
            <a:ext cx="2444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Jürgen </a:t>
            </a:r>
            <a:r>
              <a:rPr lang="en-US" altLang="zh-TW" sz="2400" dirty="0" err="1"/>
              <a:t>Moltmann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793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962707"/>
            <a:ext cx="5688632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/>
              <a:t>人必須在群體中發生關係，如此人才能成為一個「真正的人」</a:t>
            </a:r>
            <a:r>
              <a:rPr lang="zh-TW" altLang="zh-TW" sz="3600" b="1" dirty="0" smtClean="0"/>
              <a:t>。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zh-TW" altLang="zh-TW" sz="3600" b="1" dirty="0" smtClean="0">
                <a:solidFill>
                  <a:srgbClr val="0000FF"/>
                </a:solidFill>
              </a:rPr>
              <a:t>如果</a:t>
            </a:r>
            <a:r>
              <a:rPr lang="zh-TW" altLang="zh-TW" sz="3600" b="1" dirty="0">
                <a:solidFill>
                  <a:srgbClr val="0000FF"/>
                </a:solidFill>
              </a:rPr>
              <a:t>單有「自我」，只是一個「個體」</a:t>
            </a:r>
            <a:r>
              <a:rPr lang="zh-TW" altLang="zh-TW" sz="3600" b="1" dirty="0" smtClean="0">
                <a:solidFill>
                  <a:srgbClr val="0000FF"/>
                </a:solidFill>
              </a:rPr>
              <a:t>，</a:t>
            </a:r>
            <a:endParaRPr lang="en-US" altLang="zh-TW" sz="36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TW" altLang="zh-TW" sz="3600" b="1" dirty="0" smtClean="0">
                <a:solidFill>
                  <a:srgbClr val="0000FF"/>
                </a:solidFill>
              </a:rPr>
              <a:t>若</a:t>
            </a:r>
            <a:r>
              <a:rPr lang="zh-TW" altLang="zh-TW" sz="3600" b="1" dirty="0">
                <a:solidFill>
                  <a:srgbClr val="0000FF"/>
                </a:solidFill>
              </a:rPr>
              <a:t>與其他的人在一起，我就是「一個人」</a:t>
            </a:r>
            <a:endParaRPr lang="en-US" altLang="zh-TW" sz="3600" spc="600" dirty="0">
              <a:solidFill>
                <a:srgbClr val="0000FF"/>
              </a:solidFill>
              <a:latin typeface="+mn-ea"/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8000" spc="600" dirty="0" smtClean="0">
                <a:gradFill>
                  <a:gsLst>
                    <a:gs pos="0">
                      <a:srgbClr val="5E9EFF"/>
                    </a:gs>
                    <a:gs pos="88000">
                      <a:srgbClr val="C4D6EB"/>
                    </a:gs>
                    <a:gs pos="26000">
                      <a:srgbClr val="FF66FF"/>
                    </a:gs>
                  </a:gsLst>
                  <a:lin ang="5400000" scaled="0"/>
                </a:gradFill>
                <a:latin typeface="華康彩帶體" panose="040B0709000000000000" pitchFamily="81" charset="-120"/>
                <a:ea typeface="華康彩帶體" panose="040B0709000000000000" pitchFamily="81" charset="-120"/>
              </a:rPr>
              <a:t>何謂真正的人</a:t>
            </a:r>
            <a:r>
              <a:rPr lang="en-US" altLang="zh-TW" sz="8000" spc="600" dirty="0" smtClean="0">
                <a:gradFill>
                  <a:gsLst>
                    <a:gs pos="0">
                      <a:srgbClr val="5E9EFF"/>
                    </a:gs>
                    <a:gs pos="88000">
                      <a:srgbClr val="C4D6EB"/>
                    </a:gs>
                    <a:gs pos="26000">
                      <a:srgbClr val="FF66FF"/>
                    </a:gs>
                  </a:gsLst>
                  <a:lin ang="5400000" scaled="0"/>
                </a:gradFill>
                <a:latin typeface="華康彩帶體" panose="040B0709000000000000" pitchFamily="81" charset="-120"/>
                <a:ea typeface="華康彩帶體" panose="040B0709000000000000" pitchFamily="81" charset="-120"/>
              </a:rPr>
              <a:t>?</a:t>
            </a:r>
            <a:endParaRPr lang="zh-TW" altLang="en-US" sz="8000" spc="600" dirty="0">
              <a:gradFill>
                <a:gsLst>
                  <a:gs pos="0">
                    <a:srgbClr val="5E9EFF"/>
                  </a:gs>
                  <a:gs pos="88000">
                    <a:srgbClr val="C4D6EB"/>
                  </a:gs>
                  <a:gs pos="26000">
                    <a:srgbClr val="FF66FF"/>
                  </a:gs>
                </a:gsLst>
                <a:lin ang="5400000" scaled="0"/>
              </a:gradFill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29" y="2276872"/>
            <a:ext cx="256698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433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2060848"/>
            <a:ext cx="3975100" cy="462654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400" dirty="0"/>
              <a:t>Relationship</a:t>
            </a:r>
            <a:r>
              <a:rPr lang="zh-TW" altLang="en-US" sz="4400" dirty="0"/>
              <a:t>，</a:t>
            </a:r>
            <a:r>
              <a:rPr lang="en-US" altLang="zh-TW" sz="4400" dirty="0"/>
              <a:t>Latin </a:t>
            </a:r>
            <a:r>
              <a:rPr lang="en-US" altLang="zh-TW" sz="4400" i="1" dirty="0" err="1"/>
              <a:t>relatio</a:t>
            </a:r>
            <a:r>
              <a:rPr lang="en-US" altLang="zh-TW" sz="4400" i="1" dirty="0"/>
              <a:t>(n-</a:t>
            </a:r>
            <a:r>
              <a:rPr lang="en-US" altLang="zh-TW" sz="4400" dirty="0"/>
              <a:t> ),</a:t>
            </a:r>
            <a:r>
              <a:rPr lang="zh-TW" altLang="en-US" sz="4400" dirty="0"/>
              <a:t>起源</a:t>
            </a:r>
            <a:r>
              <a:rPr lang="en-US" altLang="zh-TW" sz="4400" dirty="0"/>
              <a:t>Relation</a:t>
            </a:r>
            <a:r>
              <a:rPr lang="zh-TW" altLang="en-US" sz="4400" dirty="0"/>
              <a:t>，</a:t>
            </a:r>
            <a:r>
              <a:rPr lang="en-US" altLang="zh-TW" sz="4400" dirty="0"/>
              <a:t>from </a:t>
            </a:r>
            <a:r>
              <a:rPr lang="en-US" altLang="zh-TW" sz="4400" i="1" dirty="0" err="1"/>
              <a:t>referre</a:t>
            </a:r>
            <a:r>
              <a:rPr lang="en-US" altLang="zh-TW" sz="4400" dirty="0"/>
              <a:t> ‘</a:t>
            </a:r>
            <a:r>
              <a:rPr lang="en-US" altLang="zh-TW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 back</a:t>
            </a:r>
            <a:r>
              <a:rPr lang="zh-TW" altLang="en-US" sz="4400" dirty="0"/>
              <a:t>「</a:t>
            </a:r>
            <a:r>
              <a:rPr lang="zh-TW" altLang="en-US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帶回來</a:t>
            </a:r>
            <a:r>
              <a:rPr lang="zh-TW" altLang="en-US" sz="4400" dirty="0"/>
              <a:t>」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800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>關係：</a:t>
            </a:r>
            <a:r>
              <a:rPr lang="zh-TW" altLang="en-US" sz="48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>將</a:t>
            </a:r>
            <a:r>
              <a:rPr lang="zh-TW" altLang="en-US" sz="4800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>整</a:t>
            </a:r>
            <a:r>
              <a:rPr lang="zh-TW" altLang="en-US" sz="48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>全的生命帶回</a:t>
            </a:r>
            <a:r>
              <a:rPr lang="zh-TW" altLang="en-US" sz="4800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>來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8171"/>
            <a:ext cx="3527921" cy="321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3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626547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zh-TW" altLang="en-US" sz="7200" spc="600" dirty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四</a:t>
            </a:r>
            <a:r>
              <a:rPr lang="zh-TW" altLang="en-US" sz="72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、人</a:t>
            </a:r>
            <a:r>
              <a:rPr lang="zh-TW" altLang="zh-TW" sz="72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與</a:t>
            </a:r>
            <a:r>
              <a:rPr lang="zh-TW" altLang="en-US" sz="7200" spc="600" dirty="0" smtClean="0">
                <a:gradFill>
                  <a:gsLst>
                    <a:gs pos="0">
                      <a:srgbClr val="FFFF00"/>
                    </a:gs>
                    <a:gs pos="50000">
                      <a:srgbClr val="99FF33"/>
                    </a:gs>
                    <a:gs pos="100000">
                      <a:schemeClr val="bg1">
                        <a:tint val="10000"/>
                        <a:satMod val="300000"/>
                      </a:schemeClr>
                    </a:gs>
                  </a:gsLst>
                  <a:lin ang="16200000" scaled="1"/>
                </a:gradFill>
                <a:latin typeface="華康斑剝體" pitchFamily="49" charset="-120"/>
                <a:ea typeface="華康斑剝體" pitchFamily="49" charset="-120"/>
              </a:rPr>
              <a:t>環境</a:t>
            </a:r>
            <a:endParaRPr lang="zh-TW" altLang="en-US" sz="7200" spc="600" dirty="0">
              <a:gradFill>
                <a:gsLst>
                  <a:gs pos="0">
                    <a:srgbClr val="FFFF00"/>
                  </a:gs>
                  <a:gs pos="50000">
                    <a:srgbClr val="99FF33"/>
                  </a:gs>
                  <a:gs pos="100000">
                    <a:schemeClr val="bg1">
                      <a:tint val="10000"/>
                      <a:satMod val="300000"/>
                    </a:schemeClr>
                  </a:gs>
                </a:gsLst>
                <a:lin ang="16200000" scaled="1"/>
              </a:gradFill>
              <a:latin typeface="華康斑剝體" pitchFamily="49" charset="-120"/>
              <a:ea typeface="華康斑剝體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" y="1772816"/>
            <a:ext cx="8132763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8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00905" y="332656"/>
            <a:ext cx="8035803" cy="10814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6600" spc="6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66FF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平劇體W7" panose="040B0709000000000000" pitchFamily="81" charset="-120"/>
                <a:ea typeface="華康平劇體W7" panose="040B0709000000000000" pitchFamily="81" charset="-120"/>
              </a:rPr>
              <a:t>全世界最美麗冰棒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40" y="1628799"/>
            <a:ext cx="7075135" cy="49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8084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25760"/>
            <a:ext cx="8229600" cy="1143000"/>
          </a:xfrm>
        </p:spPr>
        <p:txBody>
          <a:bodyPr>
            <a:noAutofit/>
          </a:bodyPr>
          <a:lstStyle/>
          <a:p>
            <a:pPr algn="ctr"/>
            <a:endParaRPr lang="zh-TW" altLang="en-US" sz="6600" dirty="0"/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251520" y="188640"/>
            <a:ext cx="8712680" cy="936104"/>
          </a:xfrm>
          <a:prstGeom prst="rect">
            <a:avLst/>
          </a:prstGeom>
          <a:ln w="57150" cap="flat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lt1"/>
                </a:solidFill>
                <a:effectLst>
                  <a:glow rad="101600">
                    <a:schemeClr val="tx2"/>
                  </a:glo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7200" spc="600" dirty="0" smtClean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常忽略</a:t>
            </a:r>
            <a:r>
              <a:rPr lang="zh-TW" altLang="en-US" sz="8800" spc="600" dirty="0" smtClean="0">
                <a:solidFill>
                  <a:schemeClr val="bg1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土地</a:t>
            </a:r>
            <a:r>
              <a:rPr lang="zh-TW" altLang="en-US" sz="7200" spc="600" dirty="0" smtClean="0">
                <a:solidFill>
                  <a:srgbClr val="FFFF00"/>
                </a:solidFill>
                <a:latin typeface="華康刷刷體W7" pitchFamily="49" charset="-120"/>
                <a:ea typeface="華康刷刷體W7" pitchFamily="49" charset="-120"/>
                <a:cs typeface="+mj-cs"/>
              </a:rPr>
              <a:t>的主題</a:t>
            </a:r>
            <a:endParaRPr lang="zh-TW" altLang="en-US" sz="7200" spc="600" dirty="0">
              <a:solidFill>
                <a:srgbClr val="FFFF00"/>
              </a:solidFill>
              <a:latin typeface="華康刷刷體W7" pitchFamily="49" charset="-120"/>
              <a:ea typeface="華康刷刷體W7" pitchFamily="49" charset="-120"/>
              <a:cs typeface="+mj-cs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73224" y="2060848"/>
            <a:ext cx="5040560" cy="46265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b="1" dirty="0" smtClean="0">
                <a:solidFill>
                  <a:srgbClr val="0000FF"/>
                </a:solidFill>
              </a:rPr>
              <a:t>舊約提到</a:t>
            </a:r>
            <a:r>
              <a:rPr lang="zh-TW" altLang="zh-TW" b="1" dirty="0">
                <a:solidFill>
                  <a:srgbClr val="0000FF"/>
                </a:solidFill>
              </a:rPr>
              <a:t>「土地」的次數多達二千次</a:t>
            </a:r>
            <a:r>
              <a:rPr lang="zh-TW" altLang="zh-TW" b="1" dirty="0" smtClean="0"/>
              <a:t>，</a:t>
            </a:r>
            <a:endParaRPr lang="en-US" altLang="zh-TW" b="1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b="1" dirty="0" smtClean="0">
                <a:solidFill>
                  <a:srgbClr val="C00000"/>
                </a:solidFill>
              </a:rPr>
              <a:t>新約有</a:t>
            </a:r>
            <a:r>
              <a:rPr lang="zh-TW" altLang="zh-TW" b="1" dirty="0">
                <a:solidFill>
                  <a:srgbClr val="C00000"/>
                </a:solidFill>
              </a:rPr>
              <a:t>二百五十次</a:t>
            </a:r>
            <a:r>
              <a:rPr lang="zh-TW" altLang="zh-TW" b="1" dirty="0" smtClean="0">
                <a:solidFill>
                  <a:srgbClr val="C00000"/>
                </a:solidFill>
              </a:rPr>
              <a:t>。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b="1" dirty="0" smtClean="0"/>
              <a:t>上帝</a:t>
            </a:r>
            <a:r>
              <a:rPr lang="zh-TW" altLang="zh-TW" b="1" dirty="0"/>
              <a:t>對對猶太民族的祖先亞伯拉罕的四十六次應許，</a:t>
            </a:r>
            <a:r>
              <a:rPr lang="zh-TW" altLang="zh-TW" b="1" dirty="0">
                <a:solidFill>
                  <a:srgbClr val="0000FF"/>
                </a:solidFill>
              </a:rPr>
              <a:t>有四十次提到</a:t>
            </a:r>
            <a:r>
              <a:rPr lang="zh-TW" altLang="zh-TW" b="1" dirty="0" smtClean="0">
                <a:solidFill>
                  <a:srgbClr val="0000FF"/>
                </a:solidFill>
              </a:rPr>
              <a:t>土地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b="1" dirty="0" smtClean="0"/>
              <a:t>聖經提到次數比因信稱義、悔改等還要多</a:t>
            </a:r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72327"/>
            <a:ext cx="3456096" cy="260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8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25043" y="116632"/>
            <a:ext cx="8229600" cy="1143000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zh-TW" altLang="zh-TW" sz="7200" dirty="0" smtClean="0">
                <a:effectLst/>
                <a:latin typeface="華康硬黑體W7" panose="020B0709000000000000" pitchFamily="49" charset="-120"/>
                <a:ea typeface="華康硬黑體W7" panose="020B0709000000000000" pitchFamily="49" charset="-120"/>
              </a:rPr>
              <a:t>人</a:t>
            </a:r>
            <a:r>
              <a:rPr lang="zh-TW" altLang="en-US" sz="7200" dirty="0" smtClean="0">
                <a:effectLst/>
                <a:latin typeface="華康硬黑體W7" panose="020B0709000000000000" pitchFamily="49" charset="-120"/>
                <a:ea typeface="華康硬黑體W7" panose="020B0709000000000000" pitchFamily="49" charset="-120"/>
              </a:rPr>
              <a:t>與土地緊緊相連</a:t>
            </a:r>
            <a:endParaRPr lang="zh-TW" altLang="en-US" sz="7200" spc="600" dirty="0">
              <a:solidFill>
                <a:srgbClr val="FFFF00"/>
              </a:solidFill>
              <a:latin typeface="華康硬黑體W7" panose="020B0709000000000000" pitchFamily="49" charset="-120"/>
              <a:ea typeface="華康硬黑體W7" panose="020B0709000000000000" pitchFamily="49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512" y="1628800"/>
            <a:ext cx="80648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1:26</a:t>
            </a:r>
            <a:r>
              <a:rPr lang="en-US" altLang="zh-TW" sz="3600" dirty="0"/>
              <a:t> </a:t>
            </a:r>
            <a:r>
              <a:rPr lang="zh-TW" altLang="zh-TW" sz="3600" dirty="0"/>
              <a:t>上帝說：「我們要照著我們的形像、按著我們的樣式造</a:t>
            </a:r>
            <a:r>
              <a:rPr lang="zh-TW" altLang="zh-TW" sz="3600" dirty="0" smtClean="0">
                <a:solidFill>
                  <a:srgbClr val="0000FF"/>
                </a:solidFill>
              </a:rPr>
              <a:t>人</a:t>
            </a:r>
            <a:r>
              <a:rPr lang="en-US" altLang="zh-TW" sz="3600" dirty="0" smtClean="0"/>
              <a:t>….</a:t>
            </a:r>
            <a:r>
              <a:rPr lang="zh-TW" altLang="zh-TW" sz="3600" dirty="0" smtClean="0"/>
              <a:t>。」</a:t>
            </a:r>
            <a:endParaRPr lang="en-US" altLang="zh-TW" sz="3600" dirty="0" smtClean="0"/>
          </a:p>
          <a:p>
            <a:r>
              <a:rPr lang="en-US" altLang="zh-TW" sz="3600" b="1" dirty="0"/>
              <a:t>2:7</a:t>
            </a:r>
            <a:r>
              <a:rPr lang="en-US" altLang="zh-TW" sz="3600" dirty="0"/>
              <a:t> </a:t>
            </a:r>
            <a:r>
              <a:rPr lang="zh-TW" altLang="zh-TW" sz="3600" dirty="0"/>
              <a:t>耶和華上帝用地上的</a:t>
            </a:r>
            <a:r>
              <a:rPr lang="zh-TW" altLang="zh-TW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塵土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造人</a:t>
            </a:r>
            <a:r>
              <a:rPr lang="zh-TW" altLang="zh-TW" sz="3600" dirty="0"/>
              <a:t>，將生氣吹在他鼻孔裏，他就成了有靈的活人， 名叫</a:t>
            </a:r>
            <a:r>
              <a:rPr lang="zh-TW" altLang="zh-TW" sz="3600" u="sng" dirty="0"/>
              <a:t>亞當</a:t>
            </a:r>
            <a:endParaRPr lang="zh-TW" altLang="zh-TW" sz="3600" dirty="0"/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zh-TW" sz="3600" dirty="0" smtClean="0">
                <a:solidFill>
                  <a:srgbClr val="0000FF"/>
                </a:solidFill>
              </a:rPr>
              <a:t>人（</a:t>
            </a:r>
            <a:r>
              <a:rPr lang="en-US" altLang="zh-TW" sz="3600" dirty="0" err="1" smtClean="0">
                <a:solidFill>
                  <a:srgbClr val="0000FF"/>
                </a:solidFill>
              </a:rPr>
              <a:t>adam</a:t>
            </a:r>
            <a:r>
              <a:rPr lang="en-US" altLang="zh-TW" sz="3600" dirty="0" smtClean="0">
                <a:solidFill>
                  <a:srgbClr val="0000FF"/>
                </a:solidFill>
              </a:rPr>
              <a:t> </a:t>
            </a:r>
            <a:r>
              <a:rPr lang="zh-TW" altLang="zh-TW" sz="3600" dirty="0" smtClean="0">
                <a:solidFill>
                  <a:srgbClr val="0000FF"/>
                </a:solidFill>
              </a:rPr>
              <a:t>），</a:t>
            </a:r>
            <a:r>
              <a:rPr lang="zh-TW" altLang="en-US" sz="3600" dirty="0" smtClean="0">
                <a:solidFill>
                  <a:srgbClr val="0000FF"/>
                </a:solidFill>
              </a:rPr>
              <a:t>字意「紅色的土、</a:t>
            </a:r>
            <a:r>
              <a:rPr lang="zh-TW" altLang="zh-TW" sz="3600" dirty="0" smtClean="0">
                <a:solidFill>
                  <a:srgbClr val="0000FF"/>
                </a:solidFill>
              </a:rPr>
              <a:t>地面</a:t>
            </a:r>
            <a:r>
              <a:rPr lang="zh-TW" altLang="zh-TW" sz="3600" dirty="0">
                <a:solidFill>
                  <a:srgbClr val="0000FF"/>
                </a:solidFill>
              </a:rPr>
              <a:t>或地球</a:t>
            </a:r>
            <a:r>
              <a:rPr lang="zh-TW" altLang="zh-TW" sz="3600" dirty="0" smtClean="0">
                <a:solidFill>
                  <a:srgbClr val="0000FF"/>
                </a:solidFill>
              </a:rPr>
              <a:t>」</a:t>
            </a:r>
            <a:endParaRPr lang="en-US" altLang="zh-TW" sz="3600" dirty="0" smtClean="0">
              <a:solidFill>
                <a:srgbClr val="0000FF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zh-TW" sz="3600" b="1" dirty="0">
                <a:solidFill>
                  <a:srgbClr val="C00000"/>
                </a:solidFill>
              </a:rPr>
              <a:t>塵土（</a:t>
            </a:r>
            <a:r>
              <a:rPr lang="en-US" altLang="zh-TW" sz="3600" b="1" dirty="0">
                <a:solidFill>
                  <a:srgbClr val="C00000"/>
                </a:solidFill>
              </a:rPr>
              <a:t>`</a:t>
            </a:r>
            <a:r>
              <a:rPr lang="en-US" altLang="zh-TW" sz="3600" b="1" dirty="0" err="1">
                <a:solidFill>
                  <a:srgbClr val="C00000"/>
                </a:solidFill>
              </a:rPr>
              <a:t>aphar</a:t>
            </a:r>
            <a:r>
              <a:rPr lang="zh-TW" altLang="zh-TW" sz="3600" b="1" dirty="0">
                <a:solidFill>
                  <a:srgbClr val="C00000"/>
                </a:solidFill>
              </a:rPr>
              <a:t>），陽性名詞，字意「乾地、灰塵」</a:t>
            </a:r>
          </a:p>
          <a:p>
            <a:r>
              <a:rPr lang="en-US" altLang="zh-TW" sz="3600" dirty="0">
                <a:solidFill>
                  <a:srgbClr val="0000FF"/>
                </a:solidFill>
              </a:rPr>
              <a:t/>
            </a:r>
            <a:br>
              <a:rPr lang="en-US" altLang="zh-TW" sz="3600" dirty="0">
                <a:solidFill>
                  <a:srgbClr val="0000FF"/>
                </a:solidFill>
              </a:rPr>
            </a:b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1844824"/>
            <a:ext cx="8435280" cy="4626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 smtClean="0"/>
              <a:t>1:26-28 </a:t>
            </a:r>
            <a:r>
              <a:rPr lang="zh-TW" altLang="zh-TW" dirty="0"/>
              <a:t>上帝說：「</a:t>
            </a:r>
            <a:r>
              <a:rPr lang="zh-TW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我們要照著我們的形像、按著我們的樣式造人</a:t>
            </a:r>
            <a:r>
              <a:rPr lang="zh-TW" altLang="zh-TW" dirty="0"/>
              <a:t>，使他們</a:t>
            </a:r>
            <a:r>
              <a:rPr lang="zh-TW" altLang="zh-TW" b="1" dirty="0">
                <a:solidFill>
                  <a:srgbClr val="0000FF"/>
                </a:solidFill>
              </a:rPr>
              <a:t>管理</a:t>
            </a:r>
            <a:r>
              <a:rPr lang="zh-TW" altLang="zh-TW" dirty="0"/>
              <a:t>海裏的魚</a:t>
            </a:r>
            <a:r>
              <a:rPr lang="zh-TW" altLang="zh-TW" dirty="0" smtClean="0"/>
              <a:t>、</a:t>
            </a:r>
            <a:r>
              <a:rPr lang="en-US" altLang="zh-TW" dirty="0" smtClean="0"/>
              <a:t>…..</a:t>
            </a:r>
            <a:r>
              <a:rPr lang="zh-TW" altLang="zh-TW" dirty="0" smtClean="0"/>
              <a:t>又</a:t>
            </a:r>
            <a:r>
              <a:rPr lang="zh-TW" altLang="zh-TW" dirty="0"/>
              <a:t>對他們說：「要生養眾多，遍滿地面，</a:t>
            </a:r>
            <a:r>
              <a:rPr lang="zh-TW" altLang="zh-TW" b="1" dirty="0">
                <a:solidFill>
                  <a:srgbClr val="0000FF"/>
                </a:solidFill>
              </a:rPr>
              <a:t>治理</a:t>
            </a:r>
            <a:r>
              <a:rPr lang="zh-TW" altLang="zh-TW" b="1" dirty="0"/>
              <a:t>這</a:t>
            </a:r>
            <a:r>
              <a:rPr lang="zh-TW" altLang="zh-TW" dirty="0" smtClean="0"/>
              <a:t>地</a:t>
            </a:r>
            <a:r>
              <a:rPr lang="en-US" altLang="zh-TW" dirty="0" smtClean="0"/>
              <a:t>…..</a:t>
            </a:r>
            <a:r>
              <a:rPr lang="zh-TW" altLang="zh-TW" dirty="0" smtClean="0"/>
              <a:t>」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「管理」（</a:t>
            </a:r>
            <a:r>
              <a:rPr lang="en-US" altLang="zh-TW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radah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），字意「統治、管轄、掌管」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治理」（</a:t>
            </a:r>
            <a:r>
              <a:rPr lang="en-US" altLang="zh-TW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kabash</a:t>
            </a:r>
            <a:r>
              <a:rPr lang="zh-TW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），字意「制服、使受奴役」</a:t>
            </a:r>
          </a:p>
          <a:p>
            <a:pPr marL="0" indent="0">
              <a:buNone/>
            </a:pPr>
            <a:endParaRPr lang="zh-TW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38100" dist="25400" dir="5400000" algn="br" rotWithShape="0">
              <a:srgbClr val="000000">
                <a:alpha val="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600" dirty="0">
                <a:latin typeface="華康POP1體W9(P)" panose="040B0900000000000000" pitchFamily="82" charset="-120"/>
                <a:ea typeface="華康POP1體W9(P)" panose="040B0900000000000000" pitchFamily="82" charset="-120"/>
              </a:rPr>
              <a:t>權柄</a:t>
            </a:r>
            <a:r>
              <a:rPr lang="zh-TW" altLang="en-US" sz="6600" dirty="0" smtClean="0">
                <a:latin typeface="華康POP1體W9(P)" panose="040B0900000000000000" pitchFamily="82" charset="-120"/>
                <a:ea typeface="華康POP1體W9(P)" panose="040B0900000000000000" pitchFamily="82" charset="-120"/>
              </a:rPr>
              <a:t>需彰顯上帝形象</a:t>
            </a:r>
            <a:endParaRPr lang="zh-TW" altLang="en-US" sz="6600" dirty="0">
              <a:latin typeface="華康POP1體W9(P)" panose="040B0900000000000000" pitchFamily="82" charset="-120"/>
              <a:ea typeface="華康POP1體W9(P)" panose="040B0900000000000000" pitchFamily="82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3995936" y="2276872"/>
            <a:ext cx="439248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86757" y="2721937"/>
            <a:ext cx="374441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2238895"/>
            <a:ext cx="5616624" cy="46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/>
              <a:t>面對生態困境，首先要「</a:t>
            </a:r>
            <a:r>
              <a:rPr lang="zh-TW" altLang="zh-TW" sz="3600" b="1" dirty="0">
                <a:solidFill>
                  <a:srgbClr val="0000FF"/>
                </a:solidFill>
              </a:rPr>
              <a:t>把人放在正確的位置」</a:t>
            </a:r>
            <a:r>
              <a:rPr lang="zh-TW" altLang="zh-TW" sz="3600" b="1" dirty="0"/>
              <a:t>，從「受造社群」這個更寬廣的視野，全面了解到所有受造物之間彼此相互關聯、人類是「</a:t>
            </a:r>
            <a:r>
              <a:rPr lang="zh-TW" altLang="zh-TW" sz="3600" b="1" dirty="0">
                <a:solidFill>
                  <a:srgbClr val="0000FF"/>
                </a:solidFill>
              </a:rPr>
              <a:t>受造夥伴</a:t>
            </a:r>
            <a:r>
              <a:rPr lang="zh-TW" altLang="zh-TW" sz="3600" b="1" dirty="0" smtClean="0"/>
              <a:t>」並</a:t>
            </a:r>
            <a:r>
              <a:rPr lang="zh-TW" altLang="zh-TW" sz="3600" b="1" dirty="0"/>
              <a:t>共同需要依靠他們的創造主。</a:t>
            </a:r>
            <a:endParaRPr lang="zh-TW" altLang="zh-TW" sz="3600" dirty="0"/>
          </a:p>
          <a:p>
            <a:pPr marL="0" indent="0">
              <a:buNone/>
            </a:pPr>
            <a:endParaRPr lang="zh-TW" altLang="zh-TW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人與受造界關係</a:t>
            </a:r>
            <a:r>
              <a:rPr lang="en-US" altLang="zh-TW" sz="72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/>
            </a:r>
            <a:br>
              <a:rPr lang="en-US" altLang="zh-TW" sz="72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</a:br>
            <a:r>
              <a:rPr lang="zh-TW" altLang="en-US" sz="72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不在管家職分上</a:t>
            </a:r>
            <a:endParaRPr lang="zh-TW" altLang="en-US" sz="7200" dirty="0"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FFC000"/>
                  </a:gs>
                  <a:gs pos="63000">
                    <a:srgbClr val="FBE4AE"/>
                  </a:gs>
                  <a:gs pos="94000">
                    <a:srgbClr val="FFFF00"/>
                  </a:gs>
                  <a:gs pos="100000">
                    <a:srgbClr val="835E17"/>
                  </a:gs>
                  <a:gs pos="100000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96136" y="6093296"/>
            <a:ext cx="2954142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/>
              <a:t>包衡（</a:t>
            </a:r>
            <a:r>
              <a:rPr lang="en-US" altLang="zh-TW" dirty="0"/>
              <a:t>Richard </a:t>
            </a:r>
            <a:r>
              <a:rPr lang="en-US" altLang="zh-TW" dirty="0" err="1"/>
              <a:t>Bauckham</a:t>
            </a:r>
            <a:r>
              <a:rPr lang="zh-TW" altLang="en-US" dirty="0"/>
              <a:t>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00" y="2636912"/>
            <a:ext cx="2432722" cy="3148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8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rgbClr val="FFFF00"/>
                </a:solidFill>
              </a:rPr>
              <a:t>生命教育四大面向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5"/>
          <a:stretch/>
        </p:blipFill>
        <p:spPr bwMode="auto">
          <a:xfrm>
            <a:off x="508000" y="1720644"/>
            <a:ext cx="8128000" cy="48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6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916832"/>
            <a:ext cx="4824536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6000" dirty="0" smtClean="0"/>
              <a:t>對於萬物不是強行介入或改造，人與萬物都必須同時來到上帝的面前。</a:t>
            </a:r>
            <a:endParaRPr lang="zh-TW" altLang="en-US" sz="6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水平</a:t>
            </a:r>
            <a:r>
              <a:rPr lang="zh-TW" altLang="en-US" sz="6600" dirty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與</a:t>
            </a:r>
            <a:r>
              <a:rPr lang="zh-TW" altLang="en-US" sz="6600" dirty="0" smtClean="0"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FFC000"/>
                    </a:gs>
                    <a:gs pos="63000">
                      <a:srgbClr val="FBE4AE"/>
                    </a:gs>
                    <a:gs pos="94000">
                      <a:srgbClr val="FFFF00"/>
                    </a:gs>
                    <a:gs pos="100000">
                      <a:srgbClr val="835E17"/>
                    </a:gs>
                    <a:gs pos="100000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>垂直的生態觀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00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spc="600" dirty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造人</a:t>
            </a:r>
            <a:r>
              <a:rPr lang="zh-TW" altLang="en-US" sz="66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B0D68E"/>
                    </a:gs>
                    <a:gs pos="89000">
                      <a:srgbClr val="CC99FF"/>
                    </a:gs>
                    <a:gs pos="82001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酒桶體" panose="020B0A09000000000000" pitchFamily="49" charset="-120"/>
                <a:ea typeface="華康酒桶體" panose="020B0A09000000000000" pitchFamily="49" charset="-120"/>
              </a:rPr>
              <a:t>的神話故事</a:t>
            </a:r>
            <a:endParaRPr lang="zh-TW" altLang="en-US" sz="6600" spc="600" dirty="0"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rgbClr val="B0D68E"/>
                  </a:gs>
                  <a:gs pos="89000">
                    <a:srgbClr val="CC99FF"/>
                  </a:gs>
                  <a:gs pos="82001">
                    <a:srgbClr val="FFFF00"/>
                  </a:gs>
                  <a:gs pos="100000">
                    <a:srgbClr val="CCCCFF"/>
                  </a:gs>
                </a:gsLst>
                <a:lin ang="5400000" scaled="0"/>
              </a:gra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19001"/>
            <a:ext cx="2531561" cy="358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156750" y="6030986"/>
            <a:ext cx="2843808" cy="7709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CN" altLang="en-US" dirty="0" smtClean="0"/>
              <a:t>女媧用黃土捏成</a:t>
            </a:r>
            <a:endParaRPr lang="zh-TW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51811"/>
            <a:ext cx="4136200" cy="36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83568" y="6093296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/>
              <a:t>普羅米修</a:t>
            </a:r>
            <a:r>
              <a:rPr lang="zh-TW" altLang="en-US" sz="3600" dirty="0" smtClean="0"/>
              <a:t>斯用土造</a:t>
            </a:r>
            <a:r>
              <a:rPr lang="zh-TW" altLang="en-US" sz="3600" dirty="0"/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30475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844824"/>
            <a:ext cx="7848872" cy="462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6000" b="1" dirty="0" smtClean="0"/>
              <a:t>「</a:t>
            </a:r>
            <a:r>
              <a:rPr lang="zh-TW" altLang="zh-TW" sz="6000" b="1" dirty="0"/>
              <a:t>人類」</a:t>
            </a:r>
            <a:r>
              <a:rPr lang="en-US" altLang="zh-TW" sz="6000" b="1" dirty="0"/>
              <a:t>( human </a:t>
            </a:r>
            <a:r>
              <a:rPr lang="en-US" altLang="zh-TW" sz="6000" b="1" dirty="0" smtClean="0"/>
              <a:t>)</a:t>
            </a:r>
            <a:r>
              <a:rPr lang="zh-TW" altLang="en-US" sz="6000" b="1" dirty="0" smtClean="0"/>
              <a:t>來自拉丁文</a:t>
            </a:r>
            <a:r>
              <a:rPr lang="zh-TW" altLang="zh-TW" sz="6000" b="1" dirty="0" smtClean="0"/>
              <a:t>「</a:t>
            </a:r>
            <a:r>
              <a:rPr lang="zh-TW" altLang="zh-TW" sz="6000" b="1" dirty="0"/>
              <a:t>泥土 」</a:t>
            </a:r>
            <a:r>
              <a:rPr lang="en-US" altLang="zh-TW" sz="6000" b="1" dirty="0"/>
              <a:t>( humus </a:t>
            </a:r>
            <a:r>
              <a:rPr lang="en-US" altLang="zh-TW" sz="6000" b="1" dirty="0" smtClean="0"/>
              <a:t>)</a:t>
            </a:r>
            <a:r>
              <a:rPr lang="zh-TW" altLang="en-US" sz="6000" b="1" dirty="0" smtClean="0"/>
              <a:t>，與</a:t>
            </a:r>
            <a:r>
              <a:rPr lang="zh-TW" altLang="zh-TW" sz="6000" b="1" dirty="0" smtClean="0"/>
              <a:t>「</a:t>
            </a:r>
            <a:r>
              <a:rPr lang="zh-TW" altLang="zh-TW" sz="6000" b="1" dirty="0"/>
              <a:t>謙卑</a:t>
            </a:r>
            <a:r>
              <a:rPr lang="en-US" altLang="zh-TW" sz="6000" b="1" dirty="0"/>
              <a:t>  ( humility ) </a:t>
            </a:r>
            <a:r>
              <a:rPr lang="zh-TW" altLang="zh-TW" sz="6000" b="1" dirty="0"/>
              <a:t>都來自同一個字根</a:t>
            </a:r>
            <a:r>
              <a:rPr lang="zh-TW" altLang="zh-TW" sz="6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zh-TW" altLang="en-US" sz="6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507288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gradFill>
                  <a:gsLst>
                    <a:gs pos="0">
                      <a:srgbClr val="CC0099"/>
                    </a:gs>
                    <a:gs pos="87000">
                      <a:schemeClr val="accent5">
                        <a:lumMod val="40000"/>
                        <a:lumOff val="60000"/>
                      </a:schemeClr>
                    </a:gs>
                    <a:gs pos="65000">
                      <a:srgbClr val="FEFB0D"/>
                    </a:gs>
                    <a:gs pos="24000">
                      <a:srgbClr val="FF99FF"/>
                    </a:gs>
                  </a:gsLst>
                  <a:lin ang="5400000" scaled="1"/>
                </a:gradFill>
                <a:latin typeface="華康超明體" panose="02020C09000000000000" pitchFamily="49" charset="-120"/>
                <a:ea typeface="華康超明體" panose="02020C09000000000000" pitchFamily="49" charset="-120"/>
              </a:rPr>
              <a:t>人是謙卑的中間角色</a:t>
            </a:r>
            <a:endParaRPr lang="zh-TW" altLang="en-US" sz="7200" dirty="0">
              <a:gradFill>
                <a:gsLst>
                  <a:gs pos="0">
                    <a:srgbClr val="CC0099"/>
                  </a:gs>
                  <a:gs pos="87000">
                    <a:schemeClr val="accent5">
                      <a:lumMod val="40000"/>
                      <a:lumOff val="60000"/>
                    </a:schemeClr>
                  </a:gs>
                  <a:gs pos="65000">
                    <a:srgbClr val="FEFB0D"/>
                  </a:gs>
                  <a:gs pos="24000">
                    <a:srgbClr val="FF99FF"/>
                  </a:gs>
                </a:gsLst>
                <a:lin ang="5400000" scaled="1"/>
              </a:gra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59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2420888"/>
            <a:ext cx="5688632" cy="4626547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85232" y="260648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5400" spc="600" dirty="0" smtClean="0">
                <a:gradFill>
                  <a:gsLst>
                    <a:gs pos="0">
                      <a:srgbClr val="5E9EFF"/>
                    </a:gs>
                    <a:gs pos="88000">
                      <a:srgbClr val="C4D6EB"/>
                    </a:gs>
                    <a:gs pos="26000">
                      <a:srgbClr val="FF66FF"/>
                    </a:gs>
                  </a:gsLst>
                  <a:lin ang="5400000" scaled="0"/>
                </a:gradFill>
                <a:latin typeface="華康彩帶體" panose="040B0709000000000000" pitchFamily="81" charset="-120"/>
                <a:ea typeface="華康彩帶體" panose="040B0709000000000000" pitchFamily="81" charset="-120"/>
              </a:rPr>
              <a:t>人類是地球最大的危機</a:t>
            </a:r>
            <a:endParaRPr lang="zh-TW" altLang="en-US" sz="5400" spc="600" dirty="0">
              <a:gradFill>
                <a:gsLst>
                  <a:gs pos="0">
                    <a:srgbClr val="5E9EFF"/>
                  </a:gs>
                  <a:gs pos="88000">
                    <a:srgbClr val="C4D6EB"/>
                  </a:gs>
                  <a:gs pos="26000">
                    <a:srgbClr val="FF66FF"/>
                  </a:gs>
                </a:gsLst>
                <a:lin ang="5400000" scaled="0"/>
              </a:gradFill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7" y="1988840"/>
            <a:ext cx="8262456" cy="462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3126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61764" y="548680"/>
            <a:ext cx="867645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/>
              <a:t>「</a:t>
            </a:r>
            <a:r>
              <a:rPr lang="zh-TW" altLang="en-US" sz="6000" dirty="0" smtClean="0">
                <a:solidFill>
                  <a:srgbClr val="FFFF00"/>
                </a:solidFill>
              </a:rPr>
              <a:t>做王</a:t>
            </a:r>
            <a:r>
              <a:rPr lang="zh-TW" altLang="en-US" sz="6000" dirty="0" smtClean="0"/>
              <a:t>」卻也是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「</a:t>
            </a:r>
            <a:r>
              <a:rPr lang="zh-TW" altLang="en-US" sz="6000" dirty="0" smtClean="0">
                <a:solidFill>
                  <a:srgbClr val="FFFF00"/>
                </a:solidFill>
              </a:rPr>
              <a:t>坐亡</a:t>
            </a:r>
            <a:r>
              <a:rPr lang="zh-TW" altLang="en-US" sz="6000" dirty="0" smtClean="0"/>
              <a:t>」</a:t>
            </a:r>
            <a:r>
              <a:rPr lang="zh-TW" altLang="en-US" sz="6000" dirty="0"/>
              <a:t>：</a:t>
            </a:r>
            <a:r>
              <a:rPr lang="zh-TW" altLang="en-US" sz="6000" dirty="0" smtClean="0">
                <a:solidFill>
                  <a:srgbClr val="FFFF00"/>
                </a:solidFill>
              </a:rPr>
              <a:t>坐著等待死亡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90844"/>
            <a:ext cx="7344816" cy="415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619672" y="6093296"/>
            <a:ext cx="5904656" cy="548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dirty="0"/>
              <a:t>格林菲爾德（</a:t>
            </a:r>
            <a:r>
              <a:rPr lang="en-US" altLang="zh-TW" sz="3600" dirty="0"/>
              <a:t>Rob Greenfield</a:t>
            </a:r>
            <a:r>
              <a:rPr lang="zh-TW" altLang="en-US" sz="3600" dirty="0"/>
              <a:t>）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endParaRPr lang="zh-TW" altLang="en-US" sz="4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紐約男揹</a:t>
            </a:r>
            <a:r>
              <a:rPr lang="zh-TW" altLang="en-US" sz="60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著</a:t>
            </a:r>
            <a:r>
              <a:rPr lang="zh-TW" altLang="en-US" sz="6000" spc="600" dirty="0" smtClean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垃圾生活</a:t>
            </a:r>
            <a:endParaRPr lang="zh-TW" altLang="en-US" sz="6000" spc="600" dirty="0">
              <a:gradFill>
                <a:gsLst>
                  <a:gs pos="35000">
                    <a:srgbClr val="FFFF00"/>
                  </a:gs>
                  <a:gs pos="53000">
                    <a:schemeClr val="accent6">
                      <a:lumMod val="40000"/>
                      <a:lumOff val="60000"/>
                    </a:schemeClr>
                  </a:gs>
                  <a:gs pos="88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atin typeface="華康刷刷體W7" pitchFamily="49" charset="-120"/>
              <a:ea typeface="華康刷刷體W7" pitchFamily="49" charset="-12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32535"/>
            <a:ext cx="2808312" cy="420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37" y="1628800"/>
            <a:ext cx="2842187" cy="425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5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5766" y="1916832"/>
            <a:ext cx="6048672" cy="31683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zh-TW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</a:t>
            </a:r>
            <a:r>
              <a:rPr lang="zh-TW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zh-TW" altLang="zh-TW" sz="2800" dirty="0"/>
              <a:t>對上帝的創造充滿敬畏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zh-TW" altLang="zh-TW" sz="2800" b="1" dirty="0">
                <a:solidFill>
                  <a:srgbClr val="0000FF"/>
                </a:solidFill>
              </a:rPr>
              <a:t>（</a:t>
            </a:r>
            <a:r>
              <a:rPr lang="en-US" altLang="zh-TW" sz="2800" b="1" dirty="0">
                <a:solidFill>
                  <a:srgbClr val="0000FF"/>
                </a:solidFill>
              </a:rPr>
              <a:t>Openness</a:t>
            </a:r>
            <a:r>
              <a:rPr lang="zh-TW" altLang="zh-TW" sz="2800" b="1" dirty="0">
                <a:solidFill>
                  <a:srgbClr val="0000FF"/>
                </a:solidFill>
              </a:rPr>
              <a:t>）</a:t>
            </a:r>
            <a:r>
              <a:rPr lang="zh-TW" altLang="zh-TW" sz="2800" dirty="0"/>
              <a:t>對上帝所說的話保持開放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b="1" dirty="0">
                <a:solidFill>
                  <a:srgbClr val="0000FF"/>
                </a:solidFill>
              </a:rPr>
              <a:t>R</a:t>
            </a:r>
            <a:r>
              <a:rPr lang="zh-TW" altLang="zh-TW" sz="2800" b="1" dirty="0">
                <a:solidFill>
                  <a:srgbClr val="0000FF"/>
                </a:solidFill>
              </a:rPr>
              <a:t>（</a:t>
            </a:r>
            <a:r>
              <a:rPr lang="en-US" altLang="zh-TW" sz="2800" b="1" dirty="0">
                <a:solidFill>
                  <a:srgbClr val="0000FF"/>
                </a:solidFill>
              </a:rPr>
              <a:t>Rootedness</a:t>
            </a:r>
            <a:r>
              <a:rPr lang="zh-TW" altLang="zh-TW" sz="2800" b="1" dirty="0">
                <a:solidFill>
                  <a:srgbClr val="0000FF"/>
                </a:solidFill>
              </a:rPr>
              <a:t>）</a:t>
            </a:r>
            <a:r>
              <a:rPr lang="zh-TW" altLang="zh-TW" sz="2800" dirty="0"/>
              <a:t>在神安置我們的土地上紮根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b="1" dirty="0">
                <a:solidFill>
                  <a:srgbClr val="0000FF"/>
                </a:solidFill>
              </a:rPr>
              <a:t>S</a:t>
            </a:r>
            <a:r>
              <a:rPr lang="zh-TW" altLang="zh-TW" sz="2800" b="1" dirty="0">
                <a:solidFill>
                  <a:srgbClr val="0000FF"/>
                </a:solidFill>
              </a:rPr>
              <a:t>（</a:t>
            </a:r>
            <a:r>
              <a:rPr lang="en-US" altLang="zh-TW" sz="2800" b="1" dirty="0">
                <a:solidFill>
                  <a:srgbClr val="0000FF"/>
                </a:solidFill>
              </a:rPr>
              <a:t>Sabbath</a:t>
            </a:r>
            <a:r>
              <a:rPr lang="zh-TW" altLang="zh-TW" sz="2800" b="1" dirty="0">
                <a:solidFill>
                  <a:srgbClr val="0000FF"/>
                </a:solidFill>
              </a:rPr>
              <a:t>）</a:t>
            </a:r>
            <a:r>
              <a:rPr lang="zh-TW" altLang="zh-TW" sz="2800" dirty="0"/>
              <a:t>遵守安息日的休息和合宜的休閒方式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b="1" dirty="0">
                <a:solidFill>
                  <a:srgbClr val="0000FF"/>
                </a:solidFill>
              </a:rPr>
              <a:t>H</a:t>
            </a:r>
            <a:r>
              <a:rPr lang="zh-TW" altLang="zh-TW" sz="2800" b="1" dirty="0">
                <a:solidFill>
                  <a:srgbClr val="0000FF"/>
                </a:solidFill>
              </a:rPr>
              <a:t>（</a:t>
            </a:r>
            <a:r>
              <a:rPr lang="en-US" altLang="zh-TW" sz="2800" b="1" dirty="0">
                <a:solidFill>
                  <a:srgbClr val="0000FF"/>
                </a:solidFill>
              </a:rPr>
              <a:t>Hand-on</a:t>
            </a:r>
            <a:r>
              <a:rPr lang="zh-TW" altLang="zh-TW" sz="2800" b="1" dirty="0">
                <a:solidFill>
                  <a:srgbClr val="0000FF"/>
                </a:solidFill>
              </a:rPr>
              <a:t>）</a:t>
            </a:r>
            <a:r>
              <a:rPr lang="zh-TW" altLang="zh-TW" sz="2800" dirty="0"/>
              <a:t>動手參與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b="1" dirty="0">
                <a:solidFill>
                  <a:srgbClr val="0000FF"/>
                </a:solidFill>
              </a:rPr>
              <a:t>I</a:t>
            </a:r>
            <a:r>
              <a:rPr lang="zh-TW" altLang="zh-TW" sz="2800" b="1" dirty="0">
                <a:solidFill>
                  <a:srgbClr val="0000FF"/>
                </a:solidFill>
              </a:rPr>
              <a:t>（</a:t>
            </a:r>
            <a:r>
              <a:rPr lang="en-US" altLang="zh-TW" sz="2800" b="1" dirty="0">
                <a:solidFill>
                  <a:srgbClr val="0000FF"/>
                </a:solidFill>
              </a:rPr>
              <a:t>Integration</a:t>
            </a:r>
            <a:r>
              <a:rPr lang="zh-TW" altLang="zh-TW" sz="2800" b="1" dirty="0">
                <a:solidFill>
                  <a:srgbClr val="0000FF"/>
                </a:solidFill>
              </a:rPr>
              <a:t>）</a:t>
            </a:r>
            <a:r>
              <a:rPr lang="zh-TW" altLang="zh-TW" sz="2800" dirty="0"/>
              <a:t>整合所有的關係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b="1" dirty="0">
                <a:solidFill>
                  <a:srgbClr val="0000FF"/>
                </a:solidFill>
              </a:rPr>
              <a:t>P</a:t>
            </a:r>
            <a:r>
              <a:rPr lang="zh-TW" altLang="zh-TW" sz="2800" b="1" dirty="0">
                <a:solidFill>
                  <a:srgbClr val="0000FF"/>
                </a:solidFill>
              </a:rPr>
              <a:t>（</a:t>
            </a:r>
            <a:r>
              <a:rPr lang="en-US" altLang="zh-TW" sz="2800" b="1" dirty="0">
                <a:solidFill>
                  <a:srgbClr val="0000FF"/>
                </a:solidFill>
              </a:rPr>
              <a:t>Prayer</a:t>
            </a:r>
            <a:r>
              <a:rPr lang="zh-TW" altLang="zh-TW" sz="2800" b="1" dirty="0">
                <a:solidFill>
                  <a:srgbClr val="0000FF"/>
                </a:solidFill>
              </a:rPr>
              <a:t>）</a:t>
            </a:r>
            <a:r>
              <a:rPr lang="zh-TW" altLang="zh-TW" sz="2800" dirty="0"/>
              <a:t>為神的國度禱告</a:t>
            </a:r>
            <a:endParaRPr lang="en-US" altLang="zh-TW" sz="2800" b="1" dirty="0" smtClean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spc="600" dirty="0">
                <a:gradFill>
                  <a:gsLst>
                    <a:gs pos="35000">
                      <a:srgbClr val="FFFF00"/>
                    </a:gs>
                    <a:gs pos="53000">
                      <a:schemeClr val="accent6">
                        <a:lumMod val="40000"/>
                        <a:lumOff val="60000"/>
                      </a:schemeClr>
                    </a:gs>
                    <a:gs pos="88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敬拜與土地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  <a:cs typeface="新細明體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51" y="2564904"/>
            <a:ext cx="2396857" cy="341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764704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8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>從環保實踐</a:t>
            </a:r>
            <a:r>
              <a:rPr lang="en-US" altLang="zh-TW" sz="88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/>
            </a:r>
            <a:br>
              <a:rPr lang="en-US" altLang="zh-TW" sz="88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</a:br>
            <a:r>
              <a:rPr lang="zh-TW" altLang="en-US" sz="88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FF00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相撲體" panose="02010609000000000000" pitchFamily="49" charset="-120"/>
                <a:ea typeface="華康相撲體" panose="02010609000000000000" pitchFamily="49" charset="-120"/>
              </a:rPr>
              <a:t>看待自己的信仰</a:t>
            </a:r>
            <a:endParaRPr lang="zh-TW" altLang="en-US" sz="8800" dirty="0"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FFF00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atin typeface="華康相撲體" panose="02010609000000000000" pitchFamily="49" charset="-120"/>
              <a:ea typeface="華康相撲體" panose="02010609000000000000" pitchFamily="49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311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9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626547"/>
          </a:xfrm>
        </p:spPr>
        <p:txBody>
          <a:bodyPr>
            <a:normAutofit fontScale="77500" lnSpcReduction="20000"/>
          </a:bodyPr>
          <a:lstStyle/>
          <a:p>
            <a:r>
              <a:rPr lang="zh-TW" altLang="zh-TW" dirty="0"/>
              <a:t>欣賞生命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做</a:t>
            </a:r>
            <a:r>
              <a:rPr lang="zh-TW" altLang="zh-TW" dirty="0"/>
              <a:t>我真好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生</a:t>
            </a:r>
            <a:r>
              <a:rPr lang="zh-TW" altLang="zh-TW" dirty="0"/>
              <a:t>於憂患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應變</a:t>
            </a:r>
            <a:r>
              <a:rPr lang="zh-TW" altLang="zh-TW" dirty="0"/>
              <a:t>與生存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敬業</a:t>
            </a:r>
            <a:r>
              <a:rPr lang="zh-TW" altLang="zh-TW" dirty="0"/>
              <a:t>樂業； </a:t>
            </a:r>
            <a:endParaRPr lang="en-US" altLang="zh-TW" dirty="0" smtClean="0"/>
          </a:p>
          <a:p>
            <a:r>
              <a:rPr lang="zh-TW" altLang="zh-TW" dirty="0" smtClean="0"/>
              <a:t>宗教</a:t>
            </a:r>
            <a:r>
              <a:rPr lang="zh-TW" altLang="zh-TW" dirty="0"/>
              <a:t>信仰與人生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良性</a:t>
            </a:r>
            <a:r>
              <a:rPr lang="zh-TW" altLang="zh-TW" dirty="0"/>
              <a:t>的培養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人</a:t>
            </a:r>
            <a:r>
              <a:rPr lang="zh-TW" altLang="zh-TW" dirty="0"/>
              <a:t>活在關係中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思考</a:t>
            </a:r>
            <a:r>
              <a:rPr lang="zh-TW" altLang="zh-TW" dirty="0"/>
              <a:t>是智慧的開端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生死</a:t>
            </a:r>
            <a:r>
              <a:rPr lang="zh-TW" altLang="zh-TW" dirty="0"/>
              <a:t>尊嚴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社會</a:t>
            </a:r>
            <a:r>
              <a:rPr lang="zh-TW" altLang="zh-TW" dirty="0"/>
              <a:t>關懷與社會正義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全球</a:t>
            </a:r>
            <a:r>
              <a:rPr lang="zh-TW" altLang="zh-TW" dirty="0"/>
              <a:t>倫理與宗教。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rgbClr val="FFFF00"/>
                </a:solidFill>
              </a:rPr>
              <a:t>天主教曉明女中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774200" cy="357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8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user\Pictures\Desktop\擷取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/>
          <a:stretch/>
        </p:blipFill>
        <p:spPr bwMode="auto">
          <a:xfrm>
            <a:off x="-22076" y="0"/>
            <a:ext cx="9166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5400" dirty="0" smtClean="0">
                <a:solidFill>
                  <a:srgbClr val="FFFF00"/>
                </a:solidFill>
              </a:rPr>
              <a:t>全人思考、活在關係的人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6"/>
          <a:stretch/>
        </p:blipFill>
        <p:spPr bwMode="auto">
          <a:xfrm>
            <a:off x="130397" y="1556792"/>
            <a:ext cx="90396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626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旅向自我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構築心橋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3.</a:t>
            </a:r>
            <a:r>
              <a:rPr lang="zh-TW" altLang="en-US" dirty="0" smtClean="0"/>
              <a:t>生生不息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社會巨輪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5.</a:t>
            </a:r>
            <a:r>
              <a:rPr lang="zh-TW" altLang="en-US" dirty="0" smtClean="0"/>
              <a:t>超越平凡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6.</a:t>
            </a:r>
            <a:r>
              <a:rPr lang="zh-TW" altLang="en-US" dirty="0" smtClean="0"/>
              <a:t>推陳出新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（共</a:t>
            </a:r>
            <a:r>
              <a:rPr lang="en-US" altLang="zh-TW" dirty="0" smtClean="0"/>
              <a:t>58</a:t>
            </a:r>
            <a:r>
              <a:rPr lang="zh-TW" altLang="en-US" dirty="0" smtClean="0"/>
              <a:t>課）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</a:rPr>
              <a:t>台灣基督</a:t>
            </a:r>
            <a:r>
              <a:rPr lang="en-US" altLang="zh-TW" sz="6000" dirty="0" smtClean="0">
                <a:solidFill>
                  <a:srgbClr val="FFFF00"/>
                </a:solidFill>
              </a:rPr>
              <a:t/>
            </a:r>
            <a:br>
              <a:rPr lang="en-US" altLang="zh-TW" sz="6000" dirty="0" smtClean="0">
                <a:solidFill>
                  <a:srgbClr val="FFFF00"/>
                </a:solidFill>
              </a:rPr>
            </a:br>
            <a:r>
              <a:rPr lang="zh-TW" altLang="en-US" sz="6000" dirty="0" smtClean="0">
                <a:solidFill>
                  <a:srgbClr val="FFFF00"/>
                </a:solidFill>
              </a:rPr>
              <a:t>長老教會人生哲學系列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5664752" cy="42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7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FF00"/>
                </a:solidFill>
              </a:rPr>
              <a:t>發現生命之美</a:t>
            </a:r>
            <a:r>
              <a:rPr lang="zh-TW" altLang="en-US" dirty="0">
                <a:solidFill>
                  <a:srgbClr val="FFFF00"/>
                </a:solidFill>
              </a:rPr>
              <a:t> </a:t>
            </a:r>
            <a:r>
              <a:rPr lang="en-US" altLang="zh-TW" dirty="0" smtClean="0">
                <a:solidFill>
                  <a:srgbClr val="FFFF00"/>
                </a:solidFill>
              </a:rPr>
              <a:t/>
            </a:r>
            <a:br>
              <a:rPr lang="en-US" altLang="zh-TW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（</a:t>
            </a:r>
            <a:r>
              <a:rPr lang="zh-TW" altLang="en-US" dirty="0">
                <a:solidFill>
                  <a:srgbClr val="FFFF00"/>
                </a:solidFill>
              </a:rPr>
              <a:t>國小級生命教育教材系列 </a:t>
            </a:r>
            <a:r>
              <a:rPr lang="en-US" altLang="zh-TW" dirty="0">
                <a:solidFill>
                  <a:srgbClr val="FFFF00"/>
                </a:solidFill>
              </a:rPr>
              <a:t>I</a:t>
            </a:r>
            <a:r>
              <a:rPr lang="zh-TW" altLang="en-US" dirty="0">
                <a:solidFill>
                  <a:srgbClr val="FFFF00"/>
                </a:solidFill>
              </a:rPr>
              <a:t>）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26" y="1484784"/>
            <a:ext cx="391253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acts.pct.org.tw/PCTContent/block/file/getimage.aspx?pname=20061212150127154&amp;lname=el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9" y="1484784"/>
            <a:ext cx="3920169" cy="53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FF00"/>
                </a:solidFill>
              </a:rPr>
              <a:t>為生命加分</a:t>
            </a:r>
            <a:r>
              <a:rPr lang="zh-TW" altLang="en-US" dirty="0">
                <a:solidFill>
                  <a:srgbClr val="FFFF00"/>
                </a:solidFill>
              </a:rPr>
              <a:t> </a:t>
            </a:r>
            <a:r>
              <a:rPr lang="en-US" altLang="zh-TW" dirty="0" smtClean="0">
                <a:solidFill>
                  <a:srgbClr val="FFFF00"/>
                </a:solidFill>
              </a:rPr>
              <a:t/>
            </a:r>
            <a:br>
              <a:rPr lang="en-US" altLang="zh-TW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（</a:t>
            </a:r>
            <a:r>
              <a:rPr lang="zh-TW" altLang="en-US" dirty="0">
                <a:solidFill>
                  <a:srgbClr val="FFFF00"/>
                </a:solidFill>
              </a:rPr>
              <a:t>國小級生命教育教材系列 </a:t>
            </a:r>
            <a:r>
              <a:rPr lang="en-US" altLang="zh-TW" dirty="0">
                <a:solidFill>
                  <a:srgbClr val="FFFF00"/>
                </a:solidFill>
              </a:rPr>
              <a:t>II</a:t>
            </a:r>
            <a:r>
              <a:rPr lang="zh-TW" altLang="en-US" dirty="0">
                <a:solidFill>
                  <a:srgbClr val="FFFF00"/>
                </a:solidFill>
              </a:rPr>
              <a:t>）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926"/>
            <a:ext cx="3805014" cy="527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00808"/>
            <a:ext cx="3719129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3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5400" dirty="0" smtClean="0">
                <a:solidFill>
                  <a:srgbClr val="FFFF00"/>
                </a:solidFill>
              </a:rPr>
              <a:t>生命</a:t>
            </a:r>
            <a:r>
              <a:rPr lang="zh-TW" altLang="en-US" sz="5400" dirty="0">
                <a:solidFill>
                  <a:srgbClr val="FFFF00"/>
                </a:solidFill>
              </a:rPr>
              <a:t>教育中介活動</a:t>
            </a:r>
            <a:r>
              <a:rPr lang="zh-TW" altLang="en-US" sz="5400" dirty="0" smtClean="0">
                <a:solidFill>
                  <a:srgbClr val="FFFF00"/>
                </a:solidFill>
              </a:rPr>
              <a:t>系列</a:t>
            </a:r>
            <a:r>
              <a:rPr lang="en-US" altLang="zh-TW" sz="5400" dirty="0" smtClean="0">
                <a:solidFill>
                  <a:srgbClr val="FFFF00"/>
                </a:solidFill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</a:rPr>
            </a:br>
            <a:r>
              <a:rPr lang="zh-TW" altLang="en-US" sz="4800" b="1" dirty="0" smtClean="0">
                <a:solidFill>
                  <a:srgbClr val="FFFF00"/>
                </a:solidFill>
              </a:rPr>
              <a:t>兒童</a:t>
            </a:r>
            <a:r>
              <a:rPr lang="zh-TW" altLang="en-US" sz="4800" b="1" dirty="0">
                <a:solidFill>
                  <a:srgbClr val="FFFF00"/>
                </a:solidFill>
              </a:rPr>
              <a:t>品格生命體驗營</a:t>
            </a:r>
            <a:r>
              <a:rPr lang="zh-TW" altLang="en-US" sz="4800" b="1" dirty="0" smtClean="0">
                <a:solidFill>
                  <a:srgbClr val="FFFF00"/>
                </a:solidFill>
              </a:rPr>
              <a:t>教材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40921"/>
            <a:ext cx="3533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6872"/>
            <a:ext cx="499255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31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2420888"/>
            <a:ext cx="8229600" cy="4626547"/>
          </a:xfrm>
        </p:spPr>
        <p:txBody>
          <a:bodyPr/>
          <a:lstStyle/>
          <a:p>
            <a:r>
              <a:rPr lang="zh-TW" altLang="en-US" b="1" dirty="0"/>
              <a:t>自我成長</a:t>
            </a:r>
            <a:r>
              <a:rPr lang="zh-TW" altLang="en-US" b="1" dirty="0" smtClean="0"/>
              <a:t>系列（人與自己）</a:t>
            </a:r>
            <a:endParaRPr lang="en-US" altLang="zh-TW" b="1" dirty="0" smtClean="0"/>
          </a:p>
          <a:p>
            <a:r>
              <a:rPr lang="zh-TW" altLang="en-US" b="1" dirty="0"/>
              <a:t>人性關懷</a:t>
            </a:r>
            <a:r>
              <a:rPr lang="zh-TW" altLang="en-US" b="1" dirty="0" smtClean="0"/>
              <a:t>系列（人與他人）</a:t>
            </a:r>
            <a:endParaRPr lang="en-US" altLang="zh-TW" b="1" dirty="0" smtClean="0"/>
          </a:p>
          <a:p>
            <a:r>
              <a:rPr lang="zh-TW" altLang="en-US" b="1" dirty="0"/>
              <a:t>信仰探祕</a:t>
            </a:r>
            <a:r>
              <a:rPr lang="zh-TW" altLang="en-US" b="1" dirty="0" smtClean="0"/>
              <a:t>系列（人與宇宙）</a:t>
            </a:r>
            <a:endParaRPr lang="en-US" altLang="zh-TW" b="1" dirty="0" smtClean="0"/>
          </a:p>
          <a:p>
            <a:r>
              <a:rPr lang="zh-TW" altLang="en-US" b="1" dirty="0"/>
              <a:t>人生突破</a:t>
            </a:r>
            <a:r>
              <a:rPr lang="zh-TW" altLang="en-US" b="1" dirty="0" smtClean="0"/>
              <a:t>系列（人與環境）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" y="116632"/>
            <a:ext cx="9136376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84" y="1988840"/>
            <a:ext cx="3451815" cy="45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solidFill>
                  <a:srgbClr val="FFC000"/>
                </a:solidFill>
              </a:rPr>
              <a:t>七年級青少年生命教育版本</a:t>
            </a:r>
            <a:endParaRPr lang="zh-TW" altLang="en-US" sz="4800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92219"/>
            <a:ext cx="7272808" cy="512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6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4626547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8000" dirty="0">
                <a:solidFill>
                  <a:srgbClr val="C00000"/>
                </a:solidFill>
              </a:rPr>
              <a:t>願上主賜福</a:t>
            </a:r>
            <a:r>
              <a:rPr lang="zh-TW" altLang="en-US" sz="8000" dirty="0" smtClean="0">
                <a:solidFill>
                  <a:srgbClr val="C00000"/>
                </a:solidFill>
              </a:rPr>
              <a:t>各位</a:t>
            </a:r>
            <a:r>
              <a:rPr lang="en-US" altLang="zh-TW" sz="8000" dirty="0" smtClean="0">
                <a:solidFill>
                  <a:srgbClr val="C00000"/>
                </a:solidFill>
              </a:rPr>
              <a:t>!</a:t>
            </a:r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05646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4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高山峻嶺">
  <a:themeElements>
    <a:clrScheme name="高山峻嶺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自訂 5">
      <a:majorFont>
        <a:latin typeface="Franklin Gothic Medium"/>
        <a:ea typeface="華康海報體W9(P)"/>
        <a:cs typeface=""/>
      </a:majorFont>
      <a:minorFont>
        <a:latin typeface="Franklin Gothic Book"/>
        <a:ea typeface="華康儷中黑"/>
        <a:cs typeface=""/>
      </a:minorFont>
    </a:fontScheme>
    <a:fmtScheme name="高山峻嶺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22510</TotalTime>
  <Words>3508</Words>
  <Application>Microsoft Office PowerPoint</Application>
  <PresentationFormat>如螢幕大小 (4:3)</PresentationFormat>
  <Paragraphs>320</Paragraphs>
  <Slides>96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96</vt:i4>
      </vt:variant>
    </vt:vector>
  </HeadingPairs>
  <TitlesOfParts>
    <vt:vector size="97" baseType="lpstr">
      <vt:lpstr>高山峻嶺</vt:lpstr>
      <vt:lpstr>第十五屆生命教育種籽講師培訓營</vt:lpstr>
      <vt:lpstr>生命教育的目的</vt:lpstr>
      <vt:lpstr>台灣最大的問題 人不見了怎麼找？</vt:lpstr>
      <vt:lpstr>比戰爭更恐怖的事</vt:lpstr>
      <vt:lpstr>近三分之一兒童有心理健康問題</vt:lpstr>
      <vt:lpstr>小燈泡事件</vt:lpstr>
      <vt:lpstr>小燈泡照亮了..</vt:lpstr>
      <vt:lpstr>生命教育四大面向</vt:lpstr>
      <vt:lpstr>全人思考、活在關係的人</vt:lpstr>
      <vt:lpstr>五個向度、立體生命觀</vt:lpstr>
      <vt:lpstr> 一、人與上帝 </vt:lpstr>
      <vt:lpstr>加爾文神學 認識上帝與認識自己</vt:lpstr>
      <vt:lpstr>亞當夏娃 將上帝逐出了人生</vt:lpstr>
      <vt:lpstr>做出正確選擇，上帝就在那裏</vt:lpstr>
      <vt:lpstr>人具備一種特別能力</vt:lpstr>
      <vt:lpstr>人類的起源</vt:lpstr>
      <vt:lpstr>孩子的困惑！</vt:lpstr>
      <vt:lpstr>創造演化論</vt:lpstr>
      <vt:lpstr>從獻祭儀式中認識上帝</vt:lpstr>
      <vt:lpstr>敬拜儀式的兩項特徵</vt:lpstr>
      <vt:lpstr>以色列信仰帶著雙重特徵</vt:lpstr>
      <vt:lpstr>祭司的教育身分</vt:lpstr>
      <vt:lpstr>先知的教育身分</vt:lpstr>
      <vt:lpstr>大學的教育意涵</vt:lpstr>
      <vt:lpstr>大學與三重祝福</vt:lpstr>
      <vt:lpstr> 二、人與自己 </vt:lpstr>
      <vt:lpstr>面對所有困惑時..</vt:lpstr>
      <vt:lpstr>明白自我奧秘的開始</vt:lpstr>
      <vt:lpstr>鏡像理論 認識上帝與自己密不可分</vt:lpstr>
      <vt:lpstr>形象與樣式</vt:lpstr>
      <vt:lpstr>PowerPoint 簡報</vt:lpstr>
      <vt:lpstr>內外呈現生命價值</vt:lpstr>
      <vt:lpstr>人擁有神性的本質</vt:lpstr>
      <vt:lpstr>PowerPoint 簡報</vt:lpstr>
      <vt:lpstr>特別的觀點：＿＿＿＿</vt:lpstr>
      <vt:lpstr>人味神采</vt:lpstr>
      <vt:lpstr>在基督裡的新人</vt:lpstr>
      <vt:lpstr>看看我們的內在吧！</vt:lpstr>
      <vt:lpstr>人?「Identity」</vt:lpstr>
      <vt:lpstr>ALIKE</vt:lpstr>
      <vt:lpstr>圖像（ICON）</vt:lpstr>
      <vt:lpstr>內心烙印上帝形象</vt:lpstr>
      <vt:lpstr>想像與默觀</vt:lpstr>
      <vt:lpstr>古代的聖殿</vt:lpstr>
      <vt:lpstr>通過默觀看到在基督裡的自己</vt:lpstr>
      <vt:lpstr>基督救贖與默觀</vt:lpstr>
      <vt:lpstr>你不知道嗎？</vt:lpstr>
      <vt:lpstr>聖靈住在我們裡面，因此我非常貴重</vt:lpstr>
      <vt:lpstr>自己屬於上帝</vt:lpstr>
      <vt:lpstr>多疑自己的身分</vt:lpstr>
      <vt:lpstr>美好榮耀的樣式</vt:lpstr>
      <vt:lpstr>人人都有神聖的目的</vt:lpstr>
      <vt:lpstr>每個人都是傳奇　</vt:lpstr>
      <vt:lpstr>三、人與他人</vt:lpstr>
      <vt:lpstr>我們就是一種關係 </vt:lpstr>
      <vt:lpstr>關係就是一種形象</vt:lpstr>
      <vt:lpstr>PowerPoint 簡報</vt:lpstr>
      <vt:lpstr>螺絲人生</vt:lpstr>
      <vt:lpstr>上帝的形象使我們成為人</vt:lpstr>
      <vt:lpstr>人是社會的動物</vt:lpstr>
      <vt:lpstr>世界最幸福的人是…</vt:lpstr>
      <vt:lpstr>2017年指考作文</vt:lpstr>
      <vt:lpstr>穀倉效應</vt:lpstr>
      <vt:lpstr>鄧巴數字：150 （Dunbar’s number）</vt:lpstr>
      <vt:lpstr>關係互動《我與你》</vt:lpstr>
      <vt:lpstr> 我與它=   </vt:lpstr>
      <vt:lpstr>凡真實的人生皆是相遇</vt:lpstr>
      <vt:lpstr>豬哥亮告別式開場序言</vt:lpstr>
      <vt:lpstr>是 與 有</vt:lpstr>
      <vt:lpstr>我是、 我與你 我們與你(上帝)  </vt:lpstr>
      <vt:lpstr>整全性的人觀</vt:lpstr>
      <vt:lpstr>何謂真正的人?</vt:lpstr>
      <vt:lpstr>關係：將整全的生命帶回來</vt:lpstr>
      <vt:lpstr>四、人與環境</vt:lpstr>
      <vt:lpstr>全世界最美麗冰棒</vt:lpstr>
      <vt:lpstr>PowerPoint 簡報</vt:lpstr>
      <vt:lpstr>人與土地緊緊相連</vt:lpstr>
      <vt:lpstr>權柄需彰顯上帝形象</vt:lpstr>
      <vt:lpstr>人與受造界關係 不在管家職分上</vt:lpstr>
      <vt:lpstr>水平與垂直的生態觀</vt:lpstr>
      <vt:lpstr>造人的神話故事</vt:lpstr>
      <vt:lpstr>人是謙卑的中間角色</vt:lpstr>
      <vt:lpstr>人類是地球最大的危機</vt:lpstr>
      <vt:lpstr>「做王」卻也是 「坐亡」：坐著等待死亡</vt:lpstr>
      <vt:lpstr>紐約男揹著垃圾生活</vt:lpstr>
      <vt:lpstr>敬拜與土地</vt:lpstr>
      <vt:lpstr>從環保實踐 看待自己的信仰</vt:lpstr>
      <vt:lpstr>天主教曉明女中</vt:lpstr>
      <vt:lpstr>PowerPoint 簡報</vt:lpstr>
      <vt:lpstr>台灣基督 長老教會人生哲學系列</vt:lpstr>
      <vt:lpstr>發現生命之美  （國小級生命教育教材系列 I）</vt:lpstr>
      <vt:lpstr>為生命加分  （國小級生命教育教材系列 II）</vt:lpstr>
      <vt:lpstr>生命教育中介活動系列 兒童品格生命體驗營教材</vt:lpstr>
      <vt:lpstr>PowerPoint 簡報</vt:lpstr>
      <vt:lpstr>七年級青少年生命教育版本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基要信仰系列之一</dc:title>
  <dc:creator>sun</dc:creator>
  <cp:lastModifiedBy>user</cp:lastModifiedBy>
  <cp:revision>1686</cp:revision>
  <dcterms:created xsi:type="dcterms:W3CDTF">2013-08-28T06:41:37Z</dcterms:created>
  <dcterms:modified xsi:type="dcterms:W3CDTF">2017-07-31T09:55:06Z</dcterms:modified>
</cp:coreProperties>
</file>